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4" r:id="rId3"/>
    <p:sldId id="288" r:id="rId4"/>
    <p:sldId id="289" r:id="rId5"/>
    <p:sldId id="286" r:id="rId6"/>
    <p:sldId id="287" r:id="rId7"/>
    <p:sldId id="282" r:id="rId8"/>
    <p:sldId id="283" r:id="rId9"/>
    <p:sldId id="285" r:id="rId10"/>
    <p:sldId id="279" r:id="rId11"/>
  </p:sldIdLst>
  <p:sldSz cx="9144000" cy="6858000" type="screen4x3"/>
  <p:notesSz cx="6778625" cy="9478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7"/>
    <a:srgbClr val="000000"/>
    <a:srgbClr val="55286E"/>
    <a:srgbClr val="FFFFFF"/>
    <a:srgbClr val="0E3B6E"/>
    <a:srgbClr val="00423C"/>
    <a:srgbClr val="CC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580" autoAdjust="0"/>
  </p:normalViewPr>
  <p:slideViewPr>
    <p:cSldViewPr>
      <p:cViewPr varScale="1">
        <p:scale>
          <a:sx n="83" d="100"/>
          <a:sy n="83" d="100"/>
        </p:scale>
        <p:origin x="84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49263"/>
            <a:ext cx="5746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8" y="114300"/>
            <a:ext cx="29368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26 October 2010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2288" y="9004300"/>
            <a:ext cx="58959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7000" y="9004300"/>
            <a:ext cx="2238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65AE3B29-77D3-42CF-9438-DABAEE580D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6390" name="Picture 19" descr="Def_p_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6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50850"/>
            <a:ext cx="57467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700" y="114300"/>
            <a:ext cx="29368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93821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2288" y="4675188"/>
            <a:ext cx="4627562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0700" y="9004300"/>
            <a:ext cx="59721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8588" y="9004300"/>
            <a:ext cx="225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B0143F86-EBF8-4789-8FED-7362A8430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8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80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pic>
        <p:nvPicPr>
          <p:cNvPr id="5" name="Picture 202" descr="Ke_Marine_Logo_Engel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RubriceringEnMerking"/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0" name="RveBenaming"/>
          <p:cNvSpPr txBox="1">
            <a:spLocks noChangeArrowheads="1"/>
          </p:cNvSpPr>
          <p:nvPr userDrawn="1"/>
        </p:nvSpPr>
        <p:spPr bwMode="auto">
          <a:xfrm>
            <a:off x="4932363" y="908050"/>
            <a:ext cx="38877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b="1">
                <a:solidFill>
                  <a:schemeClr val="folHlink"/>
                </a:solidFill>
              </a:rPr>
              <a:t>Hydrographic Service</a:t>
            </a:r>
          </a:p>
        </p:txBody>
      </p:sp>
      <p:sp>
        <p:nvSpPr>
          <p:cNvPr id="11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7368" name="Rectangle 200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7379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73238"/>
            <a:ext cx="77724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 </a:t>
            </a:r>
          </a:p>
          <a:p>
            <a:pPr lvl="2"/>
            <a:r>
              <a:rPr lang="en-US" smtClean="0"/>
              <a:t> </a:t>
            </a:r>
          </a:p>
          <a:p>
            <a:pPr lvl="3"/>
            <a:r>
              <a:rPr lang="en-US" smtClean="0"/>
              <a:t> </a:t>
            </a:r>
          </a:p>
          <a:p>
            <a:pPr lvl="4"/>
            <a:r>
              <a:rPr lang="en-US" smtClean="0"/>
              <a:t> </a:t>
            </a:r>
          </a:p>
        </p:txBody>
      </p:sp>
      <p:sp>
        <p:nvSpPr>
          <p:cNvPr id="10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smtClean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19050" y="633095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43B9A873-B1D8-4F1D-8E40-17D16DBE4EFB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nl-NL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1" name="shpDatum"/>
          <p:cNvSpPr>
            <a:spLocks noChangeArrowheads="1"/>
          </p:cNvSpPr>
          <p:nvPr/>
        </p:nvSpPr>
        <p:spPr bwMode="auto">
          <a:xfrm>
            <a:off x="6684677" y="6588641"/>
            <a:ext cx="2303859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MACHC19, November 2018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19050" y="6618288"/>
            <a:ext cx="40068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National report Kingdom of the Netherlands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6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36" name="LogoMarine" descr="K_Marine_Logo_Powerpoint_pos"/>
          <p:cNvPicPr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indent="254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indent="482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pTitel"/>
          <p:cNvSpPr>
            <a:spLocks noGrp="1" noChangeArrowheads="1"/>
          </p:cNvSpPr>
          <p:nvPr>
            <p:ph type="ctrTitle"/>
          </p:nvPr>
        </p:nvSpPr>
        <p:spPr>
          <a:xfrm>
            <a:off x="4679950" y="1628800"/>
            <a:ext cx="3960813" cy="3108543"/>
          </a:xfrm>
        </p:spPr>
        <p:txBody>
          <a:bodyPr/>
          <a:lstStyle/>
          <a:p>
            <a:pPr algn="ctr"/>
            <a:r>
              <a:rPr lang="en-US" sz="2800" dirty="0" smtClean="0"/>
              <a:t>National report </a:t>
            </a:r>
            <a:br>
              <a:rPr lang="en-US" sz="2800" dirty="0" smtClean="0"/>
            </a:br>
            <a:r>
              <a:rPr lang="en-US" sz="2800" dirty="0" smtClean="0"/>
              <a:t>of the Kingdom of the Netherlands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FF00"/>
                </a:solidFill>
              </a:rPr>
              <a:t>MACHC 19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nl-NL" sz="2800" dirty="0" smtClean="0"/>
          </a:p>
        </p:txBody>
      </p:sp>
      <p:sp>
        <p:nvSpPr>
          <p:cNvPr id="17411" name="shpDatum"/>
          <p:cNvSpPr>
            <a:spLocks noChangeArrowheads="1"/>
          </p:cNvSpPr>
          <p:nvPr/>
        </p:nvSpPr>
        <p:spPr bwMode="auto">
          <a:xfrm>
            <a:off x="4679950" y="5013325"/>
            <a:ext cx="44640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200" b="1" dirty="0" smtClean="0">
                <a:solidFill>
                  <a:schemeClr val="tx2"/>
                </a:solidFill>
              </a:rPr>
              <a:t>Captain (Navy)  Marc </a:t>
            </a:r>
            <a:r>
              <a:rPr lang="nl-NL" sz="1200" b="1" dirty="0">
                <a:solidFill>
                  <a:schemeClr val="tx2"/>
                </a:solidFill>
              </a:rPr>
              <a:t>van der Donck </a:t>
            </a:r>
            <a:endParaRPr lang="nl-NL" sz="1200" b="1" dirty="0" smtClean="0">
              <a:solidFill>
                <a:schemeClr val="tx2"/>
              </a:solidFill>
            </a:endParaRPr>
          </a:p>
          <a:p>
            <a:pPr algn="ctr" eaLnBrk="0" hangingPunct="0"/>
            <a:r>
              <a:rPr lang="nl-NL" sz="1200" b="1" dirty="0" smtClean="0">
                <a:solidFill>
                  <a:schemeClr val="tx2"/>
                </a:solidFill>
              </a:rPr>
              <a:t> </a:t>
            </a:r>
            <a:r>
              <a:rPr lang="nl-NL" sz="1200" b="1" dirty="0">
                <a:solidFill>
                  <a:schemeClr val="tx2"/>
                </a:solidFill>
              </a:rPr>
              <a:t>November </a:t>
            </a:r>
            <a:r>
              <a:rPr lang="nl-NL" sz="1200" b="1" dirty="0" smtClean="0">
                <a:solidFill>
                  <a:schemeClr val="tx2"/>
                </a:solidFill>
              </a:rPr>
              <a:t>2018</a:t>
            </a:r>
            <a:endParaRPr lang="nl-NL" sz="1200" b="1" dirty="0">
              <a:solidFill>
                <a:schemeClr val="tx2"/>
              </a:solidFill>
            </a:endParaRPr>
          </a:p>
        </p:txBody>
      </p:sp>
      <p:pic>
        <p:nvPicPr>
          <p:cNvPr id="17413" name="Picture 6" descr="Wapen Hydr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0480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504" y="2276872"/>
            <a:ext cx="871378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Satisfactory status for surveying and nautical charting in the MACHC area.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Visits </a:t>
            </a:r>
            <a:r>
              <a:rPr lang="en-GB" dirty="0"/>
              <a:t>to local data providers </a:t>
            </a:r>
            <a:r>
              <a:rPr lang="en-GB" dirty="0" smtClean="0"/>
              <a:t>improve </a:t>
            </a:r>
            <a:r>
              <a:rPr lang="en-GB" dirty="0"/>
              <a:t>the quality of data sets and nautical charting.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Hydrographic surveys were and will be done, often as a joint effort with partner organisations.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Efforts </a:t>
            </a:r>
            <a:r>
              <a:rPr lang="en-GB" dirty="0"/>
              <a:t>to establish maritime boundaries with our neighbouring countries are continuing.</a:t>
            </a:r>
            <a:endParaRPr lang="nl-NL" dirty="0"/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779838" y="1152525"/>
            <a:ext cx="183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61710" y="1273615"/>
            <a:ext cx="5818602" cy="738664"/>
          </a:xfrm>
        </p:spPr>
        <p:txBody>
          <a:bodyPr/>
          <a:lstStyle/>
          <a:p>
            <a:pPr algn="ctr"/>
            <a:r>
              <a:rPr lang="en-US" sz="2400" dirty="0" smtClean="0"/>
              <a:t>Main achievements 2018: survey (1)</a:t>
            </a:r>
            <a:endParaRPr lang="nl-NL" sz="2400" dirty="0" smtClean="0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-55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79512" y="1844824"/>
            <a:ext cx="893982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Survey Windward/Leeward islands Cat.3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Deep water MBES survey, no object detection, </a:t>
            </a:r>
          </a:p>
          <a:p>
            <a:r>
              <a:rPr lang="en-GB" dirty="0" smtClean="0"/>
              <a:t>no water level reduction, limited SV correction (S-44 order 2)</a:t>
            </a:r>
            <a:br>
              <a:rPr lang="en-GB" dirty="0" smtClean="0"/>
            </a:br>
            <a:r>
              <a:rPr lang="en-GB" dirty="0" smtClean="0"/>
              <a:t>by Royal Netherlands Institute for Sea Research (NIOZ),</a:t>
            </a:r>
          </a:p>
          <a:p>
            <a:r>
              <a:rPr lang="en-GB" dirty="0" smtClean="0"/>
              <a:t>R/V </a:t>
            </a:r>
            <a:r>
              <a:rPr lang="en-GB" dirty="0" err="1" smtClean="0"/>
              <a:t>Pelagia</a:t>
            </a:r>
            <a:r>
              <a:rPr lang="en-GB" dirty="0" smtClean="0"/>
              <a:t>, 2018-Q1/2. 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nl-NL" dirty="0"/>
          </a:p>
        </p:txBody>
      </p:sp>
      <p:pic>
        <p:nvPicPr>
          <p:cNvPr id="5" name="Picture 2" descr="https://www.marum.de/Binaries/Binary4331/nio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6054"/>
            <a:ext cx="2232248" cy="7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upload.wikimedia.org/wikipedia/commons/thumb/4/49/RV_Pelagia.jpg/800px-RV_Pelag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374441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1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61710" y="1273615"/>
            <a:ext cx="5674586" cy="738664"/>
          </a:xfrm>
        </p:spPr>
        <p:txBody>
          <a:bodyPr/>
          <a:lstStyle/>
          <a:p>
            <a:pPr algn="ctr"/>
            <a:r>
              <a:rPr lang="en-US" sz="2400" dirty="0" smtClean="0"/>
              <a:t>Main achievements 2018: survey (2)</a:t>
            </a:r>
            <a:endParaRPr lang="nl-NL" sz="2400" dirty="0" smtClean="0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-55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79512" y="1844824"/>
            <a:ext cx="4878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Results R/V </a:t>
            </a:r>
            <a:r>
              <a:rPr lang="en-GB" dirty="0" err="1" smtClean="0"/>
              <a:t>Pelagia</a:t>
            </a:r>
            <a:r>
              <a:rPr lang="en-GB" dirty="0" smtClean="0"/>
              <a:t>, 2018-Q1/2 </a:t>
            </a:r>
          </a:p>
        </p:txBody>
      </p:sp>
      <p:pic>
        <p:nvPicPr>
          <p:cNvPr id="5" name="Picture 2" descr="https://www.marum.de/Binaries/Binary4331/nio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6054"/>
            <a:ext cx="2232248" cy="7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254909"/>
            <a:ext cx="5321179" cy="35801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933" y="1988484"/>
            <a:ext cx="3445066" cy="360075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86508" y="5835057"/>
            <a:ext cx="4089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/>
              <a:t>Sababank </a:t>
            </a:r>
            <a:r>
              <a:rPr lang="nl-NL" i="1" dirty="0" err="1" smtClean="0"/>
              <a:t>and</a:t>
            </a:r>
            <a:r>
              <a:rPr lang="nl-NL" i="1" dirty="0" smtClean="0"/>
              <a:t> </a:t>
            </a:r>
            <a:r>
              <a:rPr lang="nl-NL" i="1" dirty="0" err="1" smtClean="0"/>
              <a:t>Luymesbank</a:t>
            </a:r>
            <a:endParaRPr lang="nl-NL" i="1" dirty="0"/>
          </a:p>
        </p:txBody>
      </p:sp>
      <p:sp>
        <p:nvSpPr>
          <p:cNvPr id="11" name="Tekstvak 10"/>
          <p:cNvSpPr txBox="1"/>
          <p:nvPr/>
        </p:nvSpPr>
        <p:spPr>
          <a:xfrm>
            <a:off x="5705440" y="5550056"/>
            <a:ext cx="3461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i="1" dirty="0" err="1" smtClean="0"/>
              <a:t>Prehistoric</a:t>
            </a:r>
            <a:r>
              <a:rPr lang="nl-NL" i="1" dirty="0" smtClean="0"/>
              <a:t> reef </a:t>
            </a:r>
            <a:r>
              <a:rPr lang="nl-NL" i="1" dirty="0" err="1" smtClean="0"/>
              <a:t>erosion</a:t>
            </a:r>
            <a:endParaRPr lang="nl-NL" i="1" dirty="0" smtClean="0"/>
          </a:p>
          <a:p>
            <a:pPr algn="ctr"/>
            <a:r>
              <a:rPr lang="nl-NL" i="1" dirty="0" smtClean="0"/>
              <a:t>on </a:t>
            </a:r>
            <a:r>
              <a:rPr lang="nl-NL" i="1" dirty="0" err="1" smtClean="0"/>
              <a:t>Luymesbank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7008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61710" y="1273615"/>
            <a:ext cx="5674586" cy="738664"/>
          </a:xfrm>
        </p:spPr>
        <p:txBody>
          <a:bodyPr/>
          <a:lstStyle/>
          <a:p>
            <a:pPr algn="ctr"/>
            <a:r>
              <a:rPr lang="en-US" sz="2400" dirty="0" smtClean="0"/>
              <a:t>Main achievements 2018: survey (3)</a:t>
            </a:r>
            <a:endParaRPr lang="nl-NL" sz="2400" dirty="0" smtClean="0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-55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79512" y="1844824"/>
            <a:ext cx="4878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Results R/V </a:t>
            </a:r>
            <a:r>
              <a:rPr lang="en-GB" dirty="0" err="1" smtClean="0"/>
              <a:t>Pelagia</a:t>
            </a:r>
            <a:r>
              <a:rPr lang="en-GB" dirty="0" smtClean="0"/>
              <a:t>, 2018-Q1/2 </a:t>
            </a:r>
          </a:p>
        </p:txBody>
      </p:sp>
      <p:pic>
        <p:nvPicPr>
          <p:cNvPr id="5" name="Picture 2" descr="https://www.marum.de/Binaries/Binary4331/nio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6054"/>
            <a:ext cx="2232248" cy="7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107504" y="5835057"/>
            <a:ext cx="1338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/>
              <a:t>Curaçao</a:t>
            </a:r>
            <a:endParaRPr lang="nl-NL" i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633607" y="5835057"/>
            <a:ext cx="1263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/>
              <a:t>Bonaire</a:t>
            </a:r>
            <a:endParaRPr lang="nl-NL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57" y="2780928"/>
            <a:ext cx="4674097" cy="30300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476" y="2655059"/>
            <a:ext cx="3838618" cy="32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849244" cy="800219"/>
          </a:xfrm>
        </p:spPr>
        <p:txBody>
          <a:bodyPr/>
          <a:lstStyle/>
          <a:p>
            <a:pPr algn="ctr"/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achievements</a:t>
            </a:r>
            <a:r>
              <a:rPr lang="nl-NL" dirty="0" smtClean="0"/>
              <a:t> 2018: </a:t>
            </a:r>
            <a:r>
              <a:rPr lang="nl-NL" dirty="0" err="1" smtClean="0"/>
              <a:t>Maritime</a:t>
            </a:r>
            <a:r>
              <a:rPr lang="nl-NL" dirty="0" smtClean="0"/>
              <a:t> </a:t>
            </a:r>
            <a:r>
              <a:rPr lang="nl-NL" dirty="0" err="1" smtClean="0"/>
              <a:t>boundaries</a:t>
            </a:r>
            <a:endParaRPr lang="nl-NL" dirty="0"/>
          </a:p>
        </p:txBody>
      </p:sp>
      <p:pic>
        <p:nvPicPr>
          <p:cNvPr id="2050" name="Picture 2" descr="overzicht_grenzen_Bovenwinds_201806_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65348"/>
            <a:ext cx="3744416" cy="43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139952" y="1844824"/>
            <a:ext cx="4703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All-purpose</a:t>
            </a:r>
            <a:r>
              <a:rPr lang="nl-NL" dirty="0" smtClean="0"/>
              <a:t> </a:t>
            </a:r>
            <a:r>
              <a:rPr lang="nl-NL" dirty="0" err="1" smtClean="0"/>
              <a:t>maritime</a:t>
            </a:r>
            <a:r>
              <a:rPr lang="nl-NL" dirty="0" smtClean="0"/>
              <a:t> </a:t>
            </a:r>
            <a:r>
              <a:rPr lang="nl-NL" dirty="0" err="1" smtClean="0"/>
              <a:t>boundary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French </a:t>
            </a:r>
            <a:r>
              <a:rPr lang="nl-NL" dirty="0" err="1" smtClean="0"/>
              <a:t>Republic</a:t>
            </a:r>
            <a:r>
              <a:rPr lang="nl-NL" dirty="0" smtClean="0"/>
              <a:t> </a:t>
            </a:r>
          </a:p>
          <a:p>
            <a:r>
              <a:rPr lang="nl-NL" dirty="0" smtClean="0"/>
              <a:t>has been </a:t>
            </a:r>
            <a:r>
              <a:rPr lang="nl-NL" dirty="0" err="1" smtClean="0"/>
              <a:t>ratified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effected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07142" y="3645024"/>
            <a:ext cx="39425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i="1" dirty="0" err="1" smtClean="0"/>
              <a:t>Thank</a:t>
            </a:r>
            <a:r>
              <a:rPr lang="nl-NL" i="1" dirty="0" smtClean="0"/>
              <a:t> </a:t>
            </a:r>
            <a:r>
              <a:rPr lang="nl-NL" i="1" dirty="0" err="1" smtClean="0"/>
              <a:t>you</a:t>
            </a:r>
            <a:r>
              <a:rPr lang="nl-NL" i="1" dirty="0" smtClean="0"/>
              <a:t> </a:t>
            </a:r>
            <a:r>
              <a:rPr lang="nl-NL" i="1" dirty="0" err="1" smtClean="0"/>
              <a:t>Shom</a:t>
            </a:r>
            <a:r>
              <a:rPr lang="nl-NL" i="1" dirty="0" smtClean="0"/>
              <a:t> </a:t>
            </a:r>
          </a:p>
          <a:p>
            <a:pPr algn="ctr"/>
            <a:r>
              <a:rPr lang="nl-NL" i="1" dirty="0" err="1" smtClean="0"/>
              <a:t>for</a:t>
            </a:r>
            <a:r>
              <a:rPr lang="nl-NL" i="1" dirty="0" smtClean="0"/>
              <a:t> </a:t>
            </a:r>
            <a:r>
              <a:rPr lang="nl-NL" i="1" dirty="0" err="1" smtClean="0"/>
              <a:t>the</a:t>
            </a:r>
            <a:r>
              <a:rPr lang="nl-NL" i="1" dirty="0" smtClean="0"/>
              <a:t> excellent </a:t>
            </a:r>
            <a:r>
              <a:rPr lang="nl-NL" i="1" dirty="0" err="1" smtClean="0"/>
              <a:t>technical</a:t>
            </a:r>
            <a:r>
              <a:rPr lang="nl-NL" i="1" dirty="0" smtClean="0"/>
              <a:t> </a:t>
            </a:r>
          </a:p>
          <a:p>
            <a:pPr algn="ctr"/>
            <a:r>
              <a:rPr lang="nl-NL" i="1" dirty="0" smtClean="0"/>
              <a:t>cooperation 1998-2017!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4310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65238"/>
            <a:ext cx="9144000" cy="400110"/>
          </a:xfrm>
        </p:spPr>
        <p:txBody>
          <a:bodyPr/>
          <a:lstStyle/>
          <a:p>
            <a:pPr algn="ctr"/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achievements</a:t>
            </a:r>
            <a:r>
              <a:rPr lang="nl-NL" dirty="0" smtClean="0"/>
              <a:t> 2018: </a:t>
            </a:r>
            <a:r>
              <a:rPr lang="nl-NL" dirty="0" err="1" smtClean="0"/>
              <a:t>local</a:t>
            </a:r>
            <a:r>
              <a:rPr lang="nl-NL" dirty="0" smtClean="0"/>
              <a:t> data providers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73238"/>
            <a:ext cx="8210872" cy="4246562"/>
          </a:xfrm>
        </p:spPr>
        <p:txBody>
          <a:bodyPr/>
          <a:lstStyle/>
          <a:p>
            <a:r>
              <a:rPr lang="nl-NL" dirty="0" err="1" smtClean="0"/>
              <a:t>Visit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data providers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Leeward</a:t>
            </a:r>
            <a:r>
              <a:rPr lang="nl-NL" dirty="0" smtClean="0"/>
              <a:t> </a:t>
            </a:r>
            <a:r>
              <a:rPr lang="nl-NL" dirty="0" err="1" smtClean="0"/>
              <a:t>Islands</a:t>
            </a:r>
            <a:r>
              <a:rPr lang="nl-NL" dirty="0" smtClean="0"/>
              <a:t> (2018)</a:t>
            </a:r>
          </a:p>
          <a:p>
            <a:r>
              <a:rPr lang="nl-NL" dirty="0" err="1" smtClean="0"/>
              <a:t>Visit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data providers on </a:t>
            </a:r>
            <a:r>
              <a:rPr lang="nl-NL" dirty="0" err="1" smtClean="0"/>
              <a:t>the</a:t>
            </a:r>
            <a:r>
              <a:rPr lang="nl-NL" dirty="0" smtClean="0"/>
              <a:t> Windward </a:t>
            </a:r>
            <a:r>
              <a:rPr lang="nl-NL" dirty="0" err="1" smtClean="0"/>
              <a:t>Islands</a:t>
            </a:r>
            <a:r>
              <a:rPr lang="nl-NL" dirty="0" smtClean="0"/>
              <a:t> (2019)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MACHC ENC Online is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helpful</a:t>
            </a:r>
            <a:r>
              <a:rPr lang="nl-NL" dirty="0" smtClean="0"/>
              <a:t> in </a:t>
            </a:r>
            <a:r>
              <a:rPr lang="nl-NL" dirty="0" err="1" smtClean="0"/>
              <a:t>maintaining</a:t>
            </a:r>
            <a:r>
              <a:rPr lang="nl-NL" dirty="0" smtClean="0"/>
              <a:t> a </a:t>
            </a:r>
            <a:r>
              <a:rPr lang="nl-NL" dirty="0" err="1" smtClean="0"/>
              <a:t>two</a:t>
            </a:r>
            <a:r>
              <a:rPr lang="nl-NL" dirty="0" smtClean="0"/>
              <a:t>-way data flow.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425038"/>
            <a:ext cx="5544616" cy="270588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9367" y="5804356"/>
            <a:ext cx="2726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Megapier</a:t>
            </a:r>
            <a:r>
              <a:rPr lang="nl-NL" i="1" dirty="0" smtClean="0"/>
              <a:t> Curaçao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8932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 on MSDI</a:t>
            </a:r>
            <a:endParaRPr lang="nl-NL" dirty="0" smtClean="0"/>
          </a:p>
        </p:txBody>
      </p:sp>
      <p:sp>
        <p:nvSpPr>
          <p:cNvPr id="24578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NL offers INSPIRE-compliant web services for:</a:t>
            </a:r>
          </a:p>
          <a:p>
            <a:pPr marL="852488"/>
            <a:r>
              <a:rPr lang="en-GB" dirty="0" smtClean="0"/>
              <a:t>gridded bathymetric data and, </a:t>
            </a:r>
          </a:p>
          <a:p>
            <a:pPr marL="852488"/>
            <a:r>
              <a:rPr lang="en-GB" dirty="0" smtClean="0"/>
              <a:t>geographic names, </a:t>
            </a:r>
          </a:p>
          <a:p>
            <a:pPr marL="0" indent="0">
              <a:buFontTx/>
              <a:buNone/>
            </a:pPr>
            <a:r>
              <a:rPr lang="en-GB" dirty="0" smtClean="0"/>
              <a:t>of the Caribbean Sea, which will become available in the INSPIRE harmonized data format in 2019. </a:t>
            </a:r>
          </a:p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FontTx/>
              <a:buNone/>
            </a:pPr>
            <a:r>
              <a:rPr lang="en-GB" dirty="0" smtClean="0"/>
              <a:t>It is our intention to start up additional INSPIRE harmonized web services for the Caribbean Sea, for:</a:t>
            </a:r>
          </a:p>
          <a:p>
            <a:pPr marL="827088" lvl="1" indent="-285750"/>
            <a:r>
              <a:rPr lang="en-GB" dirty="0" smtClean="0"/>
              <a:t>administrative units (maritime zones) and </a:t>
            </a:r>
          </a:p>
          <a:p>
            <a:pPr marL="827088" lvl="1" indent="-285750"/>
            <a:r>
              <a:rPr lang="en-GB" dirty="0" smtClean="0"/>
              <a:t>area management (PSSA </a:t>
            </a:r>
            <a:r>
              <a:rPr lang="en-GB" dirty="0" err="1" smtClean="0"/>
              <a:t>Sababank</a:t>
            </a:r>
            <a:r>
              <a:rPr lang="en-GB" dirty="0" smtClean="0"/>
              <a:t>).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nl-NL" dirty="0" smtClean="0"/>
              <a:t>See </a:t>
            </a:r>
            <a:r>
              <a:rPr lang="nl-NL" dirty="0" err="1" smtClean="0"/>
              <a:t>the</a:t>
            </a:r>
            <a:r>
              <a:rPr lang="nl-NL" dirty="0" smtClean="0"/>
              <a:t> National Report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URLs</a:t>
            </a:r>
            <a:r>
              <a:rPr lang="nl-N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275150"/>
            <a:ext cx="5545137" cy="369332"/>
          </a:xfrm>
        </p:spPr>
        <p:txBody>
          <a:bodyPr/>
          <a:lstStyle/>
          <a:p>
            <a:pPr algn="ctr"/>
            <a:r>
              <a:rPr lang="en-US" sz="2400" dirty="0" smtClean="0"/>
              <a:t>Plans 2019: survey (1)</a:t>
            </a:r>
            <a:endParaRPr lang="nl-NL" sz="2400" dirty="0" smtClean="0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-55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79512" y="1844824"/>
            <a:ext cx="75503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Windward/Leeward islands Cat.1+2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MBES/SSS survey, </a:t>
            </a:r>
            <a:br>
              <a:rPr lang="en-GB" dirty="0" smtClean="0"/>
            </a:br>
            <a:r>
              <a:rPr lang="en-GB" dirty="0" smtClean="0"/>
              <a:t>Hydrographic </a:t>
            </a:r>
            <a:r>
              <a:rPr lang="en-GB" dirty="0"/>
              <a:t>Survey </a:t>
            </a:r>
            <a:r>
              <a:rPr lang="en-GB" dirty="0" smtClean="0"/>
              <a:t>Vessel and smaller platforms, </a:t>
            </a:r>
            <a:br>
              <a:rPr lang="en-GB" dirty="0" smtClean="0"/>
            </a:br>
            <a:r>
              <a:rPr lang="en-GB" dirty="0" smtClean="0"/>
              <a:t>2019-Q3/4. </a:t>
            </a:r>
          </a:p>
        </p:txBody>
      </p:sp>
      <p:pic>
        <p:nvPicPr>
          <p:cNvPr id="8" name="Picture 4" descr="A8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91373"/>
            <a:ext cx="2870728" cy="286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hp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108" y="3861048"/>
            <a:ext cx="2922903" cy="158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SM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664" y="3861048"/>
            <a:ext cx="2488984" cy="158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74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28110"/>
            <a:ext cx="5545137" cy="369332"/>
          </a:xfrm>
        </p:spPr>
        <p:txBody>
          <a:bodyPr/>
          <a:lstStyle/>
          <a:p>
            <a:pPr algn="ctr"/>
            <a:r>
              <a:rPr lang="en-US" sz="2400" dirty="0" smtClean="0"/>
              <a:t>Plans 2019: surveys (2)</a:t>
            </a:r>
            <a:endParaRPr lang="nl-NL" sz="2400" dirty="0" smtClean="0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-55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79512" y="1844824"/>
            <a:ext cx="90627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err="1" smtClean="0"/>
              <a:t>Sint</a:t>
            </a:r>
            <a:r>
              <a:rPr lang="en-GB" u="sng" dirty="0" smtClean="0"/>
              <a:t> Maarten Cat.1+2</a:t>
            </a:r>
            <a:r>
              <a:rPr lang="en-GB" dirty="0" smtClean="0"/>
              <a:t>:</a:t>
            </a:r>
          </a:p>
          <a:p>
            <a:r>
              <a:rPr lang="en-GB" dirty="0"/>
              <a:t>L</a:t>
            </a:r>
            <a:r>
              <a:rPr lang="en-GB" dirty="0" smtClean="0"/>
              <a:t>and/sea </a:t>
            </a:r>
            <a:r>
              <a:rPr lang="en-GB" dirty="0"/>
              <a:t>LIDAR </a:t>
            </a:r>
            <a:r>
              <a:rPr lang="en-GB" dirty="0" smtClean="0"/>
              <a:t>survey, </a:t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dirty="0"/>
              <a:t>local </a:t>
            </a:r>
            <a:r>
              <a:rPr lang="en-GB" dirty="0" smtClean="0"/>
              <a:t>government/World Bank,</a:t>
            </a:r>
          </a:p>
          <a:p>
            <a:r>
              <a:rPr lang="en-GB" dirty="0"/>
              <a:t>similar to French LIDAR survey Saint Martin/Saint </a:t>
            </a:r>
            <a:r>
              <a:rPr lang="en-GB" dirty="0" err="1" smtClean="0"/>
              <a:t>Barthélémy</a:t>
            </a:r>
            <a:r>
              <a:rPr lang="en-GB" dirty="0" smtClean="0"/>
              <a:t>,</a:t>
            </a:r>
            <a:endParaRPr lang="nl-NL" dirty="0"/>
          </a:p>
          <a:p>
            <a:r>
              <a:rPr lang="en-GB" dirty="0" smtClean="0"/>
              <a:t>2019-Q2.</a:t>
            </a:r>
            <a:br>
              <a:rPr lang="en-GB" dirty="0" smtClean="0"/>
            </a:br>
            <a:endParaRPr lang="nl-NL" dirty="0"/>
          </a:p>
        </p:txBody>
      </p:sp>
      <p:pic>
        <p:nvPicPr>
          <p:cNvPr id="1026" name="Picture 2" descr="240px-Sint_Maarten_eiland_wapen.svg_resiz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112" y="-32305"/>
            <a:ext cx="1013033" cy="10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50245"/>
            <a:ext cx="1987336" cy="8111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412" y="3479860"/>
            <a:ext cx="5430762" cy="265592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77043" y="5397064"/>
            <a:ext cx="2731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i="1" dirty="0" smtClean="0"/>
              <a:t>Rocks </a:t>
            </a:r>
            <a:r>
              <a:rPr lang="nl-NL" i="1" dirty="0" err="1" smtClean="0"/>
              <a:t>and</a:t>
            </a:r>
            <a:r>
              <a:rPr lang="nl-NL" i="1" dirty="0" smtClean="0"/>
              <a:t> </a:t>
            </a:r>
            <a:r>
              <a:rPr lang="nl-NL" i="1" dirty="0" err="1" smtClean="0"/>
              <a:t>reefs</a:t>
            </a: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i="1" dirty="0" err="1" smtClean="0"/>
              <a:t>near</a:t>
            </a:r>
            <a:r>
              <a:rPr lang="nl-NL" i="1" dirty="0" smtClean="0"/>
              <a:t> Sint Maarten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3189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Verdana</vt:lpstr>
      <vt:lpstr>marineEN1</vt:lpstr>
      <vt:lpstr>National report  of the Kingdom of the Netherlands  MACHC 19  </vt:lpstr>
      <vt:lpstr>Main achievements 2018: survey (1)</vt:lpstr>
      <vt:lpstr>Main achievements 2018: survey (2)</vt:lpstr>
      <vt:lpstr>Main achievements 2018: survey (3)</vt:lpstr>
      <vt:lpstr>Main achievements 2018: Maritime boundaries</vt:lpstr>
      <vt:lpstr>Main achievements 2018: local data providers</vt:lpstr>
      <vt:lpstr>Progress on MSDI</vt:lpstr>
      <vt:lpstr>Plans 2019: survey (1)</vt:lpstr>
      <vt:lpstr>Plans 2019: surveys (2)</vt:lpstr>
      <vt:lpstr>PowerPoint Presentation</vt:lpstr>
    </vt:vector>
  </TitlesOfParts>
  <Company>Ministerie van Defensie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Alberto Costa Neves</cp:lastModifiedBy>
  <cp:revision>137</cp:revision>
  <cp:lastPrinted>2002-08-12T10:42:52Z</cp:lastPrinted>
  <dcterms:created xsi:type="dcterms:W3CDTF">2010-02-03T15:06:20Z</dcterms:created>
  <dcterms:modified xsi:type="dcterms:W3CDTF">2018-12-06T00:22:21Z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L.L. Dorst</vt:lpwstr>
  </property>
  <property fmtid="{D5CDD505-2E9C-101B-9397-08002B2CF9AE}" pid="3" name="_Functie">
    <vt:lpwstr/>
  </property>
  <property fmtid="{D5CDD505-2E9C-101B-9397-08002B2CF9AE}" pid="4" name="_Titel">
    <vt:lpwstr>AN ALGORITHMIC SOLUTION </vt:lpwstr>
  </property>
  <property fmtid="{D5CDD505-2E9C-101B-9397-08002B2CF9AE}" pid="5" name="_SubTitel">
    <vt:lpwstr>TO THE RANDOMNESS OF EQUITABLE BOUNDARY LINES</vt:lpwstr>
  </property>
  <property fmtid="{D5CDD505-2E9C-101B-9397-08002B2CF9AE}" pid="6" name="_RvEBenaming">
    <vt:lpwstr>Hydrographic Service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</Properties>
</file>