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64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276122"/>
            <a:ext cx="53654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276" y="6036734"/>
            <a:ext cx="2121007" cy="8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137" y="6018762"/>
            <a:ext cx="2117682" cy="8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12/6/2018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898" y="1082101"/>
            <a:ext cx="9144000" cy="295707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19</a:t>
            </a:r>
            <a:r>
              <a:rPr lang="en-US" sz="4000" baseline="30000" dirty="0"/>
              <a:t>th</a:t>
            </a:r>
            <a:r>
              <a:rPr lang="en-US" sz="4000" dirty="0"/>
              <a:t> Meeting of the </a:t>
            </a:r>
            <a:br>
              <a:rPr lang="en-US" sz="4000" dirty="0"/>
            </a:br>
            <a:r>
              <a:rPr lang="en-US" sz="4000" dirty="0" err="1"/>
              <a:t>Meso</a:t>
            </a:r>
            <a:r>
              <a:rPr lang="en-US" sz="4000" dirty="0"/>
              <a:t> America – Caribbean Sea</a:t>
            </a:r>
            <a:br>
              <a:rPr lang="en-US" sz="4000" dirty="0"/>
            </a:br>
            <a:r>
              <a:rPr lang="en-US" sz="4000" dirty="0"/>
              <a:t>Hydrographic Commission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November/December 2018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National Report :</a:t>
            </a:r>
            <a:endParaRPr lang="en-A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898" y="4039172"/>
            <a:ext cx="9144000" cy="534027"/>
          </a:xfrm>
        </p:spPr>
        <p:txBody>
          <a:bodyPr/>
          <a:lstStyle/>
          <a:p>
            <a:r>
              <a:rPr lang="en-AU" dirty="0"/>
              <a:t>[PANAMA MARITIME AUTHORITY, </a:t>
            </a:r>
            <a:r>
              <a:rPr lang="en-US" dirty="0"/>
              <a:t>PANAMA</a:t>
            </a:r>
            <a:r>
              <a:rPr lang="en-AU" dirty="0"/>
              <a:t>]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D5720C02-0670-4517-AD20-E4CC9A3F38A7" descr="Descripción: cid:D5720C02-0670-4517-AD20-E4CC9A3F38A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279" y="4629897"/>
            <a:ext cx="126523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achievements during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121" y="1172355"/>
            <a:ext cx="10661541" cy="451329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AU" sz="1800" dirty="0"/>
              <a:t>Regular participation in different </a:t>
            </a:r>
            <a:r>
              <a:rPr lang="en-AU" sz="1800" dirty="0" err="1"/>
              <a:t>Hydrographycs</a:t>
            </a:r>
            <a:r>
              <a:rPr lang="en-AU" sz="1800" dirty="0"/>
              <a:t> Committees – MACHC18, IC-ENC (</a:t>
            </a:r>
            <a:r>
              <a:rPr lang="en-GB" sz="1800" dirty="0"/>
              <a:t>Validation Training Course and Steering Committee).</a:t>
            </a:r>
          </a:p>
          <a:p>
            <a:pPr marL="0" indent="0" algn="just">
              <a:buNone/>
              <a:defRPr/>
            </a:pPr>
            <a:endParaRPr lang="es-PA" sz="1800" dirty="0"/>
          </a:p>
          <a:p>
            <a:pPr algn="just">
              <a:defRPr/>
            </a:pPr>
            <a:r>
              <a:rPr lang="en-AU" sz="1800" dirty="0"/>
              <a:t>Bathymetric Survey by NAVOCEANO in January 2018 for actualization.  Panama Canal Pacific entrance.</a:t>
            </a:r>
          </a:p>
          <a:p>
            <a:pPr algn="just">
              <a:defRPr/>
            </a:pPr>
            <a:endParaRPr lang="en-AU" sz="1800" dirty="0"/>
          </a:p>
          <a:p>
            <a:pPr algn="just">
              <a:defRPr/>
            </a:pPr>
            <a:r>
              <a:rPr lang="en-AU" sz="1800" dirty="0"/>
              <a:t>Actualization of National Bathymetric Plan – Thesis from FOCAHIMECA student for the certification.</a:t>
            </a:r>
          </a:p>
          <a:p>
            <a:pPr algn="just">
              <a:defRPr/>
            </a:pPr>
            <a:endParaRPr lang="en-AU" sz="1800" dirty="0"/>
          </a:p>
          <a:p>
            <a:pPr algn="just">
              <a:defRPr/>
            </a:pPr>
            <a:r>
              <a:rPr lang="en-US" sz="1800" dirty="0"/>
              <a:t>Preparation of the Manual of good dredging practices, which included: use of dredged material for productive use. Characterization of the dredged material (first phase of future requirements for dredging requests).</a:t>
            </a:r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r>
              <a:rPr lang="en-US" sz="1800" dirty="0"/>
              <a:t>Obtaining boat for bathymetric surveys and</a:t>
            </a:r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r>
              <a:rPr lang="en-US" sz="1800" dirty="0"/>
              <a:t>Obtaining hydrographic equipment as part of agreements with UKHO.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9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challenges and/or obstructions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34" y="1605517"/>
            <a:ext cx="10506558" cy="389151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 dirty="0"/>
              <a:t>Approval by the (MEF) Ministry of Economy and Finance, for the creation of the Department of Hydrography of the Maritime Authority of Panama.</a:t>
            </a:r>
          </a:p>
          <a:p>
            <a:pPr algn="just">
              <a:defRPr/>
            </a:pPr>
            <a:endParaRPr lang="en-US" sz="2400" dirty="0"/>
          </a:p>
          <a:p>
            <a:pPr algn="just">
              <a:defRPr/>
            </a:pPr>
            <a:r>
              <a:rPr lang="en-US" sz="2400" dirty="0"/>
              <a:t>Installation of hydrographic equipment.</a:t>
            </a:r>
          </a:p>
          <a:p>
            <a:pPr algn="just">
              <a:defRPr/>
            </a:pPr>
            <a:endParaRPr lang="en-US" sz="2400" dirty="0"/>
          </a:p>
          <a:p>
            <a:pPr algn="just">
              <a:defRPr/>
            </a:pPr>
            <a:r>
              <a:rPr lang="en-US" sz="2400" dirty="0"/>
              <a:t>Training of technical personnel, for the use of (M3 Sonar PHS) Portable hydrographic system</a:t>
            </a:r>
            <a:r>
              <a:rPr lang="en-AU" sz="2400" dirty="0"/>
              <a:t>.</a:t>
            </a:r>
          </a:p>
          <a:p>
            <a:pPr algn="just">
              <a:defRPr/>
            </a:pPr>
            <a:endParaRPr lang="en-US" sz="2400" dirty="0"/>
          </a:p>
          <a:p>
            <a:pPr algn="just">
              <a:defRPr/>
            </a:pPr>
            <a:r>
              <a:rPr lang="en-AU" sz="2400" dirty="0"/>
              <a:t>Execution of the National Bathymetric Plan starting with coastal surveys in 2019</a:t>
            </a:r>
            <a:r>
              <a:rPr lang="en-US" sz="2400" dirty="0"/>
              <a:t>.</a:t>
            </a:r>
          </a:p>
          <a:p>
            <a:pPr algn="just">
              <a:defRPr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1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1D998C-79E6-4B7C-83E3-708C0DA0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A" sz="2400" dirty="0"/>
              <a:t>PANAMA HYDROGRAPHIC AND OCEANOGRAPHIC COMMISSION (CHOPAN)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708C28D-6A6E-461B-A4E0-5752F859B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913"/>
            <a:ext cx="10515599" cy="50490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A" dirty="0"/>
              <a:t>Stablished in 2009 by 4 gubermental organization:</a:t>
            </a:r>
          </a:p>
          <a:p>
            <a:pPr marL="0" indent="0" algn="just">
              <a:buNone/>
            </a:pPr>
            <a:endParaRPr lang="es-PA" dirty="0"/>
          </a:p>
          <a:p>
            <a:pPr algn="just"/>
            <a:r>
              <a:rPr lang="es-PA" dirty="0"/>
              <a:t>Panama Maritime Authority</a:t>
            </a:r>
          </a:p>
          <a:p>
            <a:pPr algn="just"/>
            <a:r>
              <a:rPr lang="es-PA" dirty="0"/>
              <a:t>Panama Canal Authority</a:t>
            </a:r>
          </a:p>
          <a:p>
            <a:pPr algn="just"/>
            <a:r>
              <a:rPr lang="es-PA" dirty="0"/>
              <a:t>National Service Aircraft</a:t>
            </a:r>
          </a:p>
          <a:p>
            <a:pPr algn="just"/>
            <a:r>
              <a:rPr lang="es-PA" dirty="0"/>
              <a:t>National Geographical Institute</a:t>
            </a:r>
          </a:p>
          <a:p>
            <a:pPr algn="just"/>
            <a:r>
              <a:rPr lang="es-PA" dirty="0"/>
              <a:t>MiAMBIENTE</a:t>
            </a:r>
          </a:p>
          <a:p>
            <a:pPr algn="just"/>
            <a:r>
              <a:rPr lang="en-US" dirty="0"/>
              <a:t>National System of Civil Protection</a:t>
            </a:r>
            <a:endParaRPr lang="es-PA" dirty="0"/>
          </a:p>
          <a:p>
            <a:pPr algn="just"/>
            <a:endParaRPr lang="es-PA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1F78D39-E9EB-42DD-94E5-3CF0B8EA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4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Panama Nautical Cartography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092" y="1017242"/>
            <a:ext cx="10515599" cy="4853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Abstract</a:t>
            </a:r>
          </a:p>
          <a:p>
            <a:pPr marL="0" indent="0">
              <a:buNone/>
            </a:pPr>
            <a:r>
              <a:rPr lang="es-PA" dirty="0"/>
              <a:t>The Nautical Cartography Plan for the Republic of Panama represents a complete coverage of the jurisdictional waters, this will help safe navigation between ports at the national level for both national and international vessels.</a:t>
            </a:r>
          </a:p>
          <a:p>
            <a:pPr marL="0" indent="0">
              <a:buNone/>
            </a:pPr>
            <a:endParaRPr lang="es-P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1516669-A33B-486D-BE95-AA14071268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292" y="2866723"/>
            <a:ext cx="6413593" cy="300399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7BF2D02-FA63-4B53-97AB-E8683F00CF3C}"/>
              </a:ext>
            </a:extLst>
          </p:cNvPr>
          <p:cNvSpPr txBox="1"/>
          <p:nvPr/>
        </p:nvSpPr>
        <p:spPr>
          <a:xfrm>
            <a:off x="652951" y="5422263"/>
            <a:ext cx="420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Thesis by Eng. Juan Carlos Kelso - FOCAHIMECA</a:t>
            </a:r>
            <a:endParaRPr lang="es-PA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86D53F6-E6A5-4F17-991A-3EFFCD53D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291" y="2866722"/>
            <a:ext cx="6413593" cy="310293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44A44603-C37E-47A7-86B1-46189B788815}"/>
              </a:ext>
            </a:extLst>
          </p:cNvPr>
          <p:cNvSpPr txBox="1"/>
          <p:nvPr/>
        </p:nvSpPr>
        <p:spPr>
          <a:xfrm>
            <a:off x="7765773" y="3105834"/>
            <a:ext cx="334811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Correspondence Waters of the Panama Canal Authority.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339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33909" y="2747185"/>
            <a:ext cx="7724182" cy="2158761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s-P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thanks you!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25595"/>
      </p:ext>
    </p:extLst>
  </p:cSld>
  <p:clrMapOvr>
    <a:masterClrMapping/>
  </p:clrMapOvr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1685</TotalTime>
  <Words>283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IHO_Presentations_template-Blank</vt:lpstr>
      <vt:lpstr>19th Meeting of the  Meso America – Caribbean Sea Hydrographic Commission  November/December 2018  National Report :</vt:lpstr>
      <vt:lpstr>Main achievements during the year</vt:lpstr>
      <vt:lpstr>Main challenges and/or obstructions</vt:lpstr>
      <vt:lpstr>PANAMA HYDROGRAPHIC AND OCEANOGRAPHIC COMMISSION (CHOPAN)</vt:lpstr>
      <vt:lpstr>Panama Nautical Cartography Plan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Alberto Costa Neves</cp:lastModifiedBy>
  <cp:revision>68</cp:revision>
  <dcterms:created xsi:type="dcterms:W3CDTF">2017-10-26T13:07:26Z</dcterms:created>
  <dcterms:modified xsi:type="dcterms:W3CDTF">2018-12-06T00:22:53Z</dcterms:modified>
</cp:coreProperties>
</file>