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9"/>
  </p:notesMasterIdLst>
  <p:sldIdLst>
    <p:sldId id="256" r:id="rId2"/>
    <p:sldId id="265" r:id="rId3"/>
    <p:sldId id="267" r:id="rId4"/>
    <p:sldId id="257" r:id="rId5"/>
    <p:sldId id="269" r:id="rId6"/>
    <p:sldId id="271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28-Nov-18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76" y="6036734"/>
            <a:ext cx="2121007" cy="8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28-Nov-18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28-Nov-18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137" y="6018762"/>
            <a:ext cx="2117682" cy="8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28-Nov-18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28-Nov-18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28-Nov-18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28-Nov-18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28-Nov-18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28-Nov-18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28-Nov-18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28-Nov-18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.vc/imgres?imgurl=http://www-scf.usc.edu/~usccsa/images/flags/saint_vincent_and_the_grenadines.jpg&amp;imgrefurl=http://www-scf.usc.edu/~usccsa/flags.html&amp;h=267&amp;w=400&amp;sz=10&amp;hl=en&amp;start=5&amp;tbnid=YU1toV9RSTcZiM:&amp;tbnh=83&amp;tbnw=124&amp;prev=/i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4125536"/>
          </a:xfrm>
        </p:spPr>
        <p:txBody>
          <a:bodyPr>
            <a:normAutofit/>
          </a:bodyPr>
          <a:lstStyle/>
          <a:p>
            <a:r>
              <a:rPr lang="en-US" sz="4900" dirty="0" smtClean="0"/>
              <a:t>19</a:t>
            </a:r>
            <a:r>
              <a:rPr lang="en-US" sz="4900" baseline="30000" dirty="0" smtClean="0"/>
              <a:t>th</a:t>
            </a:r>
            <a:r>
              <a:rPr lang="en-US" sz="4900" dirty="0" smtClean="0"/>
              <a:t> </a:t>
            </a:r>
            <a:r>
              <a:rPr lang="en-US" sz="4900" dirty="0"/>
              <a:t>Meeting of the </a:t>
            </a:r>
            <a:br>
              <a:rPr lang="en-US" sz="4900" dirty="0"/>
            </a:br>
            <a:r>
              <a:rPr lang="en-US" sz="4900" dirty="0" err="1" smtClean="0"/>
              <a:t>Meso</a:t>
            </a:r>
            <a:r>
              <a:rPr lang="en-US" sz="4900" dirty="0" smtClean="0"/>
              <a:t> America – Caribbean Sea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/>
              <a:t>Hydrographic </a:t>
            </a:r>
            <a:r>
              <a:rPr lang="en-US" sz="4900" dirty="0" smtClean="0"/>
              <a:t>Commission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4400" dirty="0" smtClean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49579"/>
            <a:ext cx="9144000" cy="1499286"/>
          </a:xfrm>
        </p:spPr>
        <p:txBody>
          <a:bodyPr>
            <a:normAutofit/>
          </a:bodyPr>
          <a:lstStyle/>
          <a:p>
            <a:r>
              <a:rPr lang="en-AU" dirty="0" smtClean="0"/>
              <a:t>HYRONE JOHNSON</a:t>
            </a:r>
          </a:p>
          <a:p>
            <a:r>
              <a:rPr lang="en-AU" dirty="0" smtClean="0"/>
              <a:t>ST</a:t>
            </a:r>
            <a:r>
              <a:rPr lang="en-AU" dirty="0" smtClean="0"/>
              <a:t>. VINCENT AND THE GRENADINES DEPARTMENT OF MARITIME ADMINISTRATION</a:t>
            </a:r>
            <a:endParaRPr lang="en-AU" dirty="0"/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 descr="saint_vincent_and_the_grenadin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63" y="149902"/>
            <a:ext cx="1803440" cy="121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saint_vincent_and_the_grenadin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584" y="51553"/>
            <a:ext cx="1754276" cy="1315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385" y="-1"/>
            <a:ext cx="1451177" cy="136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ST. VINCENT AND THE </a:t>
            </a:r>
            <a:r>
              <a:rPr lang="en-US" dirty="0" smtClean="0"/>
              <a:t>GRENADINES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133" y="1011365"/>
            <a:ext cx="3605509" cy="41797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602" y="1101089"/>
            <a:ext cx="4524375" cy="409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75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bg2">
                    <a:lumMod val="50000"/>
                  </a:schemeClr>
                </a:solidFill>
              </a:rPr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08670"/>
            <a:ext cx="5181600" cy="47682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Adoption </a:t>
            </a:r>
            <a:r>
              <a:rPr lang="en-US" sz="1800" dirty="0" smtClean="0"/>
              <a:t>of </a:t>
            </a:r>
            <a:r>
              <a:rPr lang="en-US" sz="1800" dirty="0"/>
              <a:t>the NOPSAP by Cabinet on 18th June </a:t>
            </a:r>
            <a:r>
              <a:rPr lang="en-US" sz="1800" dirty="0" smtClean="0"/>
              <a:t>2018.</a:t>
            </a:r>
          </a:p>
          <a:p>
            <a:pPr lvl="1"/>
            <a:r>
              <a:rPr lang="en-GB" sz="1800" dirty="0"/>
              <a:t>Principle 5: Integrated Ocean Governance </a:t>
            </a:r>
          </a:p>
          <a:p>
            <a:pPr lvl="1"/>
            <a:r>
              <a:rPr lang="en-GB" sz="1800" dirty="0"/>
              <a:t>Policy 5 – Apply integrated ocean governance arrangements</a:t>
            </a:r>
            <a:endParaRPr lang="en-US" sz="1800" dirty="0"/>
          </a:p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800" dirty="0"/>
              <a:t>Goal</a:t>
            </a:r>
            <a:r>
              <a:rPr lang="en-US" sz="1800" dirty="0"/>
              <a:t>  </a:t>
            </a:r>
            <a:r>
              <a:rPr lang="en-GB" sz="1800" dirty="0"/>
              <a:t>5.1 </a:t>
            </a:r>
            <a:r>
              <a:rPr lang="en-GB" sz="1800" dirty="0" smtClean="0"/>
              <a:t>– “To </a:t>
            </a:r>
            <a:r>
              <a:rPr lang="en-GB" sz="1800" dirty="0"/>
              <a:t>establish and implement coordinated institutional arrangements for integrated marine management across relevant sectors through partnerships between government, the private sector and civil </a:t>
            </a:r>
            <a:r>
              <a:rPr lang="en-GB" sz="1800" dirty="0" smtClean="0"/>
              <a:t>society”.</a:t>
            </a:r>
            <a:endParaRPr lang="en-GB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1800" dirty="0"/>
              <a:t>Establish a National Ocean Coordination Committee (NOCC) comprised of representatives from State agencies private sector, NGOs, and CSOs that have responsibility for maritime </a:t>
            </a:r>
            <a:r>
              <a:rPr lang="en-GB" sz="1800" dirty="0" smtClean="0"/>
              <a:t>affairs </a:t>
            </a:r>
            <a:r>
              <a:rPr lang="en-GB" sz="1800" dirty="0"/>
              <a:t>and marine resource </a:t>
            </a:r>
            <a:r>
              <a:rPr lang="en-GB" sz="1800" dirty="0" smtClean="0"/>
              <a:t>management.</a:t>
            </a:r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smtClean="0"/>
              <a:t>          - Sub-committee for hydrography and AtoN. 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Saint Vincent and the Grenadines 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National Ocean Policy </a:t>
            </a:r>
            <a:r>
              <a:rPr lang="en-US" b="1" dirty="0" smtClean="0"/>
              <a:t>and </a:t>
            </a:r>
            <a:r>
              <a:rPr lang="en-US" b="1" dirty="0"/>
              <a:t>Strategic Action Plan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 descr="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249613"/>
            <a:ext cx="1828800" cy="1461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stvincentandthegrenadin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9" b="3799"/>
          <a:stretch>
            <a:fillRect/>
          </a:stretch>
        </p:blipFill>
        <p:spPr bwMode="auto">
          <a:xfrm>
            <a:off x="7998943" y="3246755"/>
            <a:ext cx="1578189" cy="146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Photo-credit-to-St-Vincent-and-the-Grenadines-Tourist-Board-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7132" y="3246755"/>
            <a:ext cx="1772552" cy="1461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0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3" y="1186248"/>
            <a:ext cx="11322030" cy="4431957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3800" dirty="0"/>
              <a:t>To ensure Saint Vincent and the Grenadines (SVG) is compliant with the hydrographic elements of the SOLAS </a:t>
            </a:r>
            <a:r>
              <a:rPr lang="en-GB" sz="3800" dirty="0" smtClean="0"/>
              <a:t>convention:</a:t>
            </a:r>
          </a:p>
          <a:p>
            <a:r>
              <a:rPr lang="en-US" sz="3800" dirty="0"/>
              <a:t>Commonwealth Marine Economies Program: 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/>
              <a:t>         - Delivered </a:t>
            </a:r>
            <a:r>
              <a:rPr lang="en-US" sz="3800" dirty="0" smtClean="0"/>
              <a:t>bathymetric </a:t>
            </a:r>
            <a:r>
              <a:rPr lang="en-US" sz="3800" dirty="0" smtClean="0"/>
              <a:t>data </a:t>
            </a:r>
            <a:r>
              <a:rPr lang="en-US" sz="3800" dirty="0"/>
              <a:t>and training to </a:t>
            </a:r>
            <a:r>
              <a:rPr lang="en-US" sz="3800" dirty="0" smtClean="0"/>
              <a:t>SVG.</a:t>
            </a: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         - Delivery </a:t>
            </a:r>
            <a:r>
              <a:rPr lang="en-US" sz="3800" dirty="0"/>
              <a:t>of other Maritime Spatial Data under the CME </a:t>
            </a:r>
            <a:r>
              <a:rPr lang="en-US" sz="3800" dirty="0" smtClean="0"/>
              <a:t>program regarding: </a:t>
            </a:r>
          </a:p>
          <a:p>
            <a:pPr marL="0" indent="0">
              <a:buNone/>
            </a:pPr>
            <a:r>
              <a:rPr lang="en-US" sz="3800" dirty="0"/>
              <a:t>	</a:t>
            </a:r>
            <a:r>
              <a:rPr lang="en-US" sz="3800" dirty="0" smtClean="0"/>
              <a:t>Satellite remote sensing – measurement of sea level, wind and waves</a:t>
            </a:r>
            <a:endParaRPr lang="en-US" sz="3800" dirty="0"/>
          </a:p>
          <a:p>
            <a:pPr marL="0" indent="0">
              <a:buNone/>
            </a:pPr>
            <a:r>
              <a:rPr lang="en-GB" sz="3800" dirty="0" smtClean="0"/>
              <a:t>         - </a:t>
            </a:r>
            <a:r>
              <a:rPr lang="en-GB" sz="3800" dirty="0" smtClean="0"/>
              <a:t>Worked </a:t>
            </a:r>
            <a:r>
              <a:rPr lang="en-GB" sz="3800" dirty="0"/>
              <a:t>with the United Kingdom Hydrographic Office (UKHO) to identify gaps in SVG’s hydrographic </a:t>
            </a:r>
            <a:r>
              <a:rPr lang="en-GB" sz="3800" dirty="0" smtClean="0"/>
              <a:t>governance.</a:t>
            </a:r>
            <a:endParaRPr lang="en-GB" sz="3800" dirty="0" smtClean="0"/>
          </a:p>
          <a:p>
            <a:pPr marL="0" indent="0">
              <a:buNone/>
            </a:pPr>
            <a:r>
              <a:rPr lang="en-GB" sz="3800" dirty="0"/>
              <a:t> </a:t>
            </a:r>
            <a:r>
              <a:rPr lang="en-GB" sz="3800" dirty="0" smtClean="0"/>
              <a:t>        - </a:t>
            </a:r>
            <a:r>
              <a:rPr lang="en-GB" sz="3800" dirty="0" smtClean="0"/>
              <a:t>Amended </a:t>
            </a:r>
            <a:r>
              <a:rPr lang="en-GB" sz="3800" dirty="0"/>
              <a:t>the Job Description of the Senior Inspector of Ships and the MARAD Standard Operating Procedures, </a:t>
            </a:r>
            <a:endParaRPr lang="en-GB" sz="3800" dirty="0" smtClean="0"/>
          </a:p>
          <a:p>
            <a:pPr marL="0" indent="0">
              <a:buNone/>
            </a:pPr>
            <a:r>
              <a:rPr lang="en-GB" sz="3800" dirty="0"/>
              <a:t> </a:t>
            </a:r>
            <a:r>
              <a:rPr lang="en-GB" sz="3800" dirty="0" smtClean="0"/>
              <a:t>        - </a:t>
            </a:r>
            <a:r>
              <a:rPr lang="en-GB" sz="3800" dirty="0" smtClean="0"/>
              <a:t>Created </a:t>
            </a:r>
            <a:r>
              <a:rPr lang="en-GB" sz="3800" dirty="0"/>
              <a:t>Terms of Reference for a proposed Hydrographic Sub-Committee of the National Oceans Governance </a:t>
            </a:r>
            <a:endParaRPr lang="en-GB" sz="3800" dirty="0" smtClean="0"/>
          </a:p>
          <a:p>
            <a:pPr marL="0" indent="0">
              <a:buNone/>
            </a:pPr>
            <a:r>
              <a:rPr lang="en-GB" sz="3800" dirty="0"/>
              <a:t> </a:t>
            </a:r>
            <a:r>
              <a:rPr lang="en-GB" sz="3800" dirty="0" smtClean="0"/>
              <a:t>          Coordination </a:t>
            </a:r>
            <a:r>
              <a:rPr lang="en-GB" sz="3800" dirty="0"/>
              <a:t>Committee, </a:t>
            </a:r>
            <a:endParaRPr lang="en-GB" sz="3800" dirty="0" smtClean="0"/>
          </a:p>
          <a:p>
            <a:pPr marL="0" indent="0">
              <a:buNone/>
            </a:pPr>
            <a:r>
              <a:rPr lang="en-GB" sz="3800" dirty="0"/>
              <a:t> </a:t>
            </a:r>
            <a:r>
              <a:rPr lang="en-GB" sz="3800" dirty="0" smtClean="0"/>
              <a:t>       - </a:t>
            </a:r>
            <a:r>
              <a:rPr lang="en-GB" sz="3800" dirty="0" smtClean="0"/>
              <a:t>formalised </a:t>
            </a:r>
            <a:r>
              <a:rPr lang="en-GB" sz="3800" dirty="0"/>
              <a:t>the arrangement between SVG and </a:t>
            </a:r>
            <a:r>
              <a:rPr lang="en-GB" sz="3800" dirty="0" smtClean="0"/>
              <a:t>UKHO:</a:t>
            </a:r>
          </a:p>
          <a:p>
            <a:pPr marL="0" indent="0">
              <a:buNone/>
            </a:pPr>
            <a:r>
              <a:rPr lang="en-GB" sz="3800" dirty="0" smtClean="0"/>
              <a:t>               - </a:t>
            </a:r>
            <a:r>
              <a:rPr lang="en-GB" sz="3800" dirty="0"/>
              <a:t>for the discharge of the national hydrographic charting responsibilities - producing navigational charts and </a:t>
            </a:r>
            <a:endParaRPr lang="en-GB" sz="3800" dirty="0" smtClean="0"/>
          </a:p>
          <a:p>
            <a:pPr marL="0" indent="0">
              <a:buNone/>
            </a:pPr>
            <a:r>
              <a:rPr lang="en-GB" sz="3800" dirty="0"/>
              <a:t> </a:t>
            </a:r>
            <a:r>
              <a:rPr lang="en-GB" sz="3800" dirty="0" smtClean="0"/>
              <a:t>                publications </a:t>
            </a:r>
            <a:r>
              <a:rPr lang="en-GB" sz="3800" dirty="0"/>
              <a:t>of SVG as the primary charting </a:t>
            </a:r>
            <a:r>
              <a:rPr lang="en-GB" sz="3800" dirty="0" smtClean="0"/>
              <a:t>authority.</a:t>
            </a:r>
            <a:endParaRPr lang="en-US" sz="38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2">
                    <a:lumMod val="50000"/>
                  </a:schemeClr>
                </a:solidFill>
              </a:rPr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 Signed the </a:t>
            </a:r>
            <a:r>
              <a:rPr lang="en-GB" dirty="0" smtClean="0"/>
              <a:t>MoU with the </a:t>
            </a:r>
            <a:r>
              <a:rPr lang="en-GB" dirty="0"/>
              <a:t>SVG Ports Authority for the issuance:</a:t>
            </a:r>
          </a:p>
          <a:p>
            <a:pPr lvl="1"/>
            <a:r>
              <a:rPr lang="en-GB" sz="2000" dirty="0"/>
              <a:t>Local and coastal Maritime Safety Information</a:t>
            </a:r>
          </a:p>
          <a:p>
            <a:pPr lvl="1"/>
            <a:r>
              <a:rPr lang="en-GB" sz="2000" dirty="0"/>
              <a:t> Installation and maintenance of AtoN</a:t>
            </a:r>
          </a:p>
          <a:p>
            <a:pPr lvl="1"/>
            <a:r>
              <a:rPr lang="en-GB" sz="2000" dirty="0" smtClean="0"/>
              <a:t>Conduction </a:t>
            </a:r>
            <a:r>
              <a:rPr lang="en-GB" sz="2000" dirty="0"/>
              <a:t>of hydrographic surveys in ports.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00" b="1" dirty="0" smtClean="0"/>
              <a:t>MARAD </a:t>
            </a:r>
            <a:r>
              <a:rPr lang="en-GB" sz="1600" b="1" dirty="0"/>
              <a:t>/ Port Authority MOU Covering </a:t>
            </a:r>
            <a:r>
              <a:rPr lang="en-GB" sz="1600" b="1" dirty="0" smtClean="0"/>
              <a:t>MSI</a:t>
            </a:r>
            <a:endParaRPr lang="en-US" sz="1600" b="1" dirty="0" smtClean="0"/>
          </a:p>
          <a:p>
            <a:pPr marL="0" indent="0" algn="ctr">
              <a:buNone/>
            </a:pPr>
            <a:r>
              <a:rPr lang="en-GB" sz="1400" dirty="0" smtClean="0"/>
              <a:t>DATED          March       2018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GB" sz="1400" b="1" dirty="0" smtClean="0"/>
              <a:t>Saint Vincent and the Grenadines Maritime  Administration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dirty="0"/>
              <a:t> </a:t>
            </a:r>
            <a:r>
              <a:rPr lang="en-GB" sz="1400" b="1" dirty="0" smtClean="0"/>
              <a:t>        (“</a:t>
            </a:r>
            <a:r>
              <a:rPr lang="en-GB" sz="1400" b="1" dirty="0" err="1" smtClean="0"/>
              <a:t>svgmarad</a:t>
            </a:r>
            <a:r>
              <a:rPr lang="en-GB" sz="1400" b="1" dirty="0" smtClean="0"/>
              <a:t>”)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dirty="0"/>
              <a:t>(</a:t>
            </a:r>
            <a:r>
              <a:rPr lang="en-GB" sz="1400" b="1" dirty="0" smtClean="0"/>
              <a:t>2)</a:t>
            </a:r>
            <a:r>
              <a:rPr lang="en-GB" sz="1400" b="1" dirty="0"/>
              <a:t> </a:t>
            </a:r>
            <a:r>
              <a:rPr lang="en-GB" sz="1400" b="1" dirty="0" smtClean="0"/>
              <a:t>   Saint Vincent and the Grenadines Port Authority (“</a:t>
            </a:r>
            <a:r>
              <a:rPr lang="en-GB" sz="1400" b="1" dirty="0"/>
              <a:t>SVGPA”)</a:t>
            </a:r>
            <a:endParaRPr lang="en-US" sz="1400" b="1" dirty="0"/>
          </a:p>
          <a:p>
            <a:endParaRPr lang="en-GB" sz="1400" b="1" dirty="0" smtClean="0"/>
          </a:p>
          <a:p>
            <a:pPr marL="0" indent="0" algn="ctr">
              <a:buNone/>
            </a:pPr>
            <a:r>
              <a:rPr lang="en-GB" sz="1400" b="1" dirty="0" smtClean="0"/>
              <a:t>MEMORANDUM </a:t>
            </a:r>
            <a:r>
              <a:rPr lang="en-GB" sz="1400" b="1" dirty="0"/>
              <a:t>OF UNDERSTANDING </a:t>
            </a:r>
            <a:r>
              <a:rPr lang="en-NZ" sz="1400" b="1" dirty="0"/>
              <a:t>GOVERNING AIDS TO NAVIGATION AND MARITIME SAFETY INFORMATION</a:t>
            </a:r>
            <a:endParaRPr lang="en-US" sz="1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327872"/>
              </p:ext>
            </p:extLst>
          </p:nvPr>
        </p:nvGraphicFramePr>
        <p:xfrm>
          <a:off x="7962900" y="2496956"/>
          <a:ext cx="1600200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3" imgW="2495238" imgH="2219635" progId="MSPhotoEd.3">
                  <p:embed/>
                </p:oleObj>
              </mc:Choice>
              <mc:Fallback>
                <p:oleObj r:id="rId3" imgW="2495238" imgH="2219635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2900" y="2496956"/>
                        <a:ext cx="1600200" cy="132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68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1" y="1186248"/>
            <a:ext cx="11195221" cy="443195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IALA </a:t>
            </a:r>
            <a:r>
              <a:rPr lang="en-US" dirty="0"/>
              <a:t>technical needs assessment mission to St Vincent and the Grenadines (SVG) was conducted </a:t>
            </a:r>
            <a:r>
              <a:rPr lang="en-US" dirty="0" smtClean="0"/>
              <a:t>2017.</a:t>
            </a:r>
          </a:p>
          <a:p>
            <a:pPr marL="0" indent="0">
              <a:buNone/>
            </a:pPr>
            <a:r>
              <a:rPr lang="en-US" dirty="0" smtClean="0"/>
              <a:t>Since then SVG:</a:t>
            </a:r>
          </a:p>
          <a:p>
            <a:pPr lvl="1"/>
            <a:r>
              <a:rPr lang="en-US" dirty="0"/>
              <a:t>Developed a </a:t>
            </a:r>
            <a:r>
              <a:rPr lang="en-US" dirty="0" err="1"/>
              <a:t>prioritised</a:t>
            </a:r>
            <a:r>
              <a:rPr lang="en-US" dirty="0"/>
              <a:t> list of actions with realistic target dates for completion </a:t>
            </a:r>
            <a:r>
              <a:rPr lang="en-US" dirty="0"/>
              <a:t>of the recommendations.</a:t>
            </a:r>
          </a:p>
          <a:p>
            <a:pPr lvl="1"/>
            <a:r>
              <a:rPr lang="en-US" dirty="0"/>
              <a:t>Conducted </a:t>
            </a:r>
            <a:r>
              <a:rPr lang="en-US" dirty="0"/>
              <a:t>a physical audit of all </a:t>
            </a:r>
            <a:r>
              <a:rPr lang="en-US" dirty="0" err="1" smtClean="0"/>
              <a:t>AtoN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smtClean="0"/>
              <a:t>Developed a National </a:t>
            </a:r>
            <a:r>
              <a:rPr lang="en-US" dirty="0" err="1" smtClean="0"/>
              <a:t>AtoN</a:t>
            </a:r>
            <a:r>
              <a:rPr lang="en-US" dirty="0" smtClean="0"/>
              <a:t> </a:t>
            </a:r>
            <a:r>
              <a:rPr lang="en-US" dirty="0" smtClean="0"/>
              <a:t>register. </a:t>
            </a:r>
            <a:endParaRPr lang="en-US" dirty="0"/>
          </a:p>
          <a:p>
            <a:pPr lvl="1"/>
            <a:r>
              <a:rPr lang="en-US" dirty="0" smtClean="0"/>
              <a:t>Prepared and published </a:t>
            </a:r>
            <a:r>
              <a:rPr lang="en-US" dirty="0"/>
              <a:t>forms which </a:t>
            </a:r>
            <a:r>
              <a:rPr lang="en-US" dirty="0" smtClean="0"/>
              <a:t>will be </a:t>
            </a:r>
            <a:r>
              <a:rPr lang="en-US" dirty="0"/>
              <a:t>used to report observed AtoN </a:t>
            </a:r>
            <a:r>
              <a:rPr lang="en-US" dirty="0" smtClean="0"/>
              <a:t>failures. </a:t>
            </a:r>
          </a:p>
          <a:p>
            <a:pPr lvl="1"/>
            <a:r>
              <a:rPr lang="en-US" dirty="0" smtClean="0"/>
              <a:t>Post to include Safety </a:t>
            </a:r>
            <a:r>
              <a:rPr lang="en-US" dirty="0"/>
              <a:t>Navigation </a:t>
            </a:r>
            <a:r>
              <a:rPr lang="en-US" dirty="0" smtClean="0"/>
              <a:t>Manager has been established. 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- </a:t>
            </a:r>
            <a:r>
              <a:rPr lang="en-US" sz="2400" dirty="0" smtClean="0"/>
              <a:t>The Safety Navigation Manager should have complete training 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Suriname is 2018.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8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8137"/>
            <a:ext cx="10241691" cy="289625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dirty="0" smtClean="0"/>
              <a:t> Establish </a:t>
            </a:r>
            <a:r>
              <a:rPr lang="en-GB" dirty="0"/>
              <a:t>capability for collect</a:t>
            </a:r>
            <a:r>
              <a:rPr lang="en-US" dirty="0"/>
              <a:t>ion of nautical information to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 maintain </a:t>
            </a:r>
            <a:r>
              <a:rPr lang="en-US" dirty="0"/>
              <a:t>existing charts and </a:t>
            </a:r>
            <a:r>
              <a:rPr lang="en-US" dirty="0" smtClean="0"/>
              <a:t>publications.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smtClean="0"/>
              <a:t> Establish </a:t>
            </a:r>
            <a:r>
              <a:rPr lang="en-US" dirty="0"/>
              <a:t>capacity to conduct systematic hydrographic surveys,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collation </a:t>
            </a:r>
            <a:r>
              <a:rPr lang="en-US" dirty="0" smtClean="0"/>
              <a:t>and processing of data.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smtClean="0"/>
              <a:t> Lack of mechanism to manage data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1056</TotalTime>
  <Words>420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IHO_Presentations_template-Blank</vt:lpstr>
      <vt:lpstr>MSPhotoEd.3</vt:lpstr>
      <vt:lpstr>19th Meeting of the  Meso America – Caribbean Sea Hydrographic Commission National Report by</vt:lpstr>
      <vt:lpstr>ST. VINCENT AND THE GRENADINES </vt:lpstr>
      <vt:lpstr>Main achievements during the year</vt:lpstr>
      <vt:lpstr>Main achievements during the year</vt:lpstr>
      <vt:lpstr>Main achievements during the year</vt:lpstr>
      <vt:lpstr>Main achievements during the year</vt:lpstr>
      <vt:lpstr>Main challenges and/or obstructions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Director</cp:lastModifiedBy>
  <cp:revision>67</cp:revision>
  <dcterms:created xsi:type="dcterms:W3CDTF">2017-10-26T13:07:26Z</dcterms:created>
  <dcterms:modified xsi:type="dcterms:W3CDTF">2018-11-28T18:23:09Z</dcterms:modified>
</cp:coreProperties>
</file>