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13"/>
  </p:notesMasterIdLst>
  <p:sldIdLst>
    <p:sldId id="257" r:id="rId3"/>
    <p:sldId id="259" r:id="rId4"/>
    <p:sldId id="261" r:id="rId5"/>
    <p:sldId id="736" r:id="rId6"/>
    <p:sldId id="266" r:id="rId7"/>
    <p:sldId id="735" r:id="rId8"/>
    <p:sldId id="272" r:id="rId9"/>
    <p:sldId id="271" r:id="rId10"/>
    <p:sldId id="734" r:id="rId11"/>
    <p:sldId id="275" r:id="rId12"/>
  </p:sldIdLst>
  <p:sldSz cx="9144000" cy="6858000" type="screen4x3"/>
  <p:notesSz cx="6858000"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8FD28A-D0E0-4838-A88B-D372C8945FAA}">
  <a:tblStyle styleId="{DC8FD28A-D0E0-4838-A88B-D372C8945FAA}"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FEF"/>
          </a:solidFill>
        </a:fill>
      </a:tcStyle>
    </a:wholeTbl>
    <a:band1H>
      <a:tcStyle>
        <a:tcBdr/>
        <a:fill>
          <a:solidFill>
            <a:srgbClr val="CCDEDF"/>
          </a:solidFill>
        </a:fill>
      </a:tcStyle>
    </a:band1H>
    <a:band1V>
      <a:tcStyle>
        <a:tcBdr/>
        <a:fill>
          <a:solidFill>
            <a:srgbClr val="CCDEDF"/>
          </a:solidFill>
        </a:fill>
      </a:tcStyle>
    </a:band1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9" autoAdjust="0"/>
    <p:restoredTop sz="94660"/>
  </p:normalViewPr>
  <p:slideViewPr>
    <p:cSldViewPr snapToGrid="0">
      <p:cViewPr varScale="1">
        <p:scale>
          <a:sx n="72" d="100"/>
          <a:sy n="72" d="100"/>
        </p:scale>
        <p:origin x="1182" y="84"/>
      </p:cViewPr>
      <p:guideLst>
        <p:guide orient="horz" pos="2160"/>
        <p:guide pos="2880"/>
      </p:guideLst>
    </p:cSldViewPr>
  </p:slideViewPr>
  <p:notesTextViewPr>
    <p:cViewPr>
      <p:scale>
        <a:sx n="1" d="1"/>
        <a:sy n="1" d="1"/>
      </p:scale>
      <p:origin x="0" y="0"/>
    </p:cViewPr>
  </p:notesTextViewPr>
  <p:notesViewPr>
    <p:cSldViewPr snapToGrid="0">
      <p:cViewPr varScale="1">
        <p:scale>
          <a:sx n="101" d="100"/>
          <a:sy n="101" d="100"/>
        </p:scale>
        <p:origin x="26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2" y="0"/>
            <a:ext cx="2971799" cy="493634"/>
          </a:xfrm>
          <a:prstGeom prst="rect">
            <a:avLst/>
          </a:prstGeom>
          <a:noFill/>
          <a:ln>
            <a:noFill/>
          </a:ln>
        </p:spPr>
        <p:txBody>
          <a:bodyPr lIns="91855" tIns="91855" rIns="91855" bIns="91855" anchor="t" anchorCtr="0"/>
          <a:lstStyle>
            <a:lvl1pPr marL="0" marR="0" lvl="0" indent="0" algn="l" rtl="0">
              <a:spcBef>
                <a:spcPts val="0"/>
              </a:spcBef>
              <a:buNone/>
              <a:defRPr sz="1200" b="0" i="0" u="none" strike="noStrike" cap="none">
                <a:solidFill>
                  <a:schemeClr val="dk1"/>
                </a:solidFill>
                <a:latin typeface="Century Gothic"/>
                <a:ea typeface="Century Gothic"/>
                <a:cs typeface="Century Gothic"/>
                <a:sym typeface="Century Gothic"/>
              </a:defRPr>
            </a:lvl1pPr>
            <a:lvl2pPr marL="459349"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8698"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8047"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37395"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96744"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56093"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15442"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74791"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 name="Shape 4"/>
          <p:cNvSpPr txBox="1">
            <a:spLocks noGrp="1"/>
          </p:cNvSpPr>
          <p:nvPr>
            <p:ph type="dt" idx="10"/>
          </p:nvPr>
        </p:nvSpPr>
        <p:spPr>
          <a:xfrm>
            <a:off x="3884613" y="0"/>
            <a:ext cx="2971799" cy="493634"/>
          </a:xfrm>
          <a:prstGeom prst="rect">
            <a:avLst/>
          </a:prstGeom>
          <a:noFill/>
          <a:ln>
            <a:noFill/>
          </a:ln>
        </p:spPr>
        <p:txBody>
          <a:bodyPr lIns="91855" tIns="91855" rIns="91855" bIns="91855" anchor="t" anchorCtr="0"/>
          <a:lstStyle>
            <a:lvl1pPr marL="0" marR="0" lvl="0" indent="0" algn="r" rtl="0">
              <a:spcBef>
                <a:spcPts val="0"/>
              </a:spcBef>
              <a:buNone/>
              <a:defRPr sz="1200" b="0" i="0" u="none" strike="noStrike" cap="none">
                <a:solidFill>
                  <a:schemeClr val="dk1"/>
                </a:solidFill>
                <a:latin typeface="Century Gothic"/>
                <a:ea typeface="Century Gothic"/>
                <a:cs typeface="Century Gothic"/>
                <a:sym typeface="Century Gothic"/>
              </a:defRPr>
            </a:lvl1pPr>
            <a:lvl2pPr marL="459349"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8698"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8047"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37395"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96744"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56093"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15442"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74791"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 name="Shape 5"/>
          <p:cNvSpPr>
            <a:spLocks noGrp="1" noRot="1" noChangeAspect="1"/>
          </p:cNvSpPr>
          <p:nvPr>
            <p:ph type="sldImg" idx="3"/>
          </p:nvPr>
        </p:nvSpPr>
        <p:spPr>
          <a:xfrm>
            <a:off x="962025" y="741363"/>
            <a:ext cx="4933950" cy="37004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2" y="4689516"/>
            <a:ext cx="5486399" cy="4442698"/>
          </a:xfrm>
          <a:prstGeom prst="rect">
            <a:avLst/>
          </a:prstGeom>
          <a:noFill/>
          <a:ln>
            <a:noFill/>
          </a:ln>
        </p:spPr>
        <p:txBody>
          <a:bodyPr lIns="91855" tIns="91855" rIns="91855" bIns="91855" anchor="t" anchorCtr="0"/>
          <a:lstStyle>
            <a:lvl1pPr marL="0" marR="0" lvl="0" indent="0" algn="l" rtl="0">
              <a:spcBef>
                <a:spcPts val="0"/>
              </a:spcBef>
              <a:buNone/>
              <a:defRPr sz="1200" b="0" i="0" u="none" strike="noStrike" cap="none">
                <a:solidFill>
                  <a:schemeClr val="dk1"/>
                </a:solidFill>
                <a:latin typeface="Century Gothic"/>
                <a:ea typeface="Century Gothic"/>
                <a:cs typeface="Century Gothic"/>
                <a:sym typeface="Century Gothic"/>
              </a:defRPr>
            </a:lvl1pPr>
            <a:lvl2pPr marL="457200" marR="0" lvl="1" indent="0" algn="l" rtl="0">
              <a:spcBef>
                <a:spcPts val="0"/>
              </a:spcBef>
              <a:buNone/>
              <a:defRPr sz="1200" b="0" i="0" u="none" strike="noStrike" cap="none">
                <a:solidFill>
                  <a:schemeClr val="dk1"/>
                </a:solidFill>
                <a:latin typeface="Century Gothic"/>
                <a:ea typeface="Century Gothic"/>
                <a:cs typeface="Century Gothic"/>
                <a:sym typeface="Century Gothic"/>
              </a:defRPr>
            </a:lvl2pPr>
            <a:lvl3pPr marL="914400" marR="0" lvl="2" indent="0" algn="l" rtl="0">
              <a:spcBef>
                <a:spcPts val="0"/>
              </a:spcBef>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spcBef>
                <a:spcPts val="0"/>
              </a:spcBef>
              <a:buNone/>
              <a:defRPr sz="1200" b="0" i="0" u="none" strike="noStrike" cap="none">
                <a:solidFill>
                  <a:schemeClr val="dk1"/>
                </a:solidFill>
                <a:latin typeface="Century Gothic"/>
                <a:ea typeface="Century Gothic"/>
                <a:cs typeface="Century Gothic"/>
                <a:sym typeface="Century Gothic"/>
              </a:defRPr>
            </a:lvl4pPr>
            <a:lvl5pPr marL="1828800" marR="0" lvl="4" indent="0" algn="l" rtl="0">
              <a:spcBef>
                <a:spcPts val="0"/>
              </a:spcBef>
              <a:buNone/>
              <a:defRPr sz="1200" b="0" i="0" u="none" strike="noStrike" cap="none">
                <a:solidFill>
                  <a:schemeClr val="dk1"/>
                </a:solidFill>
                <a:latin typeface="Century Gothic"/>
                <a:ea typeface="Century Gothic"/>
                <a:cs typeface="Century Gothic"/>
                <a:sym typeface="Century Gothic"/>
              </a:defRPr>
            </a:lvl5pPr>
            <a:lvl6pPr marL="2286000" marR="0" lvl="5" indent="0" algn="l" rtl="0">
              <a:spcBef>
                <a:spcPts val="0"/>
              </a:spcBef>
              <a:buNone/>
              <a:defRPr sz="1200" b="0" i="0" u="none" strike="noStrike" cap="none">
                <a:solidFill>
                  <a:schemeClr val="dk1"/>
                </a:solidFill>
                <a:latin typeface="Century Gothic"/>
                <a:ea typeface="Century Gothic"/>
                <a:cs typeface="Century Gothic"/>
                <a:sym typeface="Century Gothic"/>
              </a:defRPr>
            </a:lvl6pPr>
            <a:lvl7pPr marL="2743200" marR="0" lvl="6" indent="0" algn="l" rtl="0">
              <a:spcBef>
                <a:spcPts val="0"/>
              </a:spcBef>
              <a:buNone/>
              <a:defRPr sz="1200" b="0" i="0" u="none" strike="noStrike" cap="none">
                <a:solidFill>
                  <a:schemeClr val="dk1"/>
                </a:solidFill>
                <a:latin typeface="Century Gothic"/>
                <a:ea typeface="Century Gothic"/>
                <a:cs typeface="Century Gothic"/>
                <a:sym typeface="Century Gothic"/>
              </a:defRPr>
            </a:lvl7pPr>
            <a:lvl8pPr marL="3200400" marR="0" lvl="7" indent="0" algn="l" rtl="0">
              <a:spcBef>
                <a:spcPts val="0"/>
              </a:spcBef>
              <a:buNone/>
              <a:defRPr sz="1200" b="0" i="0" u="none" strike="noStrike" cap="none">
                <a:solidFill>
                  <a:schemeClr val="dk1"/>
                </a:solidFill>
                <a:latin typeface="Century Gothic"/>
                <a:ea typeface="Century Gothic"/>
                <a:cs typeface="Century Gothic"/>
                <a:sym typeface="Century Gothic"/>
              </a:defRPr>
            </a:lvl8pPr>
            <a:lvl9pPr marL="3657600" marR="0" lvl="8" indent="0" algn="l" rtl="0">
              <a:spcBef>
                <a:spcPts val="0"/>
              </a:spcBef>
              <a:buNone/>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7" name="Shape 7"/>
          <p:cNvSpPr txBox="1">
            <a:spLocks noGrp="1"/>
          </p:cNvSpPr>
          <p:nvPr>
            <p:ph type="ftr" idx="11"/>
          </p:nvPr>
        </p:nvSpPr>
        <p:spPr>
          <a:xfrm>
            <a:off x="2" y="9377316"/>
            <a:ext cx="2971799" cy="493634"/>
          </a:xfrm>
          <a:prstGeom prst="rect">
            <a:avLst/>
          </a:prstGeom>
          <a:noFill/>
          <a:ln>
            <a:noFill/>
          </a:ln>
        </p:spPr>
        <p:txBody>
          <a:bodyPr lIns="91855" tIns="91855" rIns="91855" bIns="91855" anchor="b" anchorCtr="0"/>
          <a:lstStyle>
            <a:lvl1pPr marL="0" marR="0" lvl="0" indent="0" algn="l" rtl="0">
              <a:spcBef>
                <a:spcPts val="0"/>
              </a:spcBef>
              <a:buNone/>
              <a:defRPr sz="1200" b="0" i="0" u="none" strike="noStrike" cap="none">
                <a:solidFill>
                  <a:schemeClr val="dk1"/>
                </a:solidFill>
                <a:latin typeface="Century Gothic"/>
                <a:ea typeface="Century Gothic"/>
                <a:cs typeface="Century Gothic"/>
                <a:sym typeface="Century Gothic"/>
              </a:defRPr>
            </a:lvl1pPr>
            <a:lvl2pPr marL="459349"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918698"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1378047"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1837395"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2296744"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2756093"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3215442"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3674791"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 name="Shape 8"/>
          <p:cNvSpPr txBox="1">
            <a:spLocks noGrp="1"/>
          </p:cNvSpPr>
          <p:nvPr>
            <p:ph type="sldNum" idx="12"/>
          </p:nvPr>
        </p:nvSpPr>
        <p:spPr>
          <a:xfrm>
            <a:off x="3884613" y="9377316"/>
            <a:ext cx="2971799" cy="493634"/>
          </a:xfrm>
          <a:prstGeom prst="rect">
            <a:avLst/>
          </a:prstGeom>
          <a:noFill/>
          <a:ln>
            <a:noFill/>
          </a:ln>
        </p:spPr>
        <p:txBody>
          <a:bodyPr lIns="91855" tIns="45915" rIns="91855" bIns="45915" anchor="b" anchorCtr="0">
            <a:noAutofit/>
          </a:bodyPr>
          <a:lstStyle/>
          <a:p>
            <a:pPr algn="r">
              <a:buSzPct val="25000"/>
            </a:pPr>
            <a:fld id="{00000000-1234-1234-1234-123412341234}" type="slidenum">
              <a:rPr lang="fr-FR" sz="1200" smtClean="0">
                <a:solidFill>
                  <a:schemeClr val="dk1"/>
                </a:solidFill>
                <a:latin typeface="Century Gothic"/>
                <a:ea typeface="Century Gothic"/>
                <a:cs typeface="Century Gothic"/>
                <a:sym typeface="Century Gothic"/>
              </a:rPr>
              <a:pPr algn="r">
                <a:buSzPct val="25000"/>
              </a:pPr>
              <a:t>‹#›</a:t>
            </a:fld>
            <a:endParaRPr lang="fr-FR" sz="120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6184797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effectLst/>
                <a:latin typeface="Calibri"/>
                <a:ea typeface="Calibri"/>
                <a:cs typeface="Times New Roman"/>
              </a:rPr>
              <a:t>The most recent tsunami occurred as a consequence of the devastating Haiti earthquake in 2010 when tsunamis with waves up to 3 meters killed 7 people, but before that much bigger tsunamis occurred in the Virgin Islands, Puerto Rico and the Dominican Republic. In these three tsunamis alone over 2000 people lost their lives.  But these tsunamis occurred decades ago, before cruise ships arrived, population increased, infrastructure, including hundreds of hotels were built along our beaches.  Several hundred thousands of people would be at risk WHEN, not IF the next tsunami strikes.  </a:t>
            </a:r>
          </a:p>
        </p:txBody>
      </p:sp>
      <p:sp>
        <p:nvSpPr>
          <p:cNvPr id="4" name="Slide Number Placeholder 3"/>
          <p:cNvSpPr>
            <a:spLocks noGrp="1"/>
          </p:cNvSpPr>
          <p:nvPr>
            <p:ph type="sldNum" sz="quarter" idx="10"/>
          </p:nvPr>
        </p:nvSpPr>
        <p:spPr/>
        <p:txBody>
          <a:bodyPr/>
          <a:lstStyle/>
          <a:p>
            <a:pPr>
              <a:defRPr/>
            </a:pPr>
            <a:fld id="{84AD84FC-64E5-432B-843B-8EB99A7806B3}" type="slidenum">
              <a:rPr lang="en-US" smtClean="0"/>
              <a:pPr>
                <a:defRPr/>
              </a:pPr>
              <a:t>3</a:t>
            </a:fld>
            <a:endParaRPr lang="en-US"/>
          </a:p>
        </p:txBody>
      </p:sp>
    </p:spTree>
    <p:extLst>
      <p:ext uri="{BB962C8B-B14F-4D97-AF65-F5344CB8AC3E}">
        <p14:creationId xmlns:p14="http://schemas.microsoft.com/office/powerpoint/2010/main" val="79530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15000"/>
              </a:lnSpc>
              <a:spcBef>
                <a:spcPts val="0"/>
              </a:spcBef>
              <a:spcAft>
                <a:spcPts val="1000"/>
              </a:spcAft>
              <a:buClrTx/>
              <a:buSzTx/>
              <a:buFontTx/>
              <a:buNone/>
              <a:tabLst/>
              <a:defRPr/>
            </a:pPr>
            <a:r>
              <a:rPr lang="en-US" sz="1200" dirty="0">
                <a:effectLst/>
                <a:latin typeface="Calibri"/>
                <a:ea typeface="Calibri"/>
                <a:cs typeface="Times New Roman"/>
              </a:rPr>
              <a:t>Tsunami Alerts which cover all countries and territories are provided by NOAA NWS PTWC  (Hawaii).  Per </a:t>
            </a:r>
            <a:r>
              <a:rPr lang="en-US" sz="1200" baseline="0" dirty="0">
                <a:effectLst/>
                <a:latin typeface="Calibri"/>
                <a:ea typeface="Calibri"/>
                <a:cs typeface="Times New Roman"/>
              </a:rPr>
              <a:t>CARIBE EWS X recommendation PTWC transitioned fully to the enhanced products for the CARIBE EWS on March 1, 2016.  Now products only contain threat information (NO MORE WATCHES), for this the countries need to have the SOP’s in place to issue their Alerts (Warning, Watch, Advisory, </a:t>
            </a:r>
            <a:r>
              <a:rPr lang="en-US" sz="1200" baseline="0" dirty="0" err="1">
                <a:effectLst/>
                <a:latin typeface="Calibri"/>
                <a:ea typeface="Calibri"/>
                <a:cs typeface="Times New Roman"/>
              </a:rPr>
              <a:t>etc</a:t>
            </a:r>
            <a:r>
              <a:rPr lang="en-US" sz="1200" baseline="0" dirty="0">
                <a:effectLst/>
                <a:latin typeface="Calibri"/>
                <a:ea typeface="Calibri"/>
                <a:cs typeface="Times New Roman"/>
              </a:rPr>
              <a:t>).  These new products were exercised for several years before full implementation and additional web training and a workshop was held. Given the PTWC follows the service model and its proven track record as the interim service provider over the last 11 years, the CARIBE EWS XI recommended that they be referred to as a CARIBE EWS Tsunami Service Provider, dropping the word Interim.  Also, the US continues with its plan for P</a:t>
            </a:r>
            <a:r>
              <a:rPr lang="en-US" sz="1200" dirty="0">
                <a:effectLst/>
                <a:latin typeface="Calibri"/>
                <a:ea typeface="Calibri"/>
                <a:cs typeface="Times New Roman"/>
              </a:rPr>
              <a:t>TWC to also assume</a:t>
            </a:r>
            <a:r>
              <a:rPr lang="en-US" sz="1200" baseline="0" dirty="0">
                <a:effectLst/>
                <a:latin typeface="Calibri"/>
                <a:ea typeface="Calibri"/>
                <a:cs typeface="Times New Roman"/>
              </a:rPr>
              <a:t> the issuance of domestic products for Puerto Rico and the Virgin Islands and therefore all the CARIBE EWS will be covered by the PTWC. </a:t>
            </a:r>
            <a:endParaRPr lang="en-US" sz="1200" i="0" dirty="0"/>
          </a:p>
          <a:p>
            <a:pPr marL="0" marR="0">
              <a:lnSpc>
                <a:spcPct val="115000"/>
              </a:lnSpc>
              <a:spcBef>
                <a:spcPts val="0"/>
              </a:spcBef>
              <a:spcAft>
                <a:spcPts val="1000"/>
              </a:spcAft>
            </a:pPr>
            <a:endParaRPr lang="en-US" sz="1200" dirty="0">
              <a:effectLst/>
              <a:latin typeface="Calibri"/>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84AD84FC-64E5-432B-843B-8EB99A7806B3}" type="slidenum">
              <a:rPr lang="en-US" smtClean="0"/>
              <a:pPr>
                <a:defRPr/>
              </a:pPr>
              <a:t>5</a:t>
            </a:fld>
            <a:endParaRPr lang="en-US"/>
          </a:p>
        </p:txBody>
      </p:sp>
    </p:spTree>
    <p:extLst>
      <p:ext uri="{BB962C8B-B14F-4D97-AF65-F5344CB8AC3E}">
        <p14:creationId xmlns:p14="http://schemas.microsoft.com/office/powerpoint/2010/main" val="58427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u="none" dirty="0"/>
              <a:t>In</a:t>
            </a:r>
            <a:r>
              <a:rPr lang="en-US" sz="1200" u="none" baseline="0" dirty="0"/>
              <a:t> closing I would like to reiterate that </a:t>
            </a:r>
            <a:r>
              <a:rPr lang="en-US" sz="1200" u="none" dirty="0"/>
              <a:t>100’s of thousands of lives and billions of dollars at risk in the Caribbean and Adjacent Regions from Tsunamis</a:t>
            </a:r>
            <a:r>
              <a:rPr lang="en-US" sz="1200" u="none" baseline="0" dirty="0"/>
              <a:t> and as I hope you have been able to appreciate f</a:t>
            </a:r>
            <a:r>
              <a:rPr lang="en-US" sz="1200" u="none" dirty="0"/>
              <a:t>ortunately the Infrequency of the tsunamis has not disarmed us.  The CARIBE  EWS with its Member States has made very significant advances</a:t>
            </a:r>
            <a:r>
              <a:rPr lang="en-US" sz="1200" u="none" baseline="0" dirty="0"/>
              <a:t> and</a:t>
            </a:r>
            <a:r>
              <a:rPr lang="en-US" sz="1200" u="none" dirty="0"/>
              <a:t> are committed to continue developing the best tsunami warning system for the protection people’s lives and economies.</a:t>
            </a:r>
            <a:r>
              <a:rPr lang="en-US" sz="1200" u="none" baseline="0" dirty="0"/>
              <a:t>  We acknowledge and a</a:t>
            </a:r>
            <a:r>
              <a:rPr lang="en-US" sz="1200" u="none" dirty="0"/>
              <a:t>ppreciate the engagement of the Member States and support of UNESCO/IOC and the consideration</a:t>
            </a:r>
            <a:r>
              <a:rPr lang="en-US" sz="1200" u="none" baseline="0" dirty="0"/>
              <a:t> of the recommendations presented.</a:t>
            </a:r>
            <a:endParaRPr lang="en-US" sz="1200" u="none" dirty="0"/>
          </a:p>
          <a:p>
            <a:pPr>
              <a:buFontTx/>
              <a:buNone/>
            </a:pPr>
            <a:endParaRPr lang="en-US" u="none" dirty="0"/>
          </a:p>
        </p:txBody>
      </p:sp>
      <p:sp>
        <p:nvSpPr>
          <p:cNvPr id="4" name="Slide Number Placeholder 3"/>
          <p:cNvSpPr>
            <a:spLocks noGrp="1"/>
          </p:cNvSpPr>
          <p:nvPr>
            <p:ph type="sldNum" sz="quarter" idx="10"/>
          </p:nvPr>
        </p:nvSpPr>
        <p:spPr/>
        <p:txBody>
          <a:bodyPr/>
          <a:lstStyle/>
          <a:p>
            <a:pPr>
              <a:defRPr/>
            </a:pPr>
            <a:fld id="{84AD84FC-64E5-432B-843B-8EB99A7806B3}" type="slidenum">
              <a:rPr lang="en-US" smtClean="0"/>
              <a:pPr>
                <a:defRPr/>
              </a:pPr>
              <a:t>10</a:t>
            </a:fld>
            <a:endParaRPr lang="en-US"/>
          </a:p>
        </p:txBody>
      </p:sp>
    </p:spTree>
    <p:extLst>
      <p:ext uri="{BB962C8B-B14F-4D97-AF65-F5344CB8AC3E}">
        <p14:creationId xmlns:p14="http://schemas.microsoft.com/office/powerpoint/2010/main" val="3877381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rgbClr val="002060"/>
            </a:gs>
            <a:gs pos="10000">
              <a:srgbClr val="002060"/>
            </a:gs>
            <a:gs pos="65000">
              <a:srgbClr val="0070C0"/>
            </a:gs>
            <a:gs pos="100000">
              <a:srgbClr val="3E61F4"/>
            </a:gs>
          </a:gsLst>
          <a:lin ang="8100000" scaled="0"/>
        </a:gradFill>
        <a:effectLst/>
      </p:bgPr>
    </p:bg>
    <p:spTree>
      <p:nvGrpSpPr>
        <p:cNvPr id="1" name="Shape 33"/>
        <p:cNvGrpSpPr/>
        <p:nvPr/>
      </p:nvGrpSpPr>
      <p:grpSpPr>
        <a:xfrm>
          <a:off x="0" y="0"/>
          <a:ext cx="0" cy="0"/>
          <a:chOff x="0" y="0"/>
          <a:chExt cx="0" cy="0"/>
        </a:xfrm>
      </p:grpSpPr>
      <p:pic>
        <p:nvPicPr>
          <p:cNvPr id="34" name="Shape 34" descr="Large ocean wave" title="Ocean Wave"/>
          <p:cNvPicPr preferRelativeResize="0"/>
          <p:nvPr/>
        </p:nvPicPr>
        <p:blipFill rotWithShape="1">
          <a:blip r:embed="rId2">
            <a:alphaModFix/>
          </a:blip>
          <a:srcRect/>
          <a:stretch/>
        </p:blipFill>
        <p:spPr>
          <a:xfrm>
            <a:off x="0" y="0"/>
            <a:ext cx="4914988" cy="6857942"/>
          </a:xfrm>
          <a:prstGeom prst="rect">
            <a:avLst/>
          </a:prstGeom>
          <a:noFill/>
          <a:ln>
            <a:noFill/>
          </a:ln>
        </p:spPr>
      </p:pic>
      <p:sp>
        <p:nvSpPr>
          <p:cNvPr id="35" name="Shape 35"/>
          <p:cNvSpPr/>
          <p:nvPr/>
        </p:nvSpPr>
        <p:spPr>
          <a:xfrm>
            <a:off x="4571998" y="0"/>
            <a:ext cx="342990" cy="6858000"/>
          </a:xfrm>
          <a:prstGeom prst="rect">
            <a:avLst/>
          </a:prstGeom>
          <a:solidFill>
            <a:srgbClr val="134251">
              <a:alpha val="60000"/>
            </a:srgbClr>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entury Gothic"/>
              <a:ea typeface="Century Gothic"/>
              <a:cs typeface="Century Gothic"/>
              <a:sym typeface="Century Gothic"/>
            </a:endParaRPr>
          </a:p>
        </p:txBody>
      </p:sp>
      <p:sp>
        <p:nvSpPr>
          <p:cNvPr id="36" name="Shape 36"/>
          <p:cNvSpPr txBox="1">
            <a:spLocks noGrp="1"/>
          </p:cNvSpPr>
          <p:nvPr>
            <p:ph type="ctrTitle"/>
          </p:nvPr>
        </p:nvSpPr>
        <p:spPr>
          <a:xfrm>
            <a:off x="4914989" y="1673809"/>
            <a:ext cx="4228459" cy="1867726"/>
          </a:xfrm>
          <a:prstGeom prst="rect">
            <a:avLst/>
          </a:prstGeom>
          <a:noFill/>
          <a:ln>
            <a:noFill/>
          </a:ln>
        </p:spPr>
        <p:txBody>
          <a:bodyPr lIns="91425" tIns="91425" rIns="91425" bIns="91425" anchor="ctr" anchorCtr="0"/>
          <a:lstStyle>
            <a:lvl1pPr marL="0" marR="0" lvl="0" indent="0" algn="ctr" rtl="0">
              <a:lnSpc>
                <a:spcPct val="80000"/>
              </a:lnSpc>
              <a:spcBef>
                <a:spcPts val="0"/>
              </a:spcBef>
              <a:spcAft>
                <a:spcPts val="0"/>
              </a:spcAft>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7" name="Shape 37"/>
          <p:cNvSpPr txBox="1"/>
          <p:nvPr/>
        </p:nvSpPr>
        <p:spPr>
          <a:xfrm>
            <a:off x="5300576" y="3284985"/>
            <a:ext cx="3457284" cy="7389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endParaRPr lang="fr-FR" sz="2101" dirty="0">
              <a:solidFill>
                <a:srgbClr val="92D050"/>
              </a:solidFill>
              <a:latin typeface="Century Gothic"/>
              <a:ea typeface="Century Gothic"/>
              <a:cs typeface="Century Gothic"/>
              <a:sym typeface="Century Gothic"/>
            </a:endParaRPr>
          </a:p>
        </p:txBody>
      </p:sp>
      <p:sp>
        <p:nvSpPr>
          <p:cNvPr id="6" name="Rectangle 5"/>
          <p:cNvSpPr/>
          <p:nvPr userDrawn="1"/>
        </p:nvSpPr>
        <p:spPr>
          <a:xfrm>
            <a:off x="4925959" y="5493774"/>
            <a:ext cx="4218039" cy="136422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4843795" y="5698833"/>
            <a:ext cx="4370846" cy="523220"/>
          </a:xfrm>
          <a:prstGeom prst="rect">
            <a:avLst/>
          </a:prstGeom>
          <a:noFill/>
        </p:spPr>
        <p:txBody>
          <a:bodyPr wrap="square" rtlCol="0">
            <a:spAutoFit/>
          </a:bodyPr>
          <a:lstStyle/>
          <a:p>
            <a:pPr algn="ctr"/>
            <a:r>
              <a:rPr lang="pt-BR" sz="2800" b="1" dirty="0">
                <a:solidFill>
                  <a:schemeClr val="tx1"/>
                </a:solidFill>
                <a:latin typeface="Georgia" panose="02040502050405020303" pitchFamily="18" charset="0"/>
              </a:rPr>
              <a:t>29th IOC Assembly</a:t>
            </a:r>
          </a:p>
        </p:txBody>
      </p:sp>
      <p:sp>
        <p:nvSpPr>
          <p:cNvPr id="3" name="Text Placeholder 2"/>
          <p:cNvSpPr>
            <a:spLocks noGrp="1"/>
          </p:cNvSpPr>
          <p:nvPr>
            <p:ph type="body" sz="quarter" idx="10" hasCustomPrompt="1"/>
          </p:nvPr>
        </p:nvSpPr>
        <p:spPr>
          <a:xfrm>
            <a:off x="5300576" y="6227087"/>
            <a:ext cx="3457575" cy="400050"/>
          </a:xfrm>
        </p:spPr>
        <p:txBody>
          <a:bodyPr/>
          <a:lstStyle>
            <a:lvl1pPr algn="ctr">
              <a:defRPr baseline="0">
                <a:solidFill>
                  <a:schemeClr val="tx1"/>
                </a:solidFill>
              </a:defRPr>
            </a:lvl1pPr>
          </a:lstStyle>
          <a:p>
            <a:pPr lvl="0"/>
            <a:r>
              <a:rPr lang="en-US" dirty="0"/>
              <a:t>Click to add date</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rgbClr val="002060"/>
            </a:gs>
            <a:gs pos="10000">
              <a:srgbClr val="002060"/>
            </a:gs>
            <a:gs pos="65000">
              <a:srgbClr val="0070C0"/>
            </a:gs>
            <a:gs pos="100000">
              <a:srgbClr val="3E61F4"/>
            </a:gs>
          </a:gsLst>
          <a:lin ang="8100000" scaled="0"/>
        </a:grad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1828085" y="1616079"/>
            <a:ext cx="5487827" cy="2727325"/>
          </a:xfrm>
          <a:prstGeom prst="rect">
            <a:avLst/>
          </a:prstGeom>
          <a:noFill/>
          <a:ln>
            <a:noFill/>
          </a:ln>
        </p:spPr>
        <p:txBody>
          <a:bodyPr lIns="91425" tIns="91425" rIns="91425" bIns="91425" anchor="b" anchorCtr="0"/>
          <a:lstStyle>
            <a:lvl1pPr marL="0" marR="0" lvl="0" indent="0" algn="l" rtl="0">
              <a:lnSpc>
                <a:spcPct val="80000"/>
              </a:lnSpc>
              <a:spcBef>
                <a:spcPts val="0"/>
              </a:spcBef>
              <a:buClr>
                <a:schemeClr val="lt1"/>
              </a:buClr>
              <a:buFont typeface="Century Gothic"/>
              <a:buNone/>
              <a:defRPr sz="3600"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7" name="Shape 17"/>
          <p:cNvSpPr txBox="1">
            <a:spLocks noGrp="1"/>
          </p:cNvSpPr>
          <p:nvPr>
            <p:ph type="body" idx="1"/>
          </p:nvPr>
        </p:nvSpPr>
        <p:spPr>
          <a:xfrm>
            <a:off x="1828085" y="4495805"/>
            <a:ext cx="5487827" cy="167322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2"/>
              </a:buClr>
              <a:buFont typeface="Arial"/>
              <a:buNone/>
              <a:defRPr sz="1800" b="0" i="0" u="none" strike="noStrike" cap="none">
                <a:solidFill>
                  <a:schemeClr val="lt2"/>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1350"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120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1050"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1050"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1050"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1050"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1050"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105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83476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1483904" y="1828800"/>
            <a:ext cx="3313277" cy="8381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2"/>
              </a:buClr>
              <a:buFont typeface="Arial"/>
              <a:buNone/>
              <a:defRPr sz="1800" b="0" i="0" u="none" strike="noStrike" cap="none">
                <a:solidFill>
                  <a:schemeClr val="lt2"/>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1500" b="1"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1350" b="1"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5" name="Shape 25"/>
          <p:cNvSpPr txBox="1">
            <a:spLocks noGrp="1"/>
          </p:cNvSpPr>
          <p:nvPr>
            <p:ph type="body" idx="2"/>
          </p:nvPr>
        </p:nvSpPr>
        <p:spPr>
          <a:xfrm>
            <a:off x="1483904" y="2743200"/>
            <a:ext cx="3313277" cy="3505200"/>
          </a:xfrm>
          <a:prstGeom prst="rect">
            <a:avLst/>
          </a:prstGeom>
          <a:noFill/>
          <a:ln>
            <a:noFill/>
          </a:ln>
        </p:spPr>
        <p:txBody>
          <a:bodyPr lIns="91425" tIns="91425" rIns="91425" bIns="91425" anchor="t" anchorCtr="0"/>
          <a:lstStyle>
            <a:lvl1pPr marL="167926" marR="0" lvl="0" indent="-91726" algn="l" rtl="0">
              <a:lnSpc>
                <a:spcPct val="90000"/>
              </a:lnSpc>
              <a:spcBef>
                <a:spcPts val="13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1pPr>
            <a:lvl2pPr marL="514495" marR="0" lvl="1" indent="-103014"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2pPr>
            <a:lvl3pPr marL="857494" marR="0" lvl="2" indent="-110733"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3pPr>
            <a:lvl4pPr marL="1200490" marR="0" lvl="3" indent="-118450"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4pPr>
            <a:lvl5pPr marL="1543487" marR="0" lvl="4"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5pPr>
            <a:lvl6pPr marL="1543487" marR="0" lvl="5"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6pPr>
            <a:lvl7pPr marL="1543487" marR="0" lvl="6"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7pPr>
            <a:lvl8pPr marL="1543487" marR="0" lvl="7"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8pPr>
            <a:lvl9pPr marL="1543487" marR="0" lvl="8"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26" name="Shape 26"/>
          <p:cNvSpPr txBox="1">
            <a:spLocks noGrp="1"/>
          </p:cNvSpPr>
          <p:nvPr>
            <p:ph type="body" idx="3"/>
          </p:nvPr>
        </p:nvSpPr>
        <p:spPr>
          <a:xfrm>
            <a:off x="5030414" y="1828800"/>
            <a:ext cx="3313277" cy="8381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2"/>
              </a:buClr>
              <a:buFont typeface="Arial"/>
              <a:buNone/>
              <a:defRPr sz="1800" b="0" i="0" u="none" strike="noStrike" cap="none">
                <a:solidFill>
                  <a:schemeClr val="lt2"/>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1500" b="1"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1350" b="1"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1200" b="1" i="0" u="none" strike="noStrike" cap="none">
                <a:solidFill>
                  <a:schemeClr val="lt1"/>
                </a:solidFill>
                <a:latin typeface="Century Gothic"/>
                <a:ea typeface="Century Gothic"/>
                <a:cs typeface="Century Gothic"/>
                <a:sym typeface="Century Gothic"/>
              </a:defRPr>
            </a:lvl9pPr>
          </a:lstStyle>
          <a:p>
            <a:endParaRPr/>
          </a:p>
        </p:txBody>
      </p:sp>
      <p:sp>
        <p:nvSpPr>
          <p:cNvPr id="27" name="Shape 27"/>
          <p:cNvSpPr txBox="1">
            <a:spLocks noGrp="1"/>
          </p:cNvSpPr>
          <p:nvPr>
            <p:ph type="body" idx="4"/>
          </p:nvPr>
        </p:nvSpPr>
        <p:spPr>
          <a:xfrm>
            <a:off x="5030414" y="2743200"/>
            <a:ext cx="3313277" cy="3505200"/>
          </a:xfrm>
          <a:prstGeom prst="rect">
            <a:avLst/>
          </a:prstGeom>
          <a:noFill/>
          <a:ln>
            <a:noFill/>
          </a:ln>
        </p:spPr>
        <p:txBody>
          <a:bodyPr lIns="91425" tIns="91425" rIns="91425" bIns="91425" anchor="t" anchorCtr="0"/>
          <a:lstStyle>
            <a:lvl1pPr marL="167926" marR="0" lvl="0" indent="-91726" algn="l" rtl="0">
              <a:lnSpc>
                <a:spcPct val="90000"/>
              </a:lnSpc>
              <a:spcBef>
                <a:spcPts val="13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1pPr>
            <a:lvl2pPr marL="514495" marR="0" lvl="1" indent="-103014"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2pPr>
            <a:lvl3pPr marL="857494" marR="0" lvl="2" indent="-110733"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3pPr>
            <a:lvl4pPr marL="1200490" marR="0" lvl="3" indent="-118450"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4pPr>
            <a:lvl5pPr marL="1543487" marR="0" lvl="4"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5pPr>
            <a:lvl6pPr marL="1543487" marR="0" lvl="5"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6pPr>
            <a:lvl7pPr marL="1543487" marR="0" lvl="6"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7pPr>
            <a:lvl8pPr marL="1543487" marR="0" lvl="7"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8pPr>
            <a:lvl9pPr marL="1543487" marR="0" lvl="8" indent="-118547" algn="l" rtl="0">
              <a:lnSpc>
                <a:spcPct val="90000"/>
              </a:lnSpc>
              <a:spcBef>
                <a:spcPts val="450"/>
              </a:spcBef>
              <a:buClr>
                <a:schemeClr val="lt1"/>
              </a:buClr>
              <a:buSzPct val="76363"/>
              <a:buFont typeface="Arial"/>
              <a:buChar char="•"/>
              <a:defRPr sz="105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820824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Shape 28"/>
        <p:cNvGrpSpPr/>
        <p:nvPr/>
      </p:nvGrpSpPr>
      <p:grpSpPr>
        <a:xfrm>
          <a:off x="0" y="0"/>
          <a:ext cx="0" cy="0"/>
          <a:chOff x="0" y="0"/>
          <a:chExt cx="0" cy="0"/>
        </a:xfrm>
      </p:grpSpPr>
      <p:pic>
        <p:nvPicPr>
          <p:cNvPr id="29" name="Shape 29" descr="Large ocean wave (semitransparent)" title="Ocean Wave"/>
          <p:cNvPicPr preferRelativeResize="0"/>
          <p:nvPr/>
        </p:nvPicPr>
        <p:blipFill rotWithShape="1">
          <a:blip r:embed="rId2">
            <a:alphaModFix/>
          </a:blip>
          <a:srcRect/>
          <a:stretch/>
        </p:blipFill>
        <p:spPr>
          <a:xfrm>
            <a:off x="0" y="60"/>
            <a:ext cx="9143998" cy="6857887"/>
          </a:xfrm>
          <a:prstGeom prst="rect">
            <a:avLst/>
          </a:prstGeom>
          <a:noFill/>
          <a:ln>
            <a:noFill/>
          </a:ln>
        </p:spPr>
      </p:pic>
    </p:spTree>
    <p:extLst>
      <p:ext uri="{BB962C8B-B14F-4D97-AF65-F5344CB8AC3E}">
        <p14:creationId xmlns:p14="http://schemas.microsoft.com/office/powerpoint/2010/main" val="790289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1485098" y="1828800"/>
            <a:ext cx="6859786"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56079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Shape 38"/>
        <p:cNvGrpSpPr/>
        <p:nvPr/>
      </p:nvGrpSpPr>
      <p:grpSpPr>
        <a:xfrm>
          <a:off x="0" y="0"/>
          <a:ext cx="0" cy="0"/>
          <a:chOff x="0" y="0"/>
          <a:chExt cx="0" cy="0"/>
        </a:xfrm>
      </p:grpSpPr>
      <p:sp>
        <p:nvSpPr>
          <p:cNvPr id="39" name="Shape 39"/>
          <p:cNvSpPr/>
          <p:nvPr/>
        </p:nvSpPr>
        <p:spPr>
          <a:xfrm>
            <a:off x="1986266" y="1484784"/>
            <a:ext cx="3179954" cy="4311236"/>
          </a:xfrm>
          <a:prstGeom prst="rect">
            <a:avLst/>
          </a:prstGeom>
          <a:solidFill>
            <a:srgbClr val="1B5D72">
              <a:alpha val="60000"/>
            </a:srgbClr>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entury Gothic"/>
              <a:ea typeface="Century Gothic"/>
              <a:cs typeface="Century Gothic"/>
              <a:sym typeface="Century Gothic"/>
            </a:endParaRPr>
          </a:p>
        </p:txBody>
      </p:sp>
      <p:sp>
        <p:nvSpPr>
          <p:cNvPr id="40" name="Shape 40"/>
          <p:cNvSpPr>
            <a:spLocks noGrp="1"/>
          </p:cNvSpPr>
          <p:nvPr>
            <p:ph type="pic" idx="2"/>
          </p:nvPr>
        </p:nvSpPr>
        <p:spPr>
          <a:xfrm>
            <a:off x="2087076" y="1621478"/>
            <a:ext cx="2933000" cy="3976393"/>
          </a:xfrm>
          <a:prstGeom prst="rect">
            <a:avLst/>
          </a:prstGeom>
          <a:solidFill>
            <a:schemeClr val="dk2"/>
          </a:solidFill>
          <a:ln>
            <a:noFill/>
          </a:ln>
        </p:spPr>
        <p:txBody>
          <a:bodyPr lIns="91425" tIns="91425" rIns="91425" bIns="91425" anchor="t" anchorCtr="0"/>
          <a:lstStyle>
            <a:lvl1pPr marL="0" marR="0" lvl="0" indent="0" algn="ctr" rtl="0">
              <a:lnSpc>
                <a:spcPct val="90000"/>
              </a:lnSpc>
              <a:spcBef>
                <a:spcPts val="1350"/>
              </a:spcBef>
              <a:buClr>
                <a:schemeClr val="lt1"/>
              </a:buClr>
              <a:buFont typeface="Arial"/>
              <a:buNone/>
              <a:defRPr sz="1800" b="0" i="0" u="none" strike="noStrike" cap="none">
                <a:solidFill>
                  <a:schemeClr val="lt1"/>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2101"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180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9pPr>
          </a:lstStyle>
          <a:p>
            <a:endParaRPr/>
          </a:p>
        </p:txBody>
      </p:sp>
      <p:sp>
        <p:nvSpPr>
          <p:cNvPr id="41" name="Shape 41"/>
          <p:cNvSpPr txBox="1">
            <a:spLocks noGrp="1"/>
          </p:cNvSpPr>
          <p:nvPr>
            <p:ph type="title"/>
          </p:nvPr>
        </p:nvSpPr>
        <p:spPr>
          <a:xfrm>
            <a:off x="5621539" y="332656"/>
            <a:ext cx="3260957" cy="2840038"/>
          </a:xfrm>
          <a:prstGeom prst="rect">
            <a:avLst/>
          </a:prstGeom>
          <a:noFill/>
          <a:ln>
            <a:noFill/>
          </a:ln>
        </p:spPr>
        <p:txBody>
          <a:bodyPr lIns="91425" tIns="91425" rIns="91425" bIns="91425" anchor="b" anchorCtr="0"/>
          <a:lstStyle>
            <a:lvl1pPr marL="0" marR="0" lvl="0" indent="0" algn="l" rtl="0">
              <a:lnSpc>
                <a:spcPct val="8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5621539" y="3354676"/>
            <a:ext cx="3260957" cy="2587625"/>
          </a:xfrm>
          <a:prstGeom prst="rect">
            <a:avLst/>
          </a:prstGeom>
          <a:noFill/>
          <a:ln>
            <a:noFill/>
          </a:ln>
        </p:spPr>
        <p:txBody>
          <a:bodyPr lIns="91425" tIns="91425" rIns="91425" bIns="91425" anchor="t" anchorCtr="0"/>
          <a:lstStyle>
            <a:lvl1pPr marL="0" marR="0" lvl="0" indent="0" algn="l" rtl="0">
              <a:lnSpc>
                <a:spcPct val="110000"/>
              </a:lnSpc>
              <a:spcBef>
                <a:spcPts val="900"/>
              </a:spcBef>
              <a:buClr>
                <a:schemeClr val="lt1"/>
              </a:buClr>
              <a:buFont typeface="Arial"/>
              <a:buNone/>
              <a:defRPr sz="1350" b="0" i="0" u="none" strike="noStrike" cap="none">
                <a:solidFill>
                  <a:schemeClr val="lt1"/>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900"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75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70536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1485099" y="1828800"/>
            <a:ext cx="3315562"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543487" marR="0" lvl="5"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1543487" marR="0" lvl="6"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1543487" marR="0" lvl="7"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1543487" marR="0" lvl="8"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2"/>
          </p:nvPr>
        </p:nvSpPr>
        <p:spPr>
          <a:xfrm>
            <a:off x="5029323" y="1828800"/>
            <a:ext cx="3315562"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543487" marR="0" lvl="5"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1543487" marR="0" lvl="6"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1543487" marR="0" lvl="7"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1543487" marR="0" lvl="8"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14982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988415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4572001" y="588968"/>
            <a:ext cx="4115871" cy="5580060"/>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2"/>
          </p:nvPr>
        </p:nvSpPr>
        <p:spPr>
          <a:xfrm>
            <a:off x="1315754" y="5230744"/>
            <a:ext cx="3105765" cy="938279"/>
          </a:xfrm>
          <a:prstGeom prst="rect">
            <a:avLst/>
          </a:prstGeom>
          <a:noFill/>
          <a:ln>
            <a:noFill/>
          </a:ln>
        </p:spPr>
        <p:txBody>
          <a:bodyPr lIns="91425" tIns="91425" rIns="91425" bIns="91425" anchor="t" anchorCtr="0"/>
          <a:lstStyle>
            <a:lvl1pPr marL="0" marR="0" lvl="0" indent="0" algn="l" rtl="0">
              <a:lnSpc>
                <a:spcPct val="110000"/>
              </a:lnSpc>
              <a:spcBef>
                <a:spcPts val="900"/>
              </a:spcBef>
              <a:buClr>
                <a:schemeClr val="lt1"/>
              </a:buClr>
              <a:buFont typeface="Arial"/>
              <a:buNone/>
              <a:defRPr sz="1350" b="0" i="0" u="none" strike="noStrike" cap="none">
                <a:solidFill>
                  <a:schemeClr val="lt1"/>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900"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75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18618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rot="5400000">
            <a:off x="2705191" y="608706"/>
            <a:ext cx="4419599" cy="6859786"/>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80089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rot="5400000">
            <a:off x="4782338" y="2685856"/>
            <a:ext cx="5638800" cy="148628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rot="5400000">
            <a:off x="1095205" y="656503"/>
            <a:ext cx="5638800" cy="5544992"/>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62842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8"/>
        <p:cNvGrpSpPr/>
        <p:nvPr/>
      </p:nvGrpSpPr>
      <p:grpSpPr>
        <a:xfrm>
          <a:off x="0" y="0"/>
          <a:ext cx="0" cy="0"/>
          <a:chOff x="0" y="0"/>
          <a:chExt cx="0" cy="0"/>
        </a:xfrm>
      </p:grpSpPr>
      <p:sp>
        <p:nvSpPr>
          <p:cNvPr id="39" name="Shape 39"/>
          <p:cNvSpPr/>
          <p:nvPr/>
        </p:nvSpPr>
        <p:spPr>
          <a:xfrm>
            <a:off x="1986266" y="1484784"/>
            <a:ext cx="3179954" cy="4311236"/>
          </a:xfrm>
          <a:prstGeom prst="rect">
            <a:avLst/>
          </a:prstGeom>
          <a:solidFill>
            <a:srgbClr val="1B5D72">
              <a:alpha val="60000"/>
            </a:srgbClr>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entury Gothic"/>
              <a:ea typeface="Century Gothic"/>
              <a:cs typeface="Century Gothic"/>
              <a:sym typeface="Century Gothic"/>
            </a:endParaRPr>
          </a:p>
        </p:txBody>
      </p:sp>
      <p:sp>
        <p:nvSpPr>
          <p:cNvPr id="40" name="Shape 40"/>
          <p:cNvSpPr>
            <a:spLocks noGrp="1"/>
          </p:cNvSpPr>
          <p:nvPr>
            <p:ph type="pic" idx="2"/>
          </p:nvPr>
        </p:nvSpPr>
        <p:spPr>
          <a:xfrm>
            <a:off x="2087076" y="1621478"/>
            <a:ext cx="2933000" cy="3976393"/>
          </a:xfrm>
          <a:prstGeom prst="rect">
            <a:avLst/>
          </a:prstGeom>
          <a:solidFill>
            <a:schemeClr val="dk2"/>
          </a:solidFill>
          <a:ln>
            <a:noFill/>
          </a:ln>
        </p:spPr>
        <p:txBody>
          <a:bodyPr lIns="91425" tIns="91425" rIns="91425" bIns="91425" anchor="t" anchorCtr="0"/>
          <a:lstStyle>
            <a:lvl1pPr marL="0" marR="0" lvl="0" indent="0" algn="ctr" rtl="0">
              <a:lnSpc>
                <a:spcPct val="90000"/>
              </a:lnSpc>
              <a:spcBef>
                <a:spcPts val="1350"/>
              </a:spcBef>
              <a:buClr>
                <a:schemeClr val="lt1"/>
              </a:buClr>
              <a:buFont typeface="Arial"/>
              <a:buNone/>
              <a:defRPr sz="1800" b="0" i="0" u="none" strike="noStrike" cap="none">
                <a:solidFill>
                  <a:schemeClr val="lt1"/>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2101"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180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1500" b="0" i="0" u="none" strike="noStrike" cap="none">
                <a:solidFill>
                  <a:schemeClr val="lt1"/>
                </a:solidFill>
                <a:latin typeface="Century Gothic"/>
                <a:ea typeface="Century Gothic"/>
                <a:cs typeface="Century Gothic"/>
                <a:sym typeface="Century Gothic"/>
              </a:defRPr>
            </a:lvl9pPr>
          </a:lstStyle>
          <a:p>
            <a:endParaRPr/>
          </a:p>
        </p:txBody>
      </p:sp>
      <p:sp>
        <p:nvSpPr>
          <p:cNvPr id="41" name="Shape 41"/>
          <p:cNvSpPr txBox="1">
            <a:spLocks noGrp="1"/>
          </p:cNvSpPr>
          <p:nvPr>
            <p:ph type="title"/>
          </p:nvPr>
        </p:nvSpPr>
        <p:spPr>
          <a:xfrm>
            <a:off x="5621539" y="332656"/>
            <a:ext cx="3260957" cy="2840038"/>
          </a:xfrm>
          <a:prstGeom prst="rect">
            <a:avLst/>
          </a:prstGeom>
          <a:noFill/>
          <a:ln>
            <a:noFill/>
          </a:ln>
        </p:spPr>
        <p:txBody>
          <a:bodyPr lIns="91425" tIns="91425" rIns="91425" bIns="91425" anchor="b" anchorCtr="0"/>
          <a:lstStyle>
            <a:lvl1pPr marL="0" marR="0" lvl="0" indent="0" algn="l" rtl="0">
              <a:lnSpc>
                <a:spcPct val="8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2" name="Shape 42"/>
          <p:cNvSpPr txBox="1">
            <a:spLocks noGrp="1"/>
          </p:cNvSpPr>
          <p:nvPr>
            <p:ph type="body" idx="1"/>
          </p:nvPr>
        </p:nvSpPr>
        <p:spPr>
          <a:xfrm>
            <a:off x="5621539" y="3354676"/>
            <a:ext cx="3260957" cy="2587625"/>
          </a:xfrm>
          <a:prstGeom prst="rect">
            <a:avLst/>
          </a:prstGeom>
          <a:noFill/>
          <a:ln>
            <a:noFill/>
          </a:ln>
        </p:spPr>
        <p:txBody>
          <a:bodyPr lIns="91425" tIns="91425" rIns="91425" bIns="91425" anchor="t" anchorCtr="0"/>
          <a:lstStyle>
            <a:lvl1pPr marL="0" marR="0" lvl="0" indent="0" algn="l" rtl="0">
              <a:lnSpc>
                <a:spcPct val="110000"/>
              </a:lnSpc>
              <a:spcBef>
                <a:spcPts val="900"/>
              </a:spcBef>
              <a:buClr>
                <a:schemeClr val="lt1"/>
              </a:buClr>
              <a:buFont typeface="Arial"/>
              <a:buNone/>
              <a:defRPr sz="1350" b="0" i="0" u="none" strike="noStrike" cap="none">
                <a:solidFill>
                  <a:schemeClr val="lt1"/>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900"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75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1485099" y="1828800"/>
            <a:ext cx="3315562"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543487" marR="0" lvl="5"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1543487" marR="0" lvl="6"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1543487" marR="0" lvl="7"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1543487" marR="0" lvl="8"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2"/>
          </p:nvPr>
        </p:nvSpPr>
        <p:spPr>
          <a:xfrm>
            <a:off x="5029323" y="1828800"/>
            <a:ext cx="3315562"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543487" marR="0" lvl="5"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1543487" marR="0" lvl="6"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1543487" marR="0" lvl="7"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1543487" marR="0" lvl="8"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4572001" y="588968"/>
            <a:ext cx="4115871" cy="5580060"/>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51" name="Shape 51"/>
          <p:cNvSpPr txBox="1">
            <a:spLocks noGrp="1"/>
          </p:cNvSpPr>
          <p:nvPr>
            <p:ph type="body" idx="2"/>
          </p:nvPr>
        </p:nvSpPr>
        <p:spPr>
          <a:xfrm>
            <a:off x="1315754" y="5230744"/>
            <a:ext cx="3105765" cy="938279"/>
          </a:xfrm>
          <a:prstGeom prst="rect">
            <a:avLst/>
          </a:prstGeom>
          <a:noFill/>
          <a:ln>
            <a:noFill/>
          </a:ln>
        </p:spPr>
        <p:txBody>
          <a:bodyPr lIns="91425" tIns="91425" rIns="91425" bIns="91425" anchor="t" anchorCtr="0"/>
          <a:lstStyle>
            <a:lvl1pPr marL="0" marR="0" lvl="0" indent="0" algn="l" rtl="0">
              <a:lnSpc>
                <a:spcPct val="110000"/>
              </a:lnSpc>
              <a:spcBef>
                <a:spcPts val="900"/>
              </a:spcBef>
              <a:buClr>
                <a:schemeClr val="lt1"/>
              </a:buClr>
              <a:buFont typeface="Arial"/>
              <a:buNone/>
              <a:defRPr sz="1350" b="0" i="0" u="none" strike="noStrike" cap="none">
                <a:solidFill>
                  <a:schemeClr val="lt1"/>
                </a:solidFill>
                <a:latin typeface="Century Gothic"/>
                <a:ea typeface="Century Gothic"/>
                <a:cs typeface="Century Gothic"/>
                <a:sym typeface="Century Gothic"/>
              </a:defRPr>
            </a:lvl1pPr>
            <a:lvl2pPr marL="342997" marR="0" lvl="1" indent="-96" algn="l" rtl="0">
              <a:lnSpc>
                <a:spcPct val="90000"/>
              </a:lnSpc>
              <a:spcBef>
                <a:spcPts val="450"/>
              </a:spcBef>
              <a:buClr>
                <a:schemeClr val="lt1"/>
              </a:buClr>
              <a:buFont typeface="Arial"/>
              <a:buNone/>
              <a:defRPr sz="900" b="0" i="0" u="none" strike="noStrike" cap="none">
                <a:solidFill>
                  <a:schemeClr val="lt1"/>
                </a:solidFill>
                <a:latin typeface="Century Gothic"/>
                <a:ea typeface="Century Gothic"/>
                <a:cs typeface="Century Gothic"/>
                <a:sym typeface="Century Gothic"/>
              </a:defRPr>
            </a:lvl2pPr>
            <a:lvl3pPr marL="685994" marR="0" lvl="2" indent="-193" algn="l" rtl="0">
              <a:lnSpc>
                <a:spcPct val="90000"/>
              </a:lnSpc>
              <a:spcBef>
                <a:spcPts val="450"/>
              </a:spcBef>
              <a:buClr>
                <a:schemeClr val="lt1"/>
              </a:buClr>
              <a:buFont typeface="Arial"/>
              <a:buNone/>
              <a:defRPr sz="750" b="0" i="0" u="none" strike="noStrike" cap="none">
                <a:solidFill>
                  <a:schemeClr val="lt1"/>
                </a:solidFill>
                <a:latin typeface="Century Gothic"/>
                <a:ea typeface="Century Gothic"/>
                <a:cs typeface="Century Gothic"/>
                <a:sym typeface="Century Gothic"/>
              </a:defRPr>
            </a:lvl3pPr>
            <a:lvl4pPr marL="1028991" marR="0" lvl="3" indent="-290"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4pPr>
            <a:lvl5pPr marL="1371989" marR="0" lvl="4" indent="-38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5pPr>
            <a:lvl6pPr marL="1714986" marR="0" lvl="5" indent="-486"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6pPr>
            <a:lvl7pPr marL="2057982" marR="0" lvl="6" indent="-582"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7pPr>
            <a:lvl8pPr marL="2400980" marR="0" lvl="7" indent="-679"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8pPr>
            <a:lvl9pPr marL="2743977" marR="0" lvl="8" indent="-777" algn="l" rtl="0">
              <a:lnSpc>
                <a:spcPct val="90000"/>
              </a:lnSpc>
              <a:spcBef>
                <a:spcPts val="450"/>
              </a:spcBef>
              <a:buClr>
                <a:schemeClr val="lt1"/>
              </a:buClr>
              <a:buFont typeface="Arial"/>
              <a:buNone/>
              <a:defRPr sz="675" b="0" i="0" u="none" strike="noStrike" cap="none">
                <a:solidFill>
                  <a:schemeClr val="lt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body" idx="1"/>
          </p:nvPr>
        </p:nvSpPr>
        <p:spPr>
          <a:xfrm rot="5400000">
            <a:off x="2705191" y="608706"/>
            <a:ext cx="4419599" cy="6859786"/>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rot="5400000">
            <a:off x="4782338" y="2685856"/>
            <a:ext cx="5638800" cy="148628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rot="5400000">
            <a:off x="1095205" y="656503"/>
            <a:ext cx="5638800" cy="5544992"/>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56D681A-4376-478D-B6DE-0AE7CEB608DE}" type="slidenum">
              <a:rPr lang="en-US"/>
              <a:pPr>
                <a:defRPr/>
              </a:pPr>
              <a:t>‹#›</a:t>
            </a:fld>
            <a:endParaRPr lang="en-US"/>
          </a:p>
        </p:txBody>
      </p:sp>
    </p:spTree>
    <p:extLst>
      <p:ext uri="{BB962C8B-B14F-4D97-AF65-F5344CB8AC3E}">
        <p14:creationId xmlns:p14="http://schemas.microsoft.com/office/powerpoint/2010/main" val="20885870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A82D5ED-3BBA-43DE-B78C-AA5853D5C2FA}" type="slidenum">
              <a:rPr lang="en-US"/>
              <a:pPr>
                <a:defRPr/>
              </a:pPr>
              <a:t>‹#›</a:t>
            </a:fld>
            <a:endParaRPr lang="en-US"/>
          </a:p>
        </p:txBody>
      </p:sp>
    </p:spTree>
    <p:extLst>
      <p:ext uri="{BB962C8B-B14F-4D97-AF65-F5344CB8AC3E}">
        <p14:creationId xmlns:p14="http://schemas.microsoft.com/office/powerpoint/2010/main" val="16311406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p:bg>
      <p:bgPr>
        <a:gradFill>
          <a:gsLst>
            <a:gs pos="0">
              <a:srgbClr val="002060"/>
            </a:gs>
            <a:gs pos="10000">
              <a:srgbClr val="002060"/>
            </a:gs>
            <a:gs pos="65000">
              <a:srgbClr val="0070C0"/>
            </a:gs>
            <a:gs pos="100000">
              <a:srgbClr val="3E61F4"/>
            </a:gs>
          </a:gsLst>
          <a:lin ang="8100000" scaled="0"/>
        </a:gradFill>
        <a:effectLst/>
      </p:bgPr>
    </p:bg>
    <p:spTree>
      <p:nvGrpSpPr>
        <p:cNvPr id="1" name="Shape 33"/>
        <p:cNvGrpSpPr/>
        <p:nvPr/>
      </p:nvGrpSpPr>
      <p:grpSpPr>
        <a:xfrm>
          <a:off x="0" y="0"/>
          <a:ext cx="0" cy="0"/>
          <a:chOff x="0" y="0"/>
          <a:chExt cx="0" cy="0"/>
        </a:xfrm>
      </p:grpSpPr>
      <p:pic>
        <p:nvPicPr>
          <p:cNvPr id="34" name="Shape 34" descr="Large ocean wave" title="Ocean Wave"/>
          <p:cNvPicPr preferRelativeResize="0"/>
          <p:nvPr/>
        </p:nvPicPr>
        <p:blipFill rotWithShape="1">
          <a:blip r:embed="rId2">
            <a:alphaModFix/>
          </a:blip>
          <a:srcRect/>
          <a:stretch/>
        </p:blipFill>
        <p:spPr>
          <a:xfrm>
            <a:off x="0" y="0"/>
            <a:ext cx="4914988" cy="6857942"/>
          </a:xfrm>
          <a:prstGeom prst="rect">
            <a:avLst/>
          </a:prstGeom>
          <a:noFill/>
          <a:ln>
            <a:noFill/>
          </a:ln>
        </p:spPr>
      </p:pic>
      <p:sp>
        <p:nvSpPr>
          <p:cNvPr id="35" name="Shape 35"/>
          <p:cNvSpPr/>
          <p:nvPr/>
        </p:nvSpPr>
        <p:spPr>
          <a:xfrm>
            <a:off x="4571998" y="0"/>
            <a:ext cx="342990" cy="6858000"/>
          </a:xfrm>
          <a:prstGeom prst="rect">
            <a:avLst/>
          </a:prstGeom>
          <a:solidFill>
            <a:srgbClr val="134251">
              <a:alpha val="60000"/>
            </a:srgbClr>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entury Gothic"/>
              <a:ea typeface="Century Gothic"/>
              <a:cs typeface="Century Gothic"/>
              <a:sym typeface="Century Gothic"/>
            </a:endParaRPr>
          </a:p>
        </p:txBody>
      </p:sp>
      <p:sp>
        <p:nvSpPr>
          <p:cNvPr id="36" name="Shape 36"/>
          <p:cNvSpPr txBox="1">
            <a:spLocks noGrp="1"/>
          </p:cNvSpPr>
          <p:nvPr>
            <p:ph type="ctrTitle"/>
          </p:nvPr>
        </p:nvSpPr>
        <p:spPr>
          <a:xfrm>
            <a:off x="4914989" y="1673809"/>
            <a:ext cx="4228459" cy="1867726"/>
          </a:xfrm>
          <a:prstGeom prst="rect">
            <a:avLst/>
          </a:prstGeom>
          <a:noFill/>
          <a:ln>
            <a:noFill/>
          </a:ln>
        </p:spPr>
        <p:txBody>
          <a:bodyPr lIns="91425" tIns="91425" rIns="91425" bIns="91425" anchor="ctr" anchorCtr="0"/>
          <a:lstStyle>
            <a:lvl1pPr marL="0" marR="0" lvl="0" indent="0" algn="ctr" rtl="0">
              <a:lnSpc>
                <a:spcPct val="80000"/>
              </a:lnSpc>
              <a:spcBef>
                <a:spcPts val="0"/>
              </a:spcBef>
              <a:spcAft>
                <a:spcPts val="0"/>
              </a:spcAft>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p:nvPr/>
        </p:nvSpPr>
        <p:spPr>
          <a:xfrm>
            <a:off x="5300576" y="3284985"/>
            <a:ext cx="3457284" cy="7389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endParaRPr lang="fr-FR" sz="2101" dirty="0">
              <a:solidFill>
                <a:srgbClr val="92D05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8640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2060"/>
            </a:gs>
            <a:gs pos="10000">
              <a:srgbClr val="002060"/>
            </a:gs>
            <a:gs pos="65000">
              <a:srgbClr val="0070C0"/>
            </a:gs>
            <a:gs pos="100000">
              <a:srgbClr val="3E61F4"/>
            </a:gs>
          </a:gsLst>
          <a:lin ang="8100000" scaled="0"/>
        </a:gradFill>
        <a:effectLst/>
      </p:bgPr>
    </p:bg>
    <p:spTree>
      <p:nvGrpSpPr>
        <p:cNvPr id="1" name="Shape 9"/>
        <p:cNvGrpSpPr/>
        <p:nvPr/>
      </p:nvGrpSpPr>
      <p:grpSpPr>
        <a:xfrm>
          <a:off x="0" y="0"/>
          <a:ext cx="0" cy="0"/>
          <a:chOff x="0" y="0"/>
          <a:chExt cx="0" cy="0"/>
        </a:xfrm>
      </p:grpSpPr>
      <p:pic>
        <p:nvPicPr>
          <p:cNvPr id="10" name="Shape 10" descr="Large ocean wave" title="Ocean Wave"/>
          <p:cNvPicPr preferRelativeResize="0"/>
          <p:nvPr/>
        </p:nvPicPr>
        <p:blipFill rotWithShape="1">
          <a:blip r:embed="rId10">
            <a:alphaModFix/>
          </a:blip>
          <a:srcRect/>
          <a:stretch/>
        </p:blipFill>
        <p:spPr>
          <a:xfrm>
            <a:off x="-21552" y="-55"/>
            <a:ext cx="1001522" cy="6885440"/>
          </a:xfrm>
          <a:prstGeom prst="rect">
            <a:avLst/>
          </a:prstGeom>
          <a:noFill/>
          <a:ln>
            <a:noFill/>
          </a:ln>
        </p:spPr>
      </p:pic>
      <p:sp>
        <p:nvSpPr>
          <p:cNvPr id="11" name="Shape 11"/>
          <p:cNvSpPr/>
          <p:nvPr/>
        </p:nvSpPr>
        <p:spPr>
          <a:xfrm>
            <a:off x="979970" y="0"/>
            <a:ext cx="188766" cy="6858000"/>
          </a:xfrm>
          <a:prstGeom prst="rect">
            <a:avLst/>
          </a:prstGeom>
          <a:solidFill>
            <a:srgbClr val="134251">
              <a:alpha val="60000"/>
            </a:srgbClr>
          </a:solidFill>
          <a:ln>
            <a:noFill/>
          </a:ln>
        </p:spPr>
        <p:txBody>
          <a:bodyPr lIns="91425" tIns="45700" rIns="91425" bIns="45700" anchor="ctr" anchorCtr="0">
            <a:noAutofit/>
          </a:bodyPr>
          <a:lstStyle/>
          <a:p>
            <a:pPr marL="0" marR="0" lvl="0" indent="0" algn="ctr" rtl="0">
              <a:spcBef>
                <a:spcPts val="0"/>
              </a:spcBef>
              <a:buNone/>
            </a:pPr>
            <a:endParaRPr sz="1350" b="0" i="0" u="none" strike="noStrike" cap="none">
              <a:solidFill>
                <a:schemeClr val="lt1"/>
              </a:solidFill>
              <a:latin typeface="Century Gothic"/>
              <a:ea typeface="Century Gothic"/>
              <a:cs typeface="Century Gothic"/>
              <a:sym typeface="Century Gothic"/>
            </a:endParaRPr>
          </a:p>
        </p:txBody>
      </p:sp>
      <p:sp>
        <p:nvSpPr>
          <p:cNvPr id="12" name="Shape 12"/>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1485098" y="1828800"/>
            <a:ext cx="6859786"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pic>
        <p:nvPicPr>
          <p:cNvPr id="14" name="Shape 14"/>
          <p:cNvPicPr preferRelativeResize="0"/>
          <p:nvPr userDrawn="1"/>
        </p:nvPicPr>
        <p:blipFill>
          <a:blip r:embed="rId11">
            <a:extLst>
              <a:ext uri="{28A0092B-C50C-407E-A947-70E740481C1C}">
                <a14:useLocalDpi xmlns:a14="http://schemas.microsoft.com/office/drawing/2010/main" val="0"/>
              </a:ext>
            </a:extLst>
          </a:blip>
          <a:stretch>
            <a:fillRect/>
          </a:stretch>
        </p:blipFill>
        <p:spPr>
          <a:xfrm>
            <a:off x="7353989" y="152399"/>
            <a:ext cx="1685833" cy="10173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7" r:id="rId4"/>
    <p:sldLayoutId id="2147483658" r:id="rId5"/>
    <p:sldLayoutId id="2147483659" r:id="rId6"/>
    <p:sldLayoutId id="2147483673" r:id="rId7"/>
    <p:sldLayoutId id="214748367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2060"/>
            </a:gs>
            <a:gs pos="10000">
              <a:srgbClr val="002060"/>
            </a:gs>
            <a:gs pos="65000">
              <a:srgbClr val="0070C0"/>
            </a:gs>
            <a:gs pos="100000">
              <a:srgbClr val="3E61F4"/>
            </a:gs>
          </a:gsLst>
          <a:lin ang="8100000" scaled="0"/>
        </a:gradFill>
        <a:effectLst/>
      </p:bgPr>
    </p:bg>
    <p:spTree>
      <p:nvGrpSpPr>
        <p:cNvPr id="1" name="Shape 9"/>
        <p:cNvGrpSpPr/>
        <p:nvPr/>
      </p:nvGrpSpPr>
      <p:grpSpPr>
        <a:xfrm>
          <a:off x="0" y="0"/>
          <a:ext cx="0" cy="0"/>
          <a:chOff x="0" y="0"/>
          <a:chExt cx="0" cy="0"/>
        </a:xfrm>
      </p:grpSpPr>
      <p:pic>
        <p:nvPicPr>
          <p:cNvPr id="10" name="Shape 10" descr="Large ocean wave" title="Ocean Wave"/>
          <p:cNvPicPr preferRelativeResize="0"/>
          <p:nvPr/>
        </p:nvPicPr>
        <p:blipFill rotWithShape="1">
          <a:blip r:embed="rId13">
            <a:alphaModFix/>
          </a:blip>
          <a:srcRect/>
          <a:stretch/>
        </p:blipFill>
        <p:spPr>
          <a:xfrm>
            <a:off x="-21552" y="-55"/>
            <a:ext cx="1001522" cy="6885440"/>
          </a:xfrm>
          <a:prstGeom prst="rect">
            <a:avLst/>
          </a:prstGeom>
          <a:noFill/>
          <a:ln>
            <a:noFill/>
          </a:ln>
        </p:spPr>
      </p:pic>
      <p:sp>
        <p:nvSpPr>
          <p:cNvPr id="11" name="Shape 11"/>
          <p:cNvSpPr/>
          <p:nvPr/>
        </p:nvSpPr>
        <p:spPr>
          <a:xfrm>
            <a:off x="979970" y="0"/>
            <a:ext cx="188766" cy="6858000"/>
          </a:xfrm>
          <a:prstGeom prst="rect">
            <a:avLst/>
          </a:prstGeom>
          <a:solidFill>
            <a:srgbClr val="134251">
              <a:alpha val="60000"/>
            </a:srgbClr>
          </a:solidFill>
          <a:ln>
            <a:noFill/>
          </a:ln>
        </p:spPr>
        <p:txBody>
          <a:bodyPr lIns="91425" tIns="45700" rIns="91425" bIns="45700" anchor="ctr" anchorCtr="0">
            <a:noAutofit/>
          </a:bodyPr>
          <a:lstStyle/>
          <a:p>
            <a:pPr marL="0" marR="0" lvl="0" indent="0" algn="ctr" rtl="0">
              <a:spcBef>
                <a:spcPts val="0"/>
              </a:spcBef>
              <a:buNone/>
            </a:pPr>
            <a:endParaRPr sz="1350" b="0" i="0" u="none" strike="noStrike" cap="none">
              <a:solidFill>
                <a:schemeClr val="lt1"/>
              </a:solidFill>
              <a:latin typeface="Century Gothic"/>
              <a:ea typeface="Century Gothic"/>
              <a:cs typeface="Century Gothic"/>
              <a:sym typeface="Century Gothic"/>
            </a:endParaRPr>
          </a:p>
        </p:txBody>
      </p:sp>
      <p:sp>
        <p:nvSpPr>
          <p:cNvPr id="12" name="Shape 12"/>
          <p:cNvSpPr txBox="1">
            <a:spLocks noGrp="1"/>
          </p:cNvSpPr>
          <p:nvPr>
            <p:ph type="title"/>
          </p:nvPr>
        </p:nvSpPr>
        <p:spPr>
          <a:xfrm>
            <a:off x="1485098" y="381000"/>
            <a:ext cx="6859786" cy="1219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Century Gothic"/>
              <a:buNone/>
              <a:defRPr sz="2701" b="0" i="0" u="none" strike="noStrike" cap="none">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1485098" y="1828800"/>
            <a:ext cx="6859786" cy="4419599"/>
          </a:xfrm>
          <a:prstGeom prst="rect">
            <a:avLst/>
          </a:prstGeom>
          <a:noFill/>
          <a:ln>
            <a:noFill/>
          </a:ln>
        </p:spPr>
        <p:txBody>
          <a:bodyPr lIns="91425" tIns="91425" rIns="91425" bIns="91425" anchor="t" anchorCtr="0"/>
          <a:lstStyle>
            <a:lvl1pPr marL="167926" marR="0" lvl="0" indent="-76486" algn="l" rtl="0">
              <a:lnSpc>
                <a:spcPct val="90000"/>
              </a:lnSpc>
              <a:spcBef>
                <a:spcPts val="1350"/>
              </a:spcBef>
              <a:buClr>
                <a:schemeClr val="lt1"/>
              </a:buClr>
              <a:buSzPct val="79999"/>
              <a:buFont typeface="Arial"/>
              <a:buChar char="•"/>
              <a:defRPr sz="1800" b="0" i="0" u="none" strike="noStrike" cap="none">
                <a:solidFill>
                  <a:schemeClr val="lt1"/>
                </a:solidFill>
                <a:latin typeface="Century Gothic"/>
                <a:ea typeface="Century Gothic"/>
                <a:cs typeface="Century Gothic"/>
                <a:sym typeface="Century Gothic"/>
              </a:defRPr>
            </a:lvl1pPr>
            <a:lvl2pPr marL="514495" marR="0" lvl="1" indent="-95395" algn="l" rtl="0">
              <a:lnSpc>
                <a:spcPct val="90000"/>
              </a:lnSpc>
              <a:spcBef>
                <a:spcPts val="450"/>
              </a:spcBef>
              <a:buClr>
                <a:schemeClr val="lt1"/>
              </a:buClr>
              <a:buSzPct val="80000"/>
              <a:buFont typeface="Arial"/>
              <a:buChar char="•"/>
              <a:defRPr sz="1500" b="0" i="0" u="none" strike="noStrike" cap="none">
                <a:solidFill>
                  <a:schemeClr val="lt1"/>
                </a:solidFill>
                <a:latin typeface="Century Gothic"/>
                <a:ea typeface="Century Gothic"/>
                <a:cs typeface="Century Gothic"/>
                <a:sym typeface="Century Gothic"/>
              </a:defRPr>
            </a:lvl2pPr>
            <a:lvl3pPr marL="857494" marR="0" lvl="2" indent="-103113" algn="l" rtl="0">
              <a:lnSpc>
                <a:spcPct val="90000"/>
              </a:lnSpc>
              <a:spcBef>
                <a:spcPts val="450"/>
              </a:spcBef>
              <a:buClr>
                <a:schemeClr val="lt1"/>
              </a:buClr>
              <a:buSzPct val="77142"/>
              <a:buFont typeface="Arial"/>
              <a:buChar char="•"/>
              <a:defRPr sz="1350" b="0" i="0" u="none" strike="noStrike" cap="none">
                <a:solidFill>
                  <a:schemeClr val="lt1"/>
                </a:solidFill>
                <a:latin typeface="Century Gothic"/>
                <a:ea typeface="Century Gothic"/>
                <a:cs typeface="Century Gothic"/>
                <a:sym typeface="Century Gothic"/>
              </a:defRPr>
            </a:lvl3pPr>
            <a:lvl4pPr marL="1200490" marR="0" lvl="3" indent="-110829"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4pPr>
            <a:lvl5pPr marL="1543487" marR="0" lvl="4" indent="-110926"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5pPr>
            <a:lvl6pPr marL="1886484" marR="0" lvl="5" indent="-11102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6pPr>
            <a:lvl7pPr marL="2229481" marR="0" lvl="6" indent="-111120"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7pPr>
            <a:lvl8pPr marL="2572479" marR="0" lvl="7" indent="-111218"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8pPr>
            <a:lvl9pPr marL="2915475" marR="0" lvl="8" indent="-111314" algn="l" rtl="0">
              <a:lnSpc>
                <a:spcPct val="90000"/>
              </a:lnSpc>
              <a:spcBef>
                <a:spcPts val="450"/>
              </a:spcBef>
              <a:buClr>
                <a:schemeClr val="lt1"/>
              </a:buClr>
              <a:buSzPct val="80000"/>
              <a:buFont typeface="Arial"/>
              <a:buChar char="•"/>
              <a:defRPr sz="1200" b="0" i="0" u="none" strike="noStrike" cap="none">
                <a:solidFill>
                  <a:schemeClr val="lt1"/>
                </a:solidFill>
                <a:latin typeface="Century Gothic"/>
                <a:ea typeface="Century Gothic"/>
                <a:cs typeface="Century Gothic"/>
                <a:sym typeface="Century Gothic"/>
              </a:defRPr>
            </a:lvl9pPr>
          </a:lstStyle>
          <a:p>
            <a:endParaRPr/>
          </a:p>
        </p:txBody>
      </p:sp>
      <p:pic>
        <p:nvPicPr>
          <p:cNvPr id="6" name="Shape 14"/>
          <p:cNvPicPr preferRelativeResize="0"/>
          <p:nvPr userDrawn="1"/>
        </p:nvPicPr>
        <p:blipFill>
          <a:blip r:embed="rId14">
            <a:extLst>
              <a:ext uri="{28A0092B-C50C-407E-A947-70E740481C1C}">
                <a14:useLocalDpi xmlns:a14="http://schemas.microsoft.com/office/drawing/2010/main" val="0"/>
              </a:ext>
            </a:extLst>
          </a:blip>
          <a:stretch>
            <a:fillRect/>
          </a:stretch>
        </p:blipFill>
        <p:spPr>
          <a:xfrm>
            <a:off x="7311948" y="152399"/>
            <a:ext cx="1685833" cy="1017341"/>
          </a:xfrm>
          <a:prstGeom prst="rect">
            <a:avLst/>
          </a:prstGeom>
          <a:noFill/>
          <a:ln>
            <a:noFill/>
          </a:ln>
        </p:spPr>
      </p:pic>
    </p:spTree>
    <p:extLst>
      <p:ext uri="{BB962C8B-B14F-4D97-AF65-F5344CB8AC3E}">
        <p14:creationId xmlns:p14="http://schemas.microsoft.com/office/powerpoint/2010/main" val="106383134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541" y="1832836"/>
            <a:ext cx="4228459" cy="1867726"/>
          </a:xfrm>
        </p:spPr>
        <p:txBody>
          <a:bodyPr/>
          <a:lstStyle/>
          <a:p>
            <a:pPr eaLnBrk="1" hangingPunct="1">
              <a:defRPr/>
            </a:pPr>
            <a:br>
              <a:rPr lang="en-US" sz="2400" b="1" dirty="0"/>
            </a:br>
            <a:br>
              <a:rPr lang="en-US" sz="2400" b="1" dirty="0"/>
            </a:br>
            <a:br>
              <a:rPr lang="en-US" sz="2400" b="1" dirty="0"/>
            </a:br>
            <a:br>
              <a:rPr lang="en-US" sz="2400" b="1" dirty="0"/>
            </a:br>
            <a:br>
              <a:rPr lang="en-US" sz="2400" b="1" dirty="0"/>
            </a:br>
            <a:br>
              <a:rPr lang="en-US" sz="2400" b="1" dirty="0"/>
            </a:br>
            <a:r>
              <a:rPr lang="en-US" sz="2400" b="1" dirty="0"/>
              <a:t>The Tsunami and Other Coastal Hazards Warning System for the Caribbean and Adjacent Regions (CARIBE/EWS)</a:t>
            </a:r>
            <a:br>
              <a:rPr lang="en-US" sz="2400" b="1" dirty="0"/>
            </a:br>
            <a:br>
              <a:rPr lang="en-US" sz="2400" b="1" dirty="0"/>
            </a:br>
            <a:r>
              <a:rPr lang="en-US" sz="2400" b="1" dirty="0">
                <a:solidFill>
                  <a:schemeClr val="accent6">
                    <a:lumMod val="40000"/>
                    <a:lumOff val="60000"/>
                  </a:schemeClr>
                </a:solidFill>
              </a:rPr>
              <a:t>Christa G. von Hillebrandt-Andrade</a:t>
            </a:r>
            <a:br>
              <a:rPr lang="en-US" sz="2400" b="1" dirty="0">
                <a:solidFill>
                  <a:schemeClr val="accent6">
                    <a:lumMod val="40000"/>
                    <a:lumOff val="60000"/>
                  </a:schemeClr>
                </a:solidFill>
              </a:rPr>
            </a:br>
            <a:r>
              <a:rPr lang="en-US" sz="2000" dirty="0">
                <a:solidFill>
                  <a:srgbClr val="FFFFFF"/>
                </a:solidFill>
              </a:rPr>
              <a:t>Past Chair CARIBE EWS</a:t>
            </a:r>
            <a:br>
              <a:rPr lang="en-US" sz="2000" dirty="0">
                <a:solidFill>
                  <a:srgbClr val="FFFFFF"/>
                </a:solidFill>
              </a:rPr>
            </a:br>
            <a:r>
              <a:rPr lang="en-US" sz="2000" dirty="0">
                <a:solidFill>
                  <a:srgbClr val="FFFFFF"/>
                </a:solidFill>
              </a:rPr>
              <a:t>2012-2018</a:t>
            </a:r>
            <a:br>
              <a:rPr lang="en-US" sz="2000" dirty="0">
                <a:solidFill>
                  <a:srgbClr val="FFFFFF"/>
                </a:solidFill>
              </a:rPr>
            </a:br>
            <a:r>
              <a:rPr lang="en-US" sz="2000" dirty="0">
                <a:solidFill>
                  <a:srgbClr val="FFFFFF"/>
                </a:solidFill>
              </a:rPr>
              <a:t>and</a:t>
            </a:r>
            <a:br>
              <a:rPr lang="en-US" sz="2000" dirty="0">
                <a:solidFill>
                  <a:srgbClr val="FFFFFF"/>
                </a:solidFill>
              </a:rPr>
            </a:br>
            <a:r>
              <a:rPr lang="en-US" sz="2000" dirty="0">
                <a:solidFill>
                  <a:srgbClr val="FFFFFF"/>
                </a:solidFill>
              </a:rPr>
              <a:t>Manager of NOAA</a:t>
            </a:r>
            <a:br>
              <a:rPr lang="en-US" sz="2000" dirty="0">
                <a:solidFill>
                  <a:srgbClr val="FFFFFF"/>
                </a:solidFill>
              </a:rPr>
            </a:br>
            <a:r>
              <a:rPr lang="en-US" sz="2000" dirty="0">
                <a:solidFill>
                  <a:srgbClr val="FFFFFF"/>
                </a:solidFill>
              </a:rPr>
              <a:t>NWS Caribbean Tsunami Warning Program</a:t>
            </a:r>
            <a:br>
              <a:rPr lang="en-US" sz="2400" dirty="0">
                <a:solidFill>
                  <a:srgbClr val="FFFFFF"/>
                </a:solidFill>
              </a:rPr>
            </a:br>
            <a:br>
              <a:rPr lang="en-US" sz="2400" b="1" dirty="0"/>
            </a:br>
            <a:endParaRPr lang="en-US" dirty="0"/>
          </a:p>
        </p:txBody>
      </p:sp>
      <p:sp>
        <p:nvSpPr>
          <p:cNvPr id="3" name="Text Placeholder 2"/>
          <p:cNvSpPr>
            <a:spLocks noGrp="1"/>
          </p:cNvSpPr>
          <p:nvPr>
            <p:ph type="body" sz="quarter" idx="10"/>
          </p:nvPr>
        </p:nvSpPr>
        <p:spPr>
          <a:xfrm>
            <a:off x="5363441" y="6148820"/>
            <a:ext cx="3457575" cy="400050"/>
          </a:xfrm>
        </p:spPr>
        <p:txBody>
          <a:bodyPr/>
          <a:lstStyle/>
          <a:p>
            <a:r>
              <a:rPr lang="en-US" sz="1400" b="1" dirty="0"/>
              <a:t>November 28, 2018</a:t>
            </a:r>
          </a:p>
          <a:p>
            <a:r>
              <a:rPr lang="en-US" sz="1400" b="1" dirty="0" err="1"/>
              <a:t>Cartagena,Colombia</a:t>
            </a:r>
            <a:endParaRPr lang="en-US" sz="1400" b="1" dirty="0"/>
          </a:p>
        </p:txBody>
      </p:sp>
      <p:sp>
        <p:nvSpPr>
          <p:cNvPr id="4" name="TextBox 3"/>
          <p:cNvSpPr txBox="1"/>
          <p:nvPr/>
        </p:nvSpPr>
        <p:spPr>
          <a:xfrm>
            <a:off x="5300576" y="5766667"/>
            <a:ext cx="3520440" cy="461665"/>
          </a:xfrm>
          <a:prstGeom prst="rect">
            <a:avLst/>
          </a:prstGeom>
          <a:solidFill>
            <a:schemeClr val="bg1"/>
          </a:solidFill>
        </p:spPr>
        <p:txBody>
          <a:bodyPr wrap="square" rtlCol="0">
            <a:spAutoFit/>
          </a:bodyPr>
          <a:lstStyle/>
          <a:p>
            <a:pPr algn="ctr"/>
            <a:r>
              <a:rPr lang="en-US" sz="2400" b="1" dirty="0"/>
              <a:t>XIX MACHC Meeting</a:t>
            </a:r>
          </a:p>
        </p:txBody>
      </p:sp>
    </p:spTree>
    <p:extLst>
      <p:ext uri="{BB962C8B-B14F-4D97-AF65-F5344CB8AC3E}">
        <p14:creationId xmlns:p14="http://schemas.microsoft.com/office/powerpoint/2010/main" val="515471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871" y="-76200"/>
            <a:ext cx="5429930" cy="827314"/>
          </a:xfrm>
        </p:spPr>
        <p:txBody>
          <a:bodyPr/>
          <a:lstStyle/>
          <a:p>
            <a:r>
              <a:rPr lang="en-US" b="1" dirty="0"/>
              <a:t>Closing Remarks</a:t>
            </a:r>
          </a:p>
        </p:txBody>
      </p:sp>
      <p:sp>
        <p:nvSpPr>
          <p:cNvPr id="3" name="Content Placeholder 2"/>
          <p:cNvSpPr>
            <a:spLocks noGrp="1"/>
          </p:cNvSpPr>
          <p:nvPr>
            <p:ph idx="1"/>
          </p:nvPr>
        </p:nvSpPr>
        <p:spPr>
          <a:xfrm>
            <a:off x="1209262" y="1113010"/>
            <a:ext cx="7822126" cy="5460069"/>
          </a:xfrm>
        </p:spPr>
        <p:txBody>
          <a:bodyPr/>
          <a:lstStyle/>
          <a:p>
            <a:pPr marL="457200" indent="-457200">
              <a:buFont typeface="Arial" panose="020B0604020202020204" pitchFamily="34" charset="0"/>
              <a:buChar char="•"/>
            </a:pPr>
            <a:r>
              <a:rPr lang="en-US" sz="2400" u="sng" dirty="0"/>
              <a:t>100’s of thousands of lives</a:t>
            </a:r>
            <a:r>
              <a:rPr lang="en-US" sz="2400" dirty="0"/>
              <a:t> and </a:t>
            </a:r>
            <a:r>
              <a:rPr lang="en-US" sz="2400" u="sng" dirty="0"/>
              <a:t>billions of dollars</a:t>
            </a:r>
            <a:r>
              <a:rPr lang="en-US" sz="2400" dirty="0"/>
              <a:t> at risk from Tsunamis</a:t>
            </a:r>
          </a:p>
          <a:p>
            <a:pPr marL="457200" indent="-457200">
              <a:buFont typeface="Arial" panose="020B0604020202020204" pitchFamily="34" charset="0"/>
              <a:buChar char="•"/>
            </a:pPr>
            <a:r>
              <a:rPr lang="en-US" sz="2400" dirty="0"/>
              <a:t>Fortunately, the </a:t>
            </a:r>
            <a:r>
              <a:rPr lang="en-US" sz="2400" u="sng" dirty="0"/>
              <a:t>Infrequency of the tsunamis has not disarmed  </a:t>
            </a:r>
            <a:r>
              <a:rPr lang="en-US" sz="2400" dirty="0"/>
              <a:t>the Caribbean</a:t>
            </a:r>
          </a:p>
          <a:p>
            <a:pPr marL="457200" indent="-457200">
              <a:buFont typeface="Arial" panose="020B0604020202020204" pitchFamily="34" charset="0"/>
              <a:buChar char="•"/>
            </a:pPr>
            <a:r>
              <a:rPr lang="en-US" sz="2400" dirty="0"/>
              <a:t>We are committed to continue developing the best </a:t>
            </a:r>
            <a:r>
              <a:rPr lang="en-US" sz="2400" u="sng" dirty="0"/>
              <a:t>tsunami warning system</a:t>
            </a:r>
            <a:r>
              <a:rPr lang="en-US" sz="2400" dirty="0"/>
              <a:t> for the protection of the people and their livelihoods</a:t>
            </a:r>
          </a:p>
          <a:p>
            <a:pPr marL="457200" lvl="0" indent="-457200">
              <a:buClr>
                <a:srgbClr val="FFFFFF"/>
              </a:buClr>
              <a:buFont typeface="Arial" panose="020B0604020202020204" pitchFamily="34" charset="0"/>
              <a:buChar char="•"/>
            </a:pPr>
            <a:r>
              <a:rPr lang="en-US" sz="2400" dirty="0">
                <a:solidFill>
                  <a:srgbClr val="FFFFFF"/>
                </a:solidFill>
              </a:rPr>
              <a:t>Note 2021-2030 UN Decade for Ocean Sciences for Sustainable Development and opportunities for MACHC</a:t>
            </a:r>
          </a:p>
          <a:p>
            <a:pPr marL="457200" lvl="0" indent="-457200">
              <a:buClr>
                <a:srgbClr val="FFFFFF"/>
              </a:buClr>
              <a:buFont typeface="Arial" panose="020B0604020202020204" pitchFamily="34" charset="0"/>
              <a:buChar char="•"/>
            </a:pPr>
            <a:r>
              <a:rPr lang="en-US" sz="2400" b="1" dirty="0"/>
              <a:t>MACHC Secretariat and Member States coordinate with the CARIBE EWS and other relevant international regional and national authorities for the advancement of tsunami readiness in coastal communities and at sea.</a:t>
            </a:r>
            <a:endParaRPr lang="en-US" dirty="0"/>
          </a:p>
        </p:txBody>
      </p:sp>
      <p:sp>
        <p:nvSpPr>
          <p:cNvPr id="4" name="TextBox 3">
            <a:extLst>
              <a:ext uri="{FF2B5EF4-FFF2-40B4-BE49-F238E27FC236}">
                <a16:creationId xmlns:a16="http://schemas.microsoft.com/office/drawing/2014/main" id="{E65D3341-2029-4A7D-9E06-54366995C150}"/>
              </a:ext>
            </a:extLst>
          </p:cNvPr>
          <p:cNvSpPr txBox="1"/>
          <p:nvPr/>
        </p:nvSpPr>
        <p:spPr>
          <a:xfrm rot="16200000">
            <a:off x="-1453976" y="3131379"/>
            <a:ext cx="3905236" cy="1015663"/>
          </a:xfrm>
          <a:prstGeom prst="rect">
            <a:avLst/>
          </a:prstGeom>
          <a:noFill/>
        </p:spPr>
        <p:txBody>
          <a:bodyPr wrap="none" rtlCol="0">
            <a:spAutoFit/>
          </a:bodyPr>
          <a:lstStyle/>
          <a:p>
            <a:r>
              <a:rPr lang="en-US" sz="6000" dirty="0">
                <a:solidFill>
                  <a:schemeClr val="bg1"/>
                </a:solidFill>
              </a:rPr>
              <a:t>Thank You</a:t>
            </a:r>
          </a:p>
        </p:txBody>
      </p:sp>
    </p:spTree>
    <p:extLst>
      <p:ext uri="{BB962C8B-B14F-4D97-AF65-F5344CB8AC3E}">
        <p14:creationId xmlns:p14="http://schemas.microsoft.com/office/powerpoint/2010/main" val="493125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9397" y="2852555"/>
            <a:ext cx="3260957" cy="2840038"/>
          </a:xfrm>
        </p:spPr>
        <p:txBody>
          <a:bodyPr/>
          <a:lstStyle/>
          <a:p>
            <a:r>
              <a:rPr lang="en-US" dirty="0"/>
              <a:t>Tsunamis in the Caribbean and Adjacent Regions</a:t>
            </a:r>
          </a:p>
        </p:txBody>
      </p:sp>
      <p:sp>
        <p:nvSpPr>
          <p:cNvPr id="4" name="Text Placeholder 3"/>
          <p:cNvSpPr>
            <a:spLocks noGrp="1"/>
          </p:cNvSpPr>
          <p:nvPr>
            <p:ph type="body" idx="1"/>
          </p:nvPr>
        </p:nvSpPr>
        <p:spPr>
          <a:xfrm>
            <a:off x="5393372" y="4057037"/>
            <a:ext cx="3522461" cy="2587625"/>
          </a:xfrm>
        </p:spPr>
        <p:txBody>
          <a:bodyPr/>
          <a:lstStyle/>
          <a:p>
            <a:r>
              <a:rPr lang="en-US" sz="2800" dirty="0">
                <a:solidFill>
                  <a:srgbClr val="FFFFFF"/>
                </a:solidFill>
                <a:latin typeface="Arial"/>
                <a:ea typeface="+mj-ea"/>
                <a:cs typeface="+mj-cs"/>
              </a:rPr>
              <a:t>Over the past 500 years more than 75 tsunamis have killed an estimated 4500 people in Caribbean</a:t>
            </a:r>
            <a:endParaRPr lang="en-US" sz="1200" dirty="0"/>
          </a:p>
        </p:txBody>
      </p:sp>
      <p:pic>
        <p:nvPicPr>
          <p:cNvPr id="2" name="Picture 1">
            <a:extLst>
              <a:ext uri="{FF2B5EF4-FFF2-40B4-BE49-F238E27FC236}">
                <a16:creationId xmlns:a16="http://schemas.microsoft.com/office/drawing/2014/main" id="{F00F8359-86B4-41E1-84C6-5120AE5547DC}"/>
              </a:ext>
            </a:extLst>
          </p:cNvPr>
          <p:cNvPicPr>
            <a:picLocks noChangeAspect="1"/>
          </p:cNvPicPr>
          <p:nvPr/>
        </p:nvPicPr>
        <p:blipFill>
          <a:blip r:embed="rId2"/>
          <a:stretch>
            <a:fillRect/>
          </a:stretch>
        </p:blipFill>
        <p:spPr>
          <a:xfrm>
            <a:off x="261504" y="354892"/>
            <a:ext cx="6716744" cy="3573125"/>
          </a:xfrm>
          <a:prstGeom prst="rect">
            <a:avLst/>
          </a:prstGeom>
        </p:spPr>
      </p:pic>
    </p:spTree>
    <p:extLst>
      <p:ext uri="{BB962C8B-B14F-4D97-AF65-F5344CB8AC3E}">
        <p14:creationId xmlns:p14="http://schemas.microsoft.com/office/powerpoint/2010/main" val="1422555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12" r="6220" b="7736"/>
          <a:stretch/>
        </p:blipFill>
        <p:spPr>
          <a:xfrm>
            <a:off x="3519271" y="1076731"/>
            <a:ext cx="2423285" cy="2390369"/>
          </a:xfrm>
          <a:prstGeom prst="rect">
            <a:avLst/>
          </a:prstGeom>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15" y="1076731"/>
            <a:ext cx="3190875" cy="2609850"/>
          </a:xfrm>
          <a:prstGeom prst="rect">
            <a:avLst/>
          </a:prstGeom>
        </p:spPr>
      </p:pic>
      <p:pic>
        <p:nvPicPr>
          <p:cNvPr id="9"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t="17394" b="-17394"/>
          <a:stretch/>
        </p:blipFill>
        <p:spPr bwMode="auto">
          <a:xfrm>
            <a:off x="6319283" y="1286189"/>
            <a:ext cx="1871891" cy="2821806"/>
          </a:xfrm>
          <a:prstGeom prst="rect">
            <a:avLst/>
          </a:prstGeom>
          <a:noFill/>
          <a:ln w="9525">
            <a:noFill/>
            <a:miter lim="800000"/>
            <a:headEnd/>
            <a:tailEnd/>
          </a:ln>
        </p:spPr>
      </p:pic>
      <p:sp>
        <p:nvSpPr>
          <p:cNvPr id="10" name="TextBox 9"/>
          <p:cNvSpPr txBox="1"/>
          <p:nvPr/>
        </p:nvSpPr>
        <p:spPr>
          <a:xfrm>
            <a:off x="1075174" y="3721821"/>
            <a:ext cx="2335415" cy="523220"/>
          </a:xfrm>
          <a:prstGeom prst="rect">
            <a:avLst/>
          </a:prstGeom>
          <a:noFill/>
        </p:spPr>
        <p:txBody>
          <a:bodyPr wrap="square" rtlCol="0">
            <a:spAutoFit/>
          </a:bodyPr>
          <a:lstStyle/>
          <a:p>
            <a:r>
              <a:rPr lang="en-US" dirty="0">
                <a:solidFill>
                  <a:schemeClr val="bg1"/>
                </a:solidFill>
              </a:rPr>
              <a:t>1867- US Virgin Islands</a:t>
            </a:r>
          </a:p>
          <a:p>
            <a:r>
              <a:rPr lang="en-US" dirty="0">
                <a:solidFill>
                  <a:schemeClr val="bg1"/>
                </a:solidFill>
              </a:rPr>
              <a:t>30 deaths</a:t>
            </a:r>
          </a:p>
        </p:txBody>
      </p:sp>
      <p:sp>
        <p:nvSpPr>
          <p:cNvPr id="11" name="TextBox 10"/>
          <p:cNvSpPr txBox="1"/>
          <p:nvPr/>
        </p:nvSpPr>
        <p:spPr>
          <a:xfrm>
            <a:off x="3519270" y="3686581"/>
            <a:ext cx="1627369" cy="523220"/>
          </a:xfrm>
          <a:prstGeom prst="rect">
            <a:avLst/>
          </a:prstGeom>
          <a:noFill/>
        </p:spPr>
        <p:txBody>
          <a:bodyPr wrap="none" rtlCol="0">
            <a:spAutoFit/>
          </a:bodyPr>
          <a:lstStyle/>
          <a:p>
            <a:r>
              <a:rPr lang="en-US" dirty="0">
                <a:solidFill>
                  <a:schemeClr val="bg1"/>
                </a:solidFill>
              </a:rPr>
              <a:t>1918- Puerto Rico</a:t>
            </a:r>
          </a:p>
          <a:p>
            <a:r>
              <a:rPr lang="en-US" dirty="0">
                <a:solidFill>
                  <a:schemeClr val="bg1"/>
                </a:solidFill>
              </a:rPr>
              <a:t>140 deaths</a:t>
            </a:r>
          </a:p>
        </p:txBody>
      </p:sp>
      <p:sp>
        <p:nvSpPr>
          <p:cNvPr id="12" name="TextBox 11"/>
          <p:cNvSpPr txBox="1"/>
          <p:nvPr/>
        </p:nvSpPr>
        <p:spPr>
          <a:xfrm>
            <a:off x="6100546" y="3686581"/>
            <a:ext cx="2284600" cy="523220"/>
          </a:xfrm>
          <a:prstGeom prst="rect">
            <a:avLst/>
          </a:prstGeom>
          <a:noFill/>
        </p:spPr>
        <p:txBody>
          <a:bodyPr wrap="none" rtlCol="0">
            <a:spAutoFit/>
          </a:bodyPr>
          <a:lstStyle/>
          <a:p>
            <a:r>
              <a:rPr lang="en-US" dirty="0">
                <a:solidFill>
                  <a:schemeClr val="bg1"/>
                </a:solidFill>
              </a:rPr>
              <a:t>1946- Dominican Republic</a:t>
            </a:r>
          </a:p>
          <a:p>
            <a:r>
              <a:rPr lang="en-US" dirty="0">
                <a:solidFill>
                  <a:schemeClr val="bg1"/>
                </a:solidFill>
              </a:rPr>
              <a:t>1790 deaths</a:t>
            </a:r>
          </a:p>
        </p:txBody>
      </p:sp>
      <p:sp>
        <p:nvSpPr>
          <p:cNvPr id="16" name="Title 15"/>
          <p:cNvSpPr>
            <a:spLocks noGrp="1"/>
          </p:cNvSpPr>
          <p:nvPr>
            <p:ph type="title"/>
          </p:nvPr>
        </p:nvSpPr>
        <p:spPr>
          <a:xfrm>
            <a:off x="1276141" y="251209"/>
            <a:ext cx="5194997" cy="825522"/>
          </a:xfrm>
        </p:spPr>
        <p:txBody>
          <a:bodyPr/>
          <a:lstStyle/>
          <a:p>
            <a:r>
              <a:rPr lang="en-US" b="1" dirty="0"/>
              <a:t>Then and Now</a:t>
            </a:r>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0216" y="4389413"/>
            <a:ext cx="2382340" cy="216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Content Placeholder 3" descr="DSC07028.JPG"/>
          <p:cNvPicPr>
            <a:picLocks noChangeAspect="1"/>
          </p:cNvPicPr>
          <p:nvPr/>
        </p:nvPicPr>
        <p:blipFill>
          <a:blip r:embed="rId7" cstate="print"/>
          <a:stretch>
            <a:fillRect/>
          </a:stretch>
        </p:blipFill>
        <p:spPr>
          <a:xfrm>
            <a:off x="219714" y="4389413"/>
            <a:ext cx="3190875" cy="21894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9283" y="4389414"/>
            <a:ext cx="2515225" cy="2168864"/>
          </a:xfrm>
          <a:prstGeom prst="rect">
            <a:avLst/>
          </a:prstGeom>
        </p:spPr>
      </p:pic>
    </p:spTree>
    <p:extLst>
      <p:ext uri="{BB962C8B-B14F-4D97-AF65-F5344CB8AC3E}">
        <p14:creationId xmlns:p14="http://schemas.microsoft.com/office/powerpoint/2010/main" val="195519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4595B5-26DA-402B-9809-B16DE2850A50}"/>
              </a:ext>
            </a:extLst>
          </p:cNvPr>
          <p:cNvSpPr>
            <a:spLocks noGrp="1"/>
          </p:cNvSpPr>
          <p:nvPr>
            <p:ph type="title"/>
          </p:nvPr>
        </p:nvSpPr>
        <p:spPr>
          <a:xfrm>
            <a:off x="1445342" y="1441174"/>
            <a:ext cx="6062422" cy="1219199"/>
          </a:xfrm>
        </p:spPr>
        <p:txBody>
          <a:bodyPr/>
          <a:lstStyle/>
          <a:p>
            <a:r>
              <a:rPr lang="en-US" sz="2400" dirty="0"/>
              <a:t>In 2005 the Intergovernmental Coordination Group for Tsunamis and Other Coastal Hazards Warning System for the Caribbean and Adjacent Regions (CARIBE/EWS) was established by UNESCO IOC.  It serves 48 countries and territories from Bermuda thru Brazil.</a:t>
            </a:r>
          </a:p>
        </p:txBody>
      </p:sp>
      <p:pic>
        <p:nvPicPr>
          <p:cNvPr id="6" name="Picture 5">
            <a:extLst>
              <a:ext uri="{FF2B5EF4-FFF2-40B4-BE49-F238E27FC236}">
                <a16:creationId xmlns:a16="http://schemas.microsoft.com/office/drawing/2014/main" id="{E56B71ED-D000-49D7-B6E4-584F394BCEB5}"/>
              </a:ext>
            </a:extLst>
          </p:cNvPr>
          <p:cNvPicPr>
            <a:picLocks noChangeAspect="1"/>
          </p:cNvPicPr>
          <p:nvPr/>
        </p:nvPicPr>
        <p:blipFill>
          <a:blip r:embed="rId2"/>
          <a:stretch>
            <a:fillRect/>
          </a:stretch>
        </p:blipFill>
        <p:spPr>
          <a:xfrm>
            <a:off x="1596480" y="2806147"/>
            <a:ext cx="6874558" cy="3976895"/>
          </a:xfrm>
          <a:prstGeom prst="rect">
            <a:avLst/>
          </a:prstGeom>
          <a:ln w="57150">
            <a:solidFill>
              <a:schemeClr val="tx1"/>
            </a:solidFill>
          </a:ln>
        </p:spPr>
      </p:pic>
    </p:spTree>
    <p:extLst>
      <p:ext uri="{BB962C8B-B14F-4D97-AF65-F5344CB8AC3E}">
        <p14:creationId xmlns:p14="http://schemas.microsoft.com/office/powerpoint/2010/main" val="3822049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152328" y="1224539"/>
            <a:ext cx="3870013" cy="2165147"/>
          </a:xfrm>
        </p:spPr>
        <p:txBody>
          <a:bodyPr/>
          <a:lstStyle/>
          <a:p>
            <a:r>
              <a:rPr lang="en-US" sz="2000" dirty="0"/>
              <a:t>Its products are offered as advice and its text products are available on tsunami.gov minutes after an Earthquake</a:t>
            </a:r>
          </a:p>
          <a:p>
            <a:r>
              <a:rPr lang="en-US" sz="2000" dirty="0"/>
              <a:t>Additional products are sent to officially designated National Tsunami Warning Focal Points/National Tsunami Warning Centers in support of national alerting – </a:t>
            </a:r>
            <a:r>
              <a:rPr lang="en-US" sz="2000" b="1" dirty="0"/>
              <a:t>MACHC Stakeholders are encouraged to engage with national tsunami authorities.</a:t>
            </a:r>
          </a:p>
          <a:p>
            <a:r>
              <a:rPr lang="en-US" sz="2000" dirty="0"/>
              <a:t>UNESCO/IOC and IHO are working together to produce tsunami products for ships at sea – </a:t>
            </a:r>
            <a:r>
              <a:rPr lang="en-US" sz="2000" b="1" dirty="0"/>
              <a:t>MACHC may note and support. </a:t>
            </a:r>
          </a:p>
          <a:p>
            <a:pPr marL="0" indent="0">
              <a:buNone/>
            </a:pPr>
            <a:endParaRPr lang="en-US" dirty="0"/>
          </a:p>
        </p:txBody>
      </p:sp>
      <p:sp>
        <p:nvSpPr>
          <p:cNvPr id="2" name="TextBox 1"/>
          <p:cNvSpPr txBox="1"/>
          <p:nvPr/>
        </p:nvSpPr>
        <p:spPr>
          <a:xfrm>
            <a:off x="1235947" y="138583"/>
            <a:ext cx="6079254" cy="1200329"/>
          </a:xfrm>
          <a:prstGeom prst="rect">
            <a:avLst/>
          </a:prstGeom>
          <a:noFill/>
        </p:spPr>
        <p:txBody>
          <a:bodyPr wrap="square" rtlCol="0">
            <a:spAutoFit/>
          </a:bodyPr>
          <a:lstStyle/>
          <a:p>
            <a:r>
              <a:rPr lang="en-US" sz="2400" b="1" dirty="0">
                <a:solidFill>
                  <a:schemeClr val="bg1"/>
                </a:solidFill>
              </a:rPr>
              <a:t>1. NOAA Pacific Tsunami Warning Center  (Hawaii) is the CARIBE EWS (and PTWS) Tsunami Service Provider</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87" r="5167"/>
          <a:stretch/>
        </p:blipFill>
        <p:spPr bwMode="auto">
          <a:xfrm>
            <a:off x="5115581" y="1490366"/>
            <a:ext cx="2750933" cy="1107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extBox 8"/>
          <p:cNvSpPr txBox="1"/>
          <p:nvPr/>
        </p:nvSpPr>
        <p:spPr>
          <a:xfrm>
            <a:off x="6934901" y="1490283"/>
            <a:ext cx="864339" cy="369332"/>
          </a:xfrm>
          <a:prstGeom prst="rect">
            <a:avLst/>
          </a:prstGeom>
          <a:noFill/>
        </p:spPr>
        <p:txBody>
          <a:bodyPr wrap="none" rtlCol="0">
            <a:spAutoFit/>
          </a:bodyPr>
          <a:lstStyle/>
          <a:p>
            <a:r>
              <a:rPr lang="en-US" dirty="0"/>
              <a:t>PTWC</a:t>
            </a:r>
          </a:p>
        </p:txBody>
      </p:sp>
      <p:cxnSp>
        <p:nvCxnSpPr>
          <p:cNvPr id="4" name="Straight Arrow Connector 3"/>
          <p:cNvCxnSpPr/>
          <p:nvPr/>
        </p:nvCxnSpPr>
        <p:spPr>
          <a:xfrm flipH="1">
            <a:off x="6755439" y="1716135"/>
            <a:ext cx="358925" cy="416916"/>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4E7CFBC-FC7A-4153-B5E2-BF31C6F54976}"/>
              </a:ext>
            </a:extLst>
          </p:cNvPr>
          <p:cNvPicPr>
            <a:picLocks noChangeAspect="1"/>
          </p:cNvPicPr>
          <p:nvPr/>
        </p:nvPicPr>
        <p:blipFill>
          <a:blip r:embed="rId4"/>
          <a:stretch>
            <a:fillRect/>
          </a:stretch>
        </p:blipFill>
        <p:spPr>
          <a:xfrm>
            <a:off x="5089616" y="2823966"/>
            <a:ext cx="2665071" cy="1841621"/>
          </a:xfrm>
          <a:prstGeom prst="rect">
            <a:avLst/>
          </a:prstGeom>
        </p:spPr>
      </p:pic>
      <p:pic>
        <p:nvPicPr>
          <p:cNvPr id="10" name="Picture 9">
            <a:extLst>
              <a:ext uri="{FF2B5EF4-FFF2-40B4-BE49-F238E27FC236}">
                <a16:creationId xmlns:a16="http://schemas.microsoft.com/office/drawing/2014/main" id="{54F4CD0B-F2CA-4937-B5E5-0B53F2DF1BFE}"/>
              </a:ext>
            </a:extLst>
          </p:cNvPr>
          <p:cNvPicPr>
            <a:picLocks noChangeAspect="1"/>
          </p:cNvPicPr>
          <p:nvPr/>
        </p:nvPicPr>
        <p:blipFill>
          <a:blip r:embed="rId5"/>
          <a:stretch>
            <a:fillRect/>
          </a:stretch>
        </p:blipFill>
        <p:spPr>
          <a:xfrm>
            <a:off x="8006462" y="1224539"/>
            <a:ext cx="1103151" cy="5620650"/>
          </a:xfrm>
          <a:prstGeom prst="rect">
            <a:avLst/>
          </a:prstGeom>
        </p:spPr>
      </p:pic>
      <p:pic>
        <p:nvPicPr>
          <p:cNvPr id="12" name="Picture 11">
            <a:extLst>
              <a:ext uri="{FF2B5EF4-FFF2-40B4-BE49-F238E27FC236}">
                <a16:creationId xmlns:a16="http://schemas.microsoft.com/office/drawing/2014/main" id="{9232FC40-064B-4673-B1EC-F124073575DD}"/>
              </a:ext>
            </a:extLst>
          </p:cNvPr>
          <p:cNvPicPr>
            <a:picLocks noChangeAspect="1"/>
          </p:cNvPicPr>
          <p:nvPr/>
        </p:nvPicPr>
        <p:blipFill>
          <a:blip r:embed="rId6"/>
          <a:stretch>
            <a:fillRect/>
          </a:stretch>
        </p:blipFill>
        <p:spPr>
          <a:xfrm>
            <a:off x="5115581" y="4891356"/>
            <a:ext cx="2646425" cy="1828061"/>
          </a:xfrm>
          <a:prstGeom prst="rect">
            <a:avLst/>
          </a:prstGeom>
        </p:spPr>
      </p:pic>
    </p:spTree>
    <p:extLst>
      <p:ext uri="{BB962C8B-B14F-4D97-AF65-F5344CB8AC3E}">
        <p14:creationId xmlns:p14="http://schemas.microsoft.com/office/powerpoint/2010/main" val="2236641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B003-24FC-4843-AC68-214AABFEDCF5}"/>
              </a:ext>
            </a:extLst>
          </p:cNvPr>
          <p:cNvSpPr>
            <a:spLocks noGrp="1"/>
          </p:cNvSpPr>
          <p:nvPr>
            <p:ph type="title"/>
          </p:nvPr>
        </p:nvSpPr>
        <p:spPr>
          <a:xfrm>
            <a:off x="1408069" y="74854"/>
            <a:ext cx="5896363" cy="1219199"/>
          </a:xfrm>
        </p:spPr>
        <p:txBody>
          <a:bodyPr/>
          <a:lstStyle/>
          <a:p>
            <a:r>
              <a:rPr lang="en-US" b="1" dirty="0"/>
              <a:t>2.  CARIBE EWS needs sea level data, just like MACHC</a:t>
            </a:r>
          </a:p>
        </p:txBody>
      </p:sp>
      <p:sp>
        <p:nvSpPr>
          <p:cNvPr id="3" name="Text Placeholder 2">
            <a:extLst>
              <a:ext uri="{FF2B5EF4-FFF2-40B4-BE49-F238E27FC236}">
                <a16:creationId xmlns:a16="http://schemas.microsoft.com/office/drawing/2014/main" id="{F01905A6-3897-4048-B165-17C9AD273BE3}"/>
              </a:ext>
            </a:extLst>
          </p:cNvPr>
          <p:cNvSpPr>
            <a:spLocks noGrp="1"/>
          </p:cNvSpPr>
          <p:nvPr>
            <p:ph type="body" idx="1"/>
          </p:nvPr>
        </p:nvSpPr>
        <p:spPr>
          <a:xfrm>
            <a:off x="1151966" y="1219199"/>
            <a:ext cx="3885492" cy="4419599"/>
          </a:xfrm>
        </p:spPr>
        <p:txBody>
          <a:bodyPr/>
          <a:lstStyle/>
          <a:p>
            <a:r>
              <a:rPr lang="en-US" dirty="0"/>
              <a:t>Sea level data is critical for detection &amp; alerting of tsunamis</a:t>
            </a:r>
          </a:p>
          <a:p>
            <a:r>
              <a:rPr lang="en-US" dirty="0"/>
              <a:t>Almost 80 sea level stations have been installed in the Caribbean in the past decade for tsunami  warning</a:t>
            </a:r>
          </a:p>
          <a:p>
            <a:r>
              <a:rPr lang="en-US" dirty="0"/>
              <a:t>These stations, if adequately operated can be used also for hydrographic purposes, more CB needed</a:t>
            </a:r>
          </a:p>
          <a:p>
            <a:r>
              <a:rPr lang="es-CR" b="1" dirty="0"/>
              <a:t>CARIBE EWS </a:t>
            </a:r>
            <a:r>
              <a:rPr lang="es-CR" b="1" dirty="0" err="1"/>
              <a:t>fully</a:t>
            </a:r>
            <a:r>
              <a:rPr lang="es-CR" b="1" dirty="0"/>
              <a:t> </a:t>
            </a:r>
            <a:r>
              <a:rPr lang="es-CR" b="1" dirty="0" err="1"/>
              <a:t>supports</a:t>
            </a:r>
            <a:r>
              <a:rPr lang="es-CR" b="1" dirty="0"/>
              <a:t> </a:t>
            </a:r>
            <a:r>
              <a:rPr lang="es-CR" b="1" dirty="0" err="1"/>
              <a:t>the</a:t>
            </a:r>
            <a:r>
              <a:rPr lang="es-CR" b="1" dirty="0"/>
              <a:t> </a:t>
            </a:r>
            <a:r>
              <a:rPr lang="es-CR" b="1" dirty="0" err="1"/>
              <a:t>proposed</a:t>
            </a:r>
            <a:r>
              <a:rPr lang="es-CR" b="1" dirty="0"/>
              <a:t> MACHC </a:t>
            </a:r>
            <a:r>
              <a:rPr lang="es-CR" b="1" dirty="0" err="1"/>
              <a:t>Tides</a:t>
            </a:r>
            <a:r>
              <a:rPr lang="es-CR" b="1" dirty="0"/>
              <a:t> training </a:t>
            </a:r>
            <a:r>
              <a:rPr lang="es-CR" b="1" dirty="0" err="1"/>
              <a:t>proposal</a:t>
            </a:r>
            <a:r>
              <a:rPr lang="es-CR" b="1" dirty="0"/>
              <a:t>.</a:t>
            </a:r>
          </a:p>
          <a:p>
            <a:r>
              <a:rPr lang="es-CR" b="1" dirty="0"/>
              <a:t>CARIBE EWS </a:t>
            </a:r>
            <a:r>
              <a:rPr lang="es-CR" b="1" dirty="0" err="1"/>
              <a:t>offers</a:t>
            </a:r>
            <a:r>
              <a:rPr lang="es-CR" b="1" dirty="0"/>
              <a:t> </a:t>
            </a:r>
            <a:r>
              <a:rPr lang="es-CR" b="1" dirty="0" err="1"/>
              <a:t>to</a:t>
            </a:r>
            <a:r>
              <a:rPr lang="es-CR" b="1" dirty="0"/>
              <a:t> </a:t>
            </a:r>
            <a:r>
              <a:rPr lang="es-CR" b="1" dirty="0" err="1"/>
              <a:t>work</a:t>
            </a:r>
            <a:r>
              <a:rPr lang="es-CR" b="1" dirty="0"/>
              <a:t> </a:t>
            </a:r>
            <a:r>
              <a:rPr lang="es-CR" b="1" dirty="0" err="1"/>
              <a:t>together</a:t>
            </a:r>
            <a:r>
              <a:rPr lang="es-CR" b="1" dirty="0"/>
              <a:t> </a:t>
            </a:r>
            <a:r>
              <a:rPr lang="es-CR" b="1" dirty="0" err="1"/>
              <a:t>with</a:t>
            </a:r>
            <a:r>
              <a:rPr lang="es-CR" b="1" dirty="0"/>
              <a:t> MACHC in </a:t>
            </a:r>
            <a:r>
              <a:rPr lang="es-CR" b="1" dirty="0" err="1"/>
              <a:t>the</a:t>
            </a:r>
            <a:r>
              <a:rPr lang="es-CR" b="1" dirty="0"/>
              <a:t> </a:t>
            </a:r>
            <a:r>
              <a:rPr lang="es-CR" b="1" dirty="0" err="1"/>
              <a:t>organization</a:t>
            </a:r>
            <a:r>
              <a:rPr lang="es-CR" b="1" dirty="0"/>
              <a:t> and </a:t>
            </a:r>
            <a:r>
              <a:rPr lang="es-CR" b="1" dirty="0" err="1"/>
              <a:t>conduct</a:t>
            </a:r>
            <a:r>
              <a:rPr lang="es-CR" b="1" dirty="0"/>
              <a:t> </a:t>
            </a:r>
            <a:r>
              <a:rPr lang="es-CR" b="1" dirty="0" err="1"/>
              <a:t>of</a:t>
            </a:r>
            <a:r>
              <a:rPr lang="es-CR" b="1" dirty="0"/>
              <a:t> </a:t>
            </a:r>
            <a:r>
              <a:rPr lang="es-CR" b="1" dirty="0" err="1"/>
              <a:t>the</a:t>
            </a:r>
            <a:r>
              <a:rPr lang="es-CR" b="1" dirty="0"/>
              <a:t> </a:t>
            </a:r>
            <a:r>
              <a:rPr lang="es-CR" b="1" dirty="0" err="1"/>
              <a:t>course</a:t>
            </a:r>
            <a:r>
              <a:rPr lang="es-CR" b="1" dirty="0"/>
              <a:t> and </a:t>
            </a:r>
            <a:r>
              <a:rPr lang="es-CR" b="1" dirty="0" err="1"/>
              <a:t>if</a:t>
            </a:r>
            <a:r>
              <a:rPr lang="es-CR" b="1" dirty="0"/>
              <a:t> </a:t>
            </a:r>
            <a:r>
              <a:rPr lang="es-CR" b="1" dirty="0" err="1"/>
              <a:t>additional</a:t>
            </a:r>
            <a:r>
              <a:rPr lang="es-CR" b="1" dirty="0"/>
              <a:t> </a:t>
            </a:r>
            <a:r>
              <a:rPr lang="es-CR" b="1" dirty="0" err="1"/>
              <a:t>funding</a:t>
            </a:r>
            <a:r>
              <a:rPr lang="es-CR" b="1" dirty="0"/>
              <a:t> </a:t>
            </a:r>
            <a:r>
              <a:rPr lang="es-CR" b="1" dirty="0" err="1"/>
              <a:t>is</a:t>
            </a:r>
            <a:r>
              <a:rPr lang="es-CR" b="1" dirty="0"/>
              <a:t> </a:t>
            </a:r>
            <a:r>
              <a:rPr lang="es-CR" b="1" dirty="0" err="1"/>
              <a:t>identified</a:t>
            </a:r>
            <a:r>
              <a:rPr lang="es-CR" b="1" dirty="0"/>
              <a:t>, </a:t>
            </a:r>
            <a:r>
              <a:rPr lang="es-CR" b="1" dirty="0" err="1"/>
              <a:t>to</a:t>
            </a:r>
            <a:r>
              <a:rPr lang="es-CR" b="1" dirty="0"/>
              <a:t> </a:t>
            </a:r>
            <a:r>
              <a:rPr lang="es-CR" b="1" dirty="0" err="1"/>
              <a:t>support</a:t>
            </a:r>
            <a:r>
              <a:rPr lang="es-CR" b="1" dirty="0"/>
              <a:t> </a:t>
            </a:r>
            <a:r>
              <a:rPr lang="es-CR" b="1" dirty="0" err="1"/>
              <a:t>costs</a:t>
            </a:r>
            <a:r>
              <a:rPr lang="es-CR" b="1" dirty="0"/>
              <a:t>.</a:t>
            </a:r>
          </a:p>
        </p:txBody>
      </p:sp>
      <p:pic>
        <p:nvPicPr>
          <p:cNvPr id="6" name="Picture 5">
            <a:extLst>
              <a:ext uri="{FF2B5EF4-FFF2-40B4-BE49-F238E27FC236}">
                <a16:creationId xmlns:a16="http://schemas.microsoft.com/office/drawing/2014/main" id="{68E163AA-4A19-47A9-B75D-273F3713CF16}"/>
              </a:ext>
            </a:extLst>
          </p:cNvPr>
          <p:cNvPicPr>
            <a:picLocks noChangeAspect="1"/>
          </p:cNvPicPr>
          <p:nvPr/>
        </p:nvPicPr>
        <p:blipFill>
          <a:blip r:embed="rId2"/>
          <a:stretch>
            <a:fillRect/>
          </a:stretch>
        </p:blipFill>
        <p:spPr>
          <a:xfrm>
            <a:off x="5136754" y="1600199"/>
            <a:ext cx="3885492" cy="5129212"/>
          </a:xfrm>
          <a:prstGeom prst="rect">
            <a:avLst/>
          </a:prstGeom>
          <a:ln w="38100">
            <a:solidFill>
              <a:schemeClr val="accent1">
                <a:lumMod val="60000"/>
                <a:lumOff val="40000"/>
              </a:schemeClr>
            </a:solidFill>
          </a:ln>
        </p:spPr>
      </p:pic>
      <p:sp>
        <p:nvSpPr>
          <p:cNvPr id="7" name="Rectangle 6">
            <a:extLst>
              <a:ext uri="{FF2B5EF4-FFF2-40B4-BE49-F238E27FC236}">
                <a16:creationId xmlns:a16="http://schemas.microsoft.com/office/drawing/2014/main" id="{66809176-6AB1-45E2-9659-FBB0E78BB9B4}"/>
              </a:ext>
            </a:extLst>
          </p:cNvPr>
          <p:cNvSpPr/>
          <p:nvPr/>
        </p:nvSpPr>
        <p:spPr>
          <a:xfrm>
            <a:off x="8374131" y="1785729"/>
            <a:ext cx="609600" cy="36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9F807-02C0-4765-98C1-B66C44ACC614}"/>
              </a:ext>
            </a:extLst>
          </p:cNvPr>
          <p:cNvSpPr/>
          <p:nvPr/>
        </p:nvSpPr>
        <p:spPr>
          <a:xfrm>
            <a:off x="8335617" y="2146852"/>
            <a:ext cx="686629" cy="26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605C19A-AF47-4E7C-BF11-5974D43D29D3}"/>
              </a:ext>
            </a:extLst>
          </p:cNvPr>
          <p:cNvPicPr>
            <a:picLocks noChangeAspect="1"/>
          </p:cNvPicPr>
          <p:nvPr/>
        </p:nvPicPr>
        <p:blipFill>
          <a:blip r:embed="rId3"/>
          <a:stretch>
            <a:fillRect/>
          </a:stretch>
        </p:blipFill>
        <p:spPr>
          <a:xfrm>
            <a:off x="7164871" y="3232909"/>
            <a:ext cx="1857375" cy="809625"/>
          </a:xfrm>
          <a:prstGeom prst="rect">
            <a:avLst/>
          </a:prstGeom>
        </p:spPr>
      </p:pic>
      <p:sp>
        <p:nvSpPr>
          <p:cNvPr id="10" name="TextBox 9">
            <a:extLst>
              <a:ext uri="{FF2B5EF4-FFF2-40B4-BE49-F238E27FC236}">
                <a16:creationId xmlns:a16="http://schemas.microsoft.com/office/drawing/2014/main" id="{0FDAEAC7-5DEF-4897-87B8-3FB4C6E81C06}"/>
              </a:ext>
            </a:extLst>
          </p:cNvPr>
          <p:cNvSpPr txBox="1"/>
          <p:nvPr/>
        </p:nvSpPr>
        <p:spPr>
          <a:xfrm>
            <a:off x="6473060" y="1839891"/>
            <a:ext cx="2648482" cy="307777"/>
          </a:xfrm>
          <a:prstGeom prst="rect">
            <a:avLst/>
          </a:prstGeom>
          <a:noFill/>
        </p:spPr>
        <p:txBody>
          <a:bodyPr wrap="none" rtlCol="0">
            <a:spAutoFit/>
          </a:bodyPr>
          <a:lstStyle/>
          <a:p>
            <a:r>
              <a:rPr lang="en-US" b="1" dirty="0"/>
              <a:t>Sea Level Monitoring Facility</a:t>
            </a:r>
          </a:p>
        </p:txBody>
      </p:sp>
    </p:spTree>
    <p:extLst>
      <p:ext uri="{BB962C8B-B14F-4D97-AF65-F5344CB8AC3E}">
        <p14:creationId xmlns:p14="http://schemas.microsoft.com/office/powerpoint/2010/main" val="426054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98" y="304800"/>
            <a:ext cx="6859786" cy="660399"/>
          </a:xfrm>
        </p:spPr>
        <p:txBody>
          <a:bodyPr/>
          <a:lstStyle/>
          <a:p>
            <a:r>
              <a:rPr lang="en-US" b="1" dirty="0"/>
              <a:t>3.  Tsunami Evacuation Maps</a:t>
            </a:r>
          </a:p>
        </p:txBody>
      </p:sp>
      <p:sp>
        <p:nvSpPr>
          <p:cNvPr id="3" name="Content Placeholder 2"/>
          <p:cNvSpPr>
            <a:spLocks noGrp="1"/>
          </p:cNvSpPr>
          <p:nvPr>
            <p:ph idx="1"/>
          </p:nvPr>
        </p:nvSpPr>
        <p:spPr>
          <a:xfrm>
            <a:off x="1180298" y="965199"/>
            <a:ext cx="7437438" cy="2636520"/>
          </a:xfrm>
        </p:spPr>
        <p:txBody>
          <a:bodyPr/>
          <a:lstStyle/>
          <a:p>
            <a:pPr lvl="0"/>
            <a:r>
              <a:rPr lang="en-GB" sz="2400" dirty="0"/>
              <a:t>The main concern of coastal populations is to know where to go in case of a tsunami threat;</a:t>
            </a:r>
          </a:p>
          <a:p>
            <a:pPr lvl="0"/>
            <a:r>
              <a:rPr lang="en-GB" sz="2400" dirty="0"/>
              <a:t>Tsunami evacuation mapping and planning requires tsunami modelling which in turn depends on high resolution coastal bathymetry (minimum 90 meters)</a:t>
            </a:r>
          </a:p>
          <a:p>
            <a:pPr lvl="0"/>
            <a:r>
              <a:rPr lang="en-GB" sz="2400" b="1" dirty="0"/>
              <a:t>CARIBE EWS notes MACHC expertise and looks forward to engaging with MACHC stakeholders to develop better coastal digital elevation models and evacuation products.</a:t>
            </a:r>
            <a:endParaRPr lang="en-US" sz="2400" b="1" dirty="0"/>
          </a:p>
          <a:p>
            <a:endParaRPr lang="en-US" dirty="0"/>
          </a:p>
        </p:txBody>
      </p:sp>
      <p:pic>
        <p:nvPicPr>
          <p:cNvPr id="5" name="Picture 4">
            <a:extLst>
              <a:ext uri="{FF2B5EF4-FFF2-40B4-BE49-F238E27FC236}">
                <a16:creationId xmlns:a16="http://schemas.microsoft.com/office/drawing/2014/main" id="{F10FCE63-94A5-4B1E-A8E0-E808CC38DA33}"/>
              </a:ext>
            </a:extLst>
          </p:cNvPr>
          <p:cNvPicPr>
            <a:picLocks noChangeAspect="1"/>
          </p:cNvPicPr>
          <p:nvPr/>
        </p:nvPicPr>
        <p:blipFill>
          <a:blip r:embed="rId2"/>
          <a:stretch>
            <a:fillRect/>
          </a:stretch>
        </p:blipFill>
        <p:spPr>
          <a:xfrm>
            <a:off x="5584183" y="4698330"/>
            <a:ext cx="3198731" cy="2089784"/>
          </a:xfrm>
          <a:prstGeom prst="rect">
            <a:avLst/>
          </a:prstGeom>
        </p:spPr>
      </p:pic>
      <p:pic>
        <p:nvPicPr>
          <p:cNvPr id="6" name="Picture 5">
            <a:extLst>
              <a:ext uri="{FF2B5EF4-FFF2-40B4-BE49-F238E27FC236}">
                <a16:creationId xmlns:a16="http://schemas.microsoft.com/office/drawing/2014/main" id="{7DC54A60-8B5C-496C-B818-CEB0BA1D18B7}"/>
              </a:ext>
            </a:extLst>
          </p:cNvPr>
          <p:cNvPicPr>
            <a:picLocks noChangeAspect="1"/>
          </p:cNvPicPr>
          <p:nvPr/>
        </p:nvPicPr>
        <p:blipFill>
          <a:blip r:embed="rId3"/>
          <a:stretch>
            <a:fillRect/>
          </a:stretch>
        </p:blipFill>
        <p:spPr>
          <a:xfrm>
            <a:off x="3216189" y="5000537"/>
            <a:ext cx="1536325" cy="1810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3A02A7B2-C332-4285-93F7-0532F9A05501}"/>
              </a:ext>
            </a:extLst>
          </p:cNvPr>
          <p:cNvSpPr txBox="1"/>
          <p:nvPr/>
        </p:nvSpPr>
        <p:spPr>
          <a:xfrm>
            <a:off x="1332242" y="5618563"/>
            <a:ext cx="1397706" cy="1169551"/>
          </a:xfrm>
          <a:prstGeom prst="rect">
            <a:avLst/>
          </a:prstGeom>
          <a:noFill/>
        </p:spPr>
        <p:txBody>
          <a:bodyPr wrap="square" rtlCol="0">
            <a:spAutoFit/>
          </a:bodyPr>
          <a:lstStyle/>
          <a:p>
            <a:r>
              <a:rPr lang="en-US" dirty="0">
                <a:solidFill>
                  <a:schemeClr val="bg1"/>
                </a:solidFill>
              </a:rPr>
              <a:t>Grenada Inundation and Evacuation Map (St. Patrick)</a:t>
            </a:r>
          </a:p>
        </p:txBody>
      </p:sp>
    </p:spTree>
    <p:extLst>
      <p:ext uri="{BB962C8B-B14F-4D97-AF65-F5344CB8AC3E}">
        <p14:creationId xmlns:p14="http://schemas.microsoft.com/office/powerpoint/2010/main" val="339942379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F6C8F2-92B4-423F-B214-CADF9D39DBD4}"/>
              </a:ext>
            </a:extLst>
          </p:cNvPr>
          <p:cNvPicPr>
            <a:picLocks noChangeAspect="1"/>
          </p:cNvPicPr>
          <p:nvPr/>
        </p:nvPicPr>
        <p:blipFill rotWithShape="1">
          <a:blip r:embed="rId2"/>
          <a:srcRect l="4894" r="8417"/>
          <a:stretch/>
        </p:blipFill>
        <p:spPr>
          <a:xfrm>
            <a:off x="5616296" y="4796008"/>
            <a:ext cx="3142628" cy="2039145"/>
          </a:xfrm>
          <a:prstGeom prst="rect">
            <a:avLst/>
          </a:prstGeom>
        </p:spPr>
      </p:pic>
      <p:sp>
        <p:nvSpPr>
          <p:cNvPr id="2" name="Title 1"/>
          <p:cNvSpPr>
            <a:spLocks noGrp="1"/>
          </p:cNvSpPr>
          <p:nvPr>
            <p:ph type="title"/>
          </p:nvPr>
        </p:nvSpPr>
        <p:spPr>
          <a:xfrm>
            <a:off x="455612" y="22847"/>
            <a:ext cx="8226425" cy="609282"/>
          </a:xfrm>
        </p:spPr>
        <p:txBody>
          <a:bodyPr/>
          <a:lstStyle/>
          <a:p>
            <a:r>
              <a:rPr lang="en-US" b="1" dirty="0"/>
              <a:t>4. UNESCO IOC Tsunami Ready Recognition</a:t>
            </a:r>
          </a:p>
        </p:txBody>
      </p:sp>
      <p:sp>
        <p:nvSpPr>
          <p:cNvPr id="3" name="Content Placeholder 2"/>
          <p:cNvSpPr>
            <a:spLocks noGrp="1"/>
          </p:cNvSpPr>
          <p:nvPr>
            <p:ph idx="1"/>
          </p:nvPr>
        </p:nvSpPr>
        <p:spPr>
          <a:xfrm>
            <a:off x="156845" y="486357"/>
            <a:ext cx="5231221" cy="4525963"/>
          </a:xfrm>
        </p:spPr>
        <p:txBody>
          <a:bodyPr/>
          <a:lstStyle/>
          <a:p>
            <a:pPr lvl="0"/>
            <a:r>
              <a:rPr lang="en-GB" sz="2000" dirty="0"/>
              <a:t>52 communities in the Caribbean have implemented a community based performance recognition program</a:t>
            </a:r>
          </a:p>
          <a:p>
            <a:pPr lvl="0"/>
            <a:r>
              <a:rPr lang="en-GB" sz="2000" dirty="0"/>
              <a:t>Anguilla, British Virgin Islands, St. Kitts and Nevis, St. Patrick (Grenada), Fort </a:t>
            </a:r>
            <a:r>
              <a:rPr lang="en-GB" sz="2000" dirty="0" err="1"/>
              <a:t>Liberte</a:t>
            </a:r>
            <a:r>
              <a:rPr lang="en-GB" sz="2000" dirty="0"/>
              <a:t> (Haiti), Cedeño (Honduras), Ostional (Costa Rica), USVI and Puerto Rico  have been recognized as Tsunami Ready/</a:t>
            </a:r>
            <a:r>
              <a:rPr lang="en-GB" sz="2000" dirty="0" err="1"/>
              <a:t>TsunamiReady</a:t>
            </a:r>
            <a:endParaRPr lang="en-GB" sz="2000" dirty="0"/>
          </a:p>
          <a:p>
            <a:pPr lvl="0"/>
            <a:r>
              <a:rPr lang="en-US" sz="2000" dirty="0"/>
              <a:t>TR Pilots/Renewals are underway in Anguilla, Antigua and Barbuda, Barbados, Belize, Costa Rica, Dominican Republic, El Salvador, Guatemala, Jamaica, Panama, Saint Vincent and the Grenadines. </a:t>
            </a:r>
          </a:p>
          <a:p>
            <a:pPr lvl="0"/>
            <a:r>
              <a:rPr lang="en-US" sz="2000" b="1" dirty="0"/>
              <a:t>MACHC Stakeholders are encouraged to make contact with corresponding implementation agencies (CTIC and CTWP) and national stakeholders to ensure all available bathymetry data is being used for preparation of maps.</a:t>
            </a:r>
          </a:p>
        </p:txBody>
      </p:sp>
      <p:sp>
        <p:nvSpPr>
          <p:cNvPr id="6" name="TextBox 5"/>
          <p:cNvSpPr txBox="1"/>
          <p:nvPr/>
        </p:nvSpPr>
        <p:spPr>
          <a:xfrm>
            <a:off x="6288966" y="6527376"/>
            <a:ext cx="1797287" cy="307777"/>
          </a:xfrm>
          <a:prstGeom prst="rect">
            <a:avLst/>
          </a:prstGeom>
          <a:noFill/>
        </p:spPr>
        <p:txBody>
          <a:bodyPr wrap="none" rtlCol="0">
            <a:spAutoFit/>
          </a:bodyPr>
          <a:lstStyle/>
          <a:p>
            <a:r>
              <a:rPr lang="en-US" dirty="0">
                <a:solidFill>
                  <a:schemeClr val="bg1"/>
                </a:solidFill>
              </a:rPr>
              <a:t>St. Patrick, Grenada</a:t>
            </a:r>
          </a:p>
        </p:txBody>
      </p:sp>
      <p:pic>
        <p:nvPicPr>
          <p:cNvPr id="4" name="Picture 3">
            <a:extLst>
              <a:ext uri="{FF2B5EF4-FFF2-40B4-BE49-F238E27FC236}">
                <a16:creationId xmlns:a16="http://schemas.microsoft.com/office/drawing/2014/main" id="{93C67C77-F73D-453D-94C2-CB752272D16D}"/>
              </a:ext>
            </a:extLst>
          </p:cNvPr>
          <p:cNvPicPr>
            <a:picLocks noChangeAspect="1"/>
          </p:cNvPicPr>
          <p:nvPr/>
        </p:nvPicPr>
        <p:blipFill>
          <a:blip r:embed="rId3"/>
          <a:stretch>
            <a:fillRect/>
          </a:stretch>
        </p:blipFill>
        <p:spPr>
          <a:xfrm>
            <a:off x="5319792" y="2363497"/>
            <a:ext cx="3667361" cy="2329070"/>
          </a:xfrm>
          <a:prstGeom prst="rect">
            <a:avLst/>
          </a:prstGeom>
        </p:spPr>
      </p:pic>
      <p:pic>
        <p:nvPicPr>
          <p:cNvPr id="10" name="Picture 9">
            <a:extLst>
              <a:ext uri="{FF2B5EF4-FFF2-40B4-BE49-F238E27FC236}">
                <a16:creationId xmlns:a16="http://schemas.microsoft.com/office/drawing/2014/main" id="{82BC202D-9CD3-4A4E-9832-32D5E9CA6CAC}"/>
              </a:ext>
            </a:extLst>
          </p:cNvPr>
          <p:cNvPicPr>
            <a:picLocks noChangeAspect="1"/>
          </p:cNvPicPr>
          <p:nvPr/>
        </p:nvPicPr>
        <p:blipFill>
          <a:blip r:embed="rId4"/>
          <a:stretch>
            <a:fillRect/>
          </a:stretch>
        </p:blipFill>
        <p:spPr>
          <a:xfrm>
            <a:off x="5739040" y="660532"/>
            <a:ext cx="2828864" cy="1599524"/>
          </a:xfrm>
          <a:prstGeom prst="rect">
            <a:avLst/>
          </a:prstGeom>
        </p:spPr>
      </p:pic>
      <p:sp>
        <p:nvSpPr>
          <p:cNvPr id="14" name="TextBox 13">
            <a:extLst>
              <a:ext uri="{FF2B5EF4-FFF2-40B4-BE49-F238E27FC236}">
                <a16:creationId xmlns:a16="http://schemas.microsoft.com/office/drawing/2014/main" id="{3EAE359D-F5CE-4AFB-940B-0367E2C3C504}"/>
              </a:ext>
            </a:extLst>
          </p:cNvPr>
          <p:cNvSpPr txBox="1"/>
          <p:nvPr/>
        </p:nvSpPr>
        <p:spPr>
          <a:xfrm>
            <a:off x="6355225" y="1909745"/>
            <a:ext cx="1556836" cy="307777"/>
          </a:xfrm>
          <a:prstGeom prst="rect">
            <a:avLst/>
          </a:prstGeom>
          <a:noFill/>
        </p:spPr>
        <p:txBody>
          <a:bodyPr wrap="none" rtlCol="0">
            <a:spAutoFit/>
          </a:bodyPr>
          <a:lstStyle/>
          <a:p>
            <a:r>
              <a:rPr lang="en-US" dirty="0">
                <a:solidFill>
                  <a:schemeClr val="bg1"/>
                </a:solidFill>
              </a:rPr>
              <a:t>Fort </a:t>
            </a:r>
            <a:r>
              <a:rPr lang="en-US" dirty="0" err="1">
                <a:solidFill>
                  <a:schemeClr val="bg1"/>
                </a:solidFill>
              </a:rPr>
              <a:t>Liberte</a:t>
            </a:r>
            <a:r>
              <a:rPr lang="en-US" dirty="0">
                <a:solidFill>
                  <a:schemeClr val="bg1"/>
                </a:solidFill>
              </a:rPr>
              <a:t>, Haiti</a:t>
            </a:r>
          </a:p>
        </p:txBody>
      </p:sp>
    </p:spTree>
    <p:extLst>
      <p:ext uri="{BB962C8B-B14F-4D97-AF65-F5344CB8AC3E}">
        <p14:creationId xmlns:p14="http://schemas.microsoft.com/office/powerpoint/2010/main" val="38062705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87648" y="906124"/>
            <a:ext cx="6511865" cy="762000"/>
          </a:xfrm>
        </p:spPr>
        <p:txBody>
          <a:bodyPr/>
          <a:lstStyle/>
          <a:p>
            <a:r>
              <a:rPr lang="en-US" sz="2800" b="1" dirty="0"/>
              <a:t>5.  Are You Ready?  MACHC Stakeholders, we invite you to test you readiness in CARIBE WAVE 19.  Contact your Tsunami Authorities</a:t>
            </a:r>
          </a:p>
        </p:txBody>
      </p:sp>
      <p:pic>
        <p:nvPicPr>
          <p:cNvPr id="4" name="Picture 3"/>
          <p:cNvPicPr/>
          <p:nvPr/>
        </p:nvPicPr>
        <p:blipFill rotWithShape="1">
          <a:blip r:embed="rId2">
            <a:extLst>
              <a:ext uri="{28A0092B-C50C-407E-A947-70E740481C1C}">
                <a14:useLocalDpi xmlns:a14="http://schemas.microsoft.com/office/drawing/2010/main" val="0"/>
              </a:ext>
            </a:extLst>
          </a:blip>
          <a:srcRect b="10082"/>
          <a:stretch/>
        </p:blipFill>
        <p:spPr bwMode="auto">
          <a:xfrm>
            <a:off x="3246783" y="1784679"/>
            <a:ext cx="3980263" cy="2647720"/>
          </a:xfrm>
          <a:prstGeom prst="rect">
            <a:avLst/>
          </a:prstGeom>
          <a:noFill/>
          <a:ln>
            <a:noFill/>
          </a:ln>
          <a:extLst>
            <a:ext uri="{53640926-AAD7-44D8-BBD7-CCE9431645EC}">
              <a14:shadowObscured xmlns:a14="http://schemas.microsoft.com/office/drawing/2010/main"/>
            </a:ext>
          </a:extLst>
        </p:spPr>
      </p:pic>
      <p:graphicFrame>
        <p:nvGraphicFramePr>
          <p:cNvPr id="6" name="Table 5"/>
          <p:cNvGraphicFramePr>
            <a:graphicFrameLocks noGrp="1"/>
          </p:cNvGraphicFramePr>
          <p:nvPr>
            <p:extLst>
              <p:ext uri="{D42A27DB-BD31-4B8C-83A1-F6EECF244321}">
                <p14:modId xmlns:p14="http://schemas.microsoft.com/office/powerpoint/2010/main" val="1756284215"/>
              </p:ext>
            </p:extLst>
          </p:nvPr>
        </p:nvGraphicFramePr>
        <p:xfrm>
          <a:off x="1733070" y="4795304"/>
          <a:ext cx="6768704" cy="1350257"/>
        </p:xfrm>
        <a:graphic>
          <a:graphicData uri="http://schemas.openxmlformats.org/drawingml/2006/table">
            <a:tbl>
              <a:tblPr firstRow="1" bandRow="1"/>
              <a:tblGrid>
                <a:gridCol w="1807008">
                  <a:extLst>
                    <a:ext uri="{9D8B030D-6E8A-4147-A177-3AD203B41FA5}">
                      <a16:colId xmlns:a16="http://schemas.microsoft.com/office/drawing/2014/main" val="3798508187"/>
                    </a:ext>
                  </a:extLst>
                </a:gridCol>
                <a:gridCol w="2407773">
                  <a:extLst>
                    <a:ext uri="{9D8B030D-6E8A-4147-A177-3AD203B41FA5}">
                      <a16:colId xmlns:a16="http://schemas.microsoft.com/office/drawing/2014/main" val="2927583486"/>
                    </a:ext>
                  </a:extLst>
                </a:gridCol>
                <a:gridCol w="839185">
                  <a:extLst>
                    <a:ext uri="{9D8B030D-6E8A-4147-A177-3AD203B41FA5}">
                      <a16:colId xmlns:a16="http://schemas.microsoft.com/office/drawing/2014/main" val="3336045166"/>
                    </a:ext>
                  </a:extLst>
                </a:gridCol>
                <a:gridCol w="1714738">
                  <a:extLst>
                    <a:ext uri="{9D8B030D-6E8A-4147-A177-3AD203B41FA5}">
                      <a16:colId xmlns:a16="http://schemas.microsoft.com/office/drawing/2014/main" val="3383164051"/>
                    </a:ext>
                  </a:extLst>
                </a:gridCol>
              </a:tblGrid>
              <a:tr h="519711">
                <a:tc>
                  <a:txBody>
                    <a:bodyPr/>
                    <a:lstStyle/>
                    <a:p>
                      <a:pPr marL="0" marR="0" algn="ctr">
                        <a:lnSpc>
                          <a:spcPct val="107000"/>
                        </a:lnSpc>
                        <a:spcBef>
                          <a:spcPts val="0"/>
                        </a:spcBef>
                        <a:spcAft>
                          <a:spcPts val="0"/>
                        </a:spcAft>
                      </a:pPr>
                      <a:r>
                        <a:rPr lang="es-PR" sz="2300" b="1" dirty="0">
                          <a:solidFill>
                            <a:schemeClr val="bg1"/>
                          </a:solidFill>
                          <a:effectLst/>
                        </a:rPr>
                        <a:t>Scenario</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tc>
                  <a:txBody>
                    <a:bodyPr/>
                    <a:lstStyle/>
                    <a:p>
                      <a:pPr marL="0" marR="0" algn="ctr">
                        <a:lnSpc>
                          <a:spcPct val="107000"/>
                        </a:lnSpc>
                        <a:spcBef>
                          <a:spcPts val="0"/>
                        </a:spcBef>
                        <a:spcAft>
                          <a:spcPts val="0"/>
                        </a:spcAft>
                      </a:pPr>
                      <a:r>
                        <a:rPr lang="es-PR" sz="2300" b="1" dirty="0" err="1">
                          <a:solidFill>
                            <a:schemeClr val="bg1"/>
                          </a:solidFill>
                          <a:effectLst/>
                        </a:rPr>
                        <a:t>Origin</a:t>
                      </a:r>
                      <a:r>
                        <a:rPr lang="es-PR" sz="2300" b="1" dirty="0">
                          <a:solidFill>
                            <a:schemeClr val="bg1"/>
                          </a:solidFill>
                          <a:effectLst/>
                        </a:rPr>
                        <a:t> Time</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tc>
                  <a:txBody>
                    <a:bodyPr/>
                    <a:lstStyle/>
                    <a:p>
                      <a:pPr marL="0" marR="0" algn="ctr">
                        <a:lnSpc>
                          <a:spcPct val="107000"/>
                        </a:lnSpc>
                        <a:spcBef>
                          <a:spcPts val="0"/>
                        </a:spcBef>
                        <a:spcAft>
                          <a:spcPts val="0"/>
                        </a:spcAft>
                      </a:pPr>
                      <a:r>
                        <a:rPr lang="es-PR" sz="2300" b="1" dirty="0" err="1">
                          <a:solidFill>
                            <a:schemeClr val="bg1"/>
                          </a:solidFill>
                          <a:effectLst/>
                        </a:rPr>
                        <a:t>Mw</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tc>
                  <a:txBody>
                    <a:bodyPr/>
                    <a:lstStyle/>
                    <a:p>
                      <a:pPr marL="0" marR="0" algn="ctr">
                        <a:lnSpc>
                          <a:spcPct val="107000"/>
                        </a:lnSpc>
                        <a:spcBef>
                          <a:spcPts val="0"/>
                        </a:spcBef>
                        <a:spcAft>
                          <a:spcPts val="0"/>
                        </a:spcAft>
                      </a:pPr>
                      <a:r>
                        <a:rPr lang="es-PR" sz="2300" b="1">
                          <a:solidFill>
                            <a:schemeClr val="bg1"/>
                          </a:solidFill>
                          <a:effectLst/>
                        </a:rPr>
                        <a:t>Epicenter</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extLst>
                  <a:ext uri="{0D108BD9-81ED-4DB2-BD59-A6C34878D82A}">
                    <a16:rowId xmlns:a16="http://schemas.microsoft.com/office/drawing/2014/main" val="3213573120"/>
                  </a:ext>
                </a:extLst>
              </a:tr>
              <a:tr h="415273">
                <a:tc>
                  <a:txBody>
                    <a:bodyPr/>
                    <a:lstStyle/>
                    <a:p>
                      <a:pPr marL="0" marR="0" algn="ctr">
                        <a:lnSpc>
                          <a:spcPct val="107000"/>
                        </a:lnSpc>
                        <a:spcBef>
                          <a:spcPts val="0"/>
                        </a:spcBef>
                        <a:spcAft>
                          <a:spcPts val="0"/>
                        </a:spcAft>
                      </a:pPr>
                      <a:r>
                        <a:rPr lang="es-PR" sz="1700" b="1" dirty="0">
                          <a:solidFill>
                            <a:schemeClr val="bg1"/>
                          </a:solidFill>
                          <a:effectLst/>
                        </a:rPr>
                        <a:t>Panama</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tc>
                <a:tc rowSpan="2">
                  <a:txBody>
                    <a:bodyPr/>
                    <a:lstStyle/>
                    <a:p>
                      <a:pPr marL="0" marR="0" algn="ctr">
                        <a:lnSpc>
                          <a:spcPct val="107000"/>
                        </a:lnSpc>
                        <a:spcBef>
                          <a:spcPts val="0"/>
                        </a:spcBef>
                        <a:spcAft>
                          <a:spcPts val="0"/>
                        </a:spcAft>
                      </a:pPr>
                      <a:r>
                        <a:rPr lang="es-PR" sz="1700" b="1">
                          <a:solidFill>
                            <a:schemeClr val="bg1"/>
                          </a:solidFill>
                          <a:effectLst/>
                        </a:rPr>
                        <a:t>14:00:00 UTC </a:t>
                      </a:r>
                      <a:endParaRPr lang="en-US" sz="1000" b="1">
                        <a:solidFill>
                          <a:schemeClr val="bg1"/>
                        </a:solidFill>
                        <a:effectLst/>
                      </a:endParaRPr>
                    </a:p>
                    <a:p>
                      <a:pPr marL="0" marR="0" algn="ctr">
                        <a:lnSpc>
                          <a:spcPct val="107000"/>
                        </a:lnSpc>
                        <a:spcBef>
                          <a:spcPts val="0"/>
                        </a:spcBef>
                        <a:spcAft>
                          <a:spcPts val="0"/>
                        </a:spcAft>
                      </a:pPr>
                      <a:r>
                        <a:rPr lang="es-PR" sz="1700" b="1">
                          <a:solidFill>
                            <a:schemeClr val="bg1"/>
                          </a:solidFill>
                          <a:effectLst/>
                        </a:rPr>
                        <a:t>March 14, 2019</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tc>
                  <a:txBody>
                    <a:bodyPr/>
                    <a:lstStyle/>
                    <a:p>
                      <a:pPr marL="0" marR="0" algn="ctr">
                        <a:lnSpc>
                          <a:spcPct val="107000"/>
                        </a:lnSpc>
                        <a:spcBef>
                          <a:spcPts val="0"/>
                        </a:spcBef>
                        <a:spcAft>
                          <a:spcPts val="0"/>
                        </a:spcAft>
                      </a:pPr>
                      <a:r>
                        <a:rPr lang="es-PR" sz="1700" b="1" dirty="0">
                          <a:solidFill>
                            <a:schemeClr val="bg1"/>
                          </a:solidFill>
                          <a:effectLst/>
                        </a:rPr>
                        <a:t>8.5</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tc>
                <a:tc>
                  <a:txBody>
                    <a:bodyPr/>
                    <a:lstStyle/>
                    <a:p>
                      <a:pPr marL="0" marR="0" algn="ctr">
                        <a:lnSpc>
                          <a:spcPct val="107000"/>
                        </a:lnSpc>
                        <a:spcBef>
                          <a:spcPts val="0"/>
                        </a:spcBef>
                        <a:spcAft>
                          <a:spcPts val="0"/>
                        </a:spcAft>
                      </a:pPr>
                      <a:r>
                        <a:rPr lang="es-PR" sz="1700" b="1" dirty="0">
                          <a:solidFill>
                            <a:schemeClr val="bg1"/>
                          </a:solidFill>
                          <a:effectLst/>
                        </a:rPr>
                        <a:t>10.00⁰, -78.50⁰ </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tc>
                <a:extLst>
                  <a:ext uri="{0D108BD9-81ED-4DB2-BD59-A6C34878D82A}">
                    <a16:rowId xmlns:a16="http://schemas.microsoft.com/office/drawing/2014/main" val="2357034599"/>
                  </a:ext>
                </a:extLst>
              </a:tr>
              <a:tr h="415273">
                <a:tc>
                  <a:txBody>
                    <a:bodyPr/>
                    <a:lstStyle/>
                    <a:p>
                      <a:pPr marL="0" marR="0" algn="ctr">
                        <a:lnSpc>
                          <a:spcPct val="107000"/>
                        </a:lnSpc>
                        <a:spcBef>
                          <a:spcPts val="0"/>
                        </a:spcBef>
                        <a:spcAft>
                          <a:spcPts val="0"/>
                        </a:spcAft>
                      </a:pPr>
                      <a:r>
                        <a:rPr lang="es-PR" sz="1700" b="1" dirty="0" err="1">
                          <a:solidFill>
                            <a:schemeClr val="bg1"/>
                          </a:solidFill>
                          <a:effectLst/>
                        </a:rPr>
                        <a:t>Kick</a:t>
                      </a:r>
                      <a:r>
                        <a:rPr lang="es-PR" sz="1700" b="1" dirty="0">
                          <a:solidFill>
                            <a:schemeClr val="bg1"/>
                          </a:solidFill>
                          <a:effectLst/>
                        </a:rPr>
                        <a:t> </a:t>
                      </a:r>
                      <a:r>
                        <a:rPr lang="es-PR" sz="1700" b="1" dirty="0" err="1">
                          <a:solidFill>
                            <a:schemeClr val="bg1"/>
                          </a:solidFill>
                          <a:effectLst/>
                        </a:rPr>
                        <a:t>em</a:t>
                      </a:r>
                      <a:r>
                        <a:rPr lang="es-PR" sz="1700" b="1" dirty="0">
                          <a:solidFill>
                            <a:schemeClr val="bg1"/>
                          </a:solidFill>
                          <a:effectLst/>
                        </a:rPr>
                        <a:t>’ Jenny</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tc vMerge="1">
                  <a:txBody>
                    <a:bodyPr/>
                    <a:lstStyle/>
                    <a:p>
                      <a:endParaRPr lang="en-US"/>
                    </a:p>
                  </a:txBody>
                  <a:tcPr/>
                </a:tc>
                <a:tc>
                  <a:txBody>
                    <a:bodyPr/>
                    <a:lstStyle/>
                    <a:p>
                      <a:pPr marL="0" marR="0" algn="ctr">
                        <a:lnSpc>
                          <a:spcPct val="107000"/>
                        </a:lnSpc>
                        <a:spcBef>
                          <a:spcPts val="0"/>
                        </a:spcBef>
                        <a:spcAft>
                          <a:spcPts val="0"/>
                        </a:spcAft>
                      </a:pPr>
                      <a:r>
                        <a:rPr lang="es-PR" sz="1700" b="1">
                          <a:solidFill>
                            <a:schemeClr val="bg1"/>
                          </a:solidFill>
                          <a:effectLst/>
                        </a:rPr>
                        <a:t>6.0</a:t>
                      </a:r>
                      <a:endParaRPr lang="en-US"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tc>
                  <a:txBody>
                    <a:bodyPr/>
                    <a:lstStyle/>
                    <a:p>
                      <a:pPr marL="0" marR="0" algn="ctr">
                        <a:lnSpc>
                          <a:spcPct val="107000"/>
                        </a:lnSpc>
                        <a:spcBef>
                          <a:spcPts val="0"/>
                        </a:spcBef>
                        <a:spcAft>
                          <a:spcPts val="0"/>
                        </a:spcAft>
                      </a:pPr>
                      <a:r>
                        <a:rPr lang="es-PR" sz="1700" b="1" dirty="0">
                          <a:solidFill>
                            <a:schemeClr val="bg1"/>
                          </a:solidFill>
                          <a:effectLst/>
                        </a:rPr>
                        <a:t>12.34⁰, -61.65⁰ </a:t>
                      </a:r>
                      <a:endParaRPr lang="en-US"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5725" marR="85725" marT="42863" marB="42863" anchor="ctr"/>
                </a:tc>
                <a:extLst>
                  <a:ext uri="{0D108BD9-81ED-4DB2-BD59-A6C34878D82A}">
                    <a16:rowId xmlns:a16="http://schemas.microsoft.com/office/drawing/2014/main" val="364371430"/>
                  </a:ext>
                </a:extLst>
              </a:tr>
            </a:tbl>
          </a:graphicData>
        </a:graphic>
      </p:graphicFrame>
      <p:sp>
        <p:nvSpPr>
          <p:cNvPr id="2" name="TextBox 1">
            <a:extLst>
              <a:ext uri="{FF2B5EF4-FFF2-40B4-BE49-F238E27FC236}">
                <a16:creationId xmlns:a16="http://schemas.microsoft.com/office/drawing/2014/main" id="{D709CE90-8018-4321-A160-E0A805CEF835}"/>
              </a:ext>
            </a:extLst>
          </p:cNvPr>
          <p:cNvSpPr txBox="1"/>
          <p:nvPr/>
        </p:nvSpPr>
        <p:spPr>
          <a:xfrm>
            <a:off x="2637182" y="6262116"/>
            <a:ext cx="5575565" cy="461665"/>
          </a:xfrm>
          <a:prstGeom prst="rect">
            <a:avLst/>
          </a:prstGeom>
          <a:noFill/>
        </p:spPr>
        <p:txBody>
          <a:bodyPr wrap="none" rtlCol="0">
            <a:spAutoFit/>
          </a:bodyPr>
          <a:lstStyle/>
          <a:p>
            <a:r>
              <a:rPr lang="en-US" sz="2400" dirty="0">
                <a:solidFill>
                  <a:schemeClr val="bg1"/>
                </a:solidFill>
              </a:rPr>
              <a:t>More information: http://caribewave.info</a:t>
            </a:r>
          </a:p>
        </p:txBody>
      </p:sp>
    </p:spTree>
    <p:extLst>
      <p:ext uri="{BB962C8B-B14F-4D97-AF65-F5344CB8AC3E}">
        <p14:creationId xmlns:p14="http://schemas.microsoft.com/office/powerpoint/2010/main" val="2025213847"/>
      </p:ext>
    </p:extLst>
  </p:cSld>
  <p:clrMapOvr>
    <a:masterClrMapping/>
  </p:clrMapOvr>
  <p:transition>
    <p:fade/>
  </p:transition>
</p:sld>
</file>

<file path=ppt/theme/theme1.xml><?xml version="1.0" encoding="utf-8"?>
<a:theme xmlns:a="http://schemas.openxmlformats.org/drawingml/2006/main" name="Ocean Waves 16x9">
  <a:themeElements>
    <a:clrScheme name="Ocean Waves">
      <a:dk1>
        <a:srgbClr val="000000"/>
      </a:dk1>
      <a:lt1>
        <a:srgbClr val="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ean Waves 16x9">
  <a:themeElements>
    <a:clrScheme name="Ocean Waves">
      <a:dk1>
        <a:srgbClr val="000000"/>
      </a:dk1>
      <a:lt1>
        <a:srgbClr val="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10321</TotalTime>
  <Words>1063</Words>
  <Application>Microsoft Office PowerPoint</Application>
  <PresentationFormat>On-screen Show (4:3)</PresentationFormat>
  <Paragraphs>65</Paragraphs>
  <Slides>10</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Century Gothic</vt:lpstr>
      <vt:lpstr>Georgia</vt:lpstr>
      <vt:lpstr>Times New Roman</vt:lpstr>
      <vt:lpstr>Ocean Waves 16x9</vt:lpstr>
      <vt:lpstr>1_Ocean Waves 16x9</vt:lpstr>
      <vt:lpstr>      The Tsunami and Other Coastal Hazards Warning System for the Caribbean and Adjacent Regions (CARIBE/EWS)  Christa G. von Hillebrandt-Andrade Past Chair CARIBE EWS 2012-2018 and Manager of NOAA NWS Caribbean Tsunami Warning Program  </vt:lpstr>
      <vt:lpstr>Tsunamis in the Caribbean and Adjacent Regions</vt:lpstr>
      <vt:lpstr>Then and Now</vt:lpstr>
      <vt:lpstr>In 2005 the Intergovernmental Coordination Group for Tsunamis and Other Coastal Hazards Warning System for the Caribbean and Adjacent Regions (CARIBE/EWS) was established by UNESCO IOC.  It serves 48 countries and territories from Bermuda thru Brazil.</vt:lpstr>
      <vt:lpstr>PowerPoint Presentation</vt:lpstr>
      <vt:lpstr>2.  CARIBE EWS needs sea level data, just like MACHC</vt:lpstr>
      <vt:lpstr>3.  Tsunami Evacuation Maps</vt:lpstr>
      <vt:lpstr>4. UNESCO IOC Tsunami Ready Recognition</vt:lpstr>
      <vt:lpstr>5.  Are You Ready?  MACHC Stakeholders, we invite you to test you readiness in CARIBE WAVE 19.  Contact your Tsunami Authorities</vt:lpstr>
      <vt:lpstr>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Nations Online Portal for</dc:title>
  <dc:creator>Domine, Alice</dc:creator>
  <cp:lastModifiedBy>Christa</cp:lastModifiedBy>
  <cp:revision>172</cp:revision>
  <cp:lastPrinted>2017-04-06T10:44:23Z</cp:lastPrinted>
  <dcterms:modified xsi:type="dcterms:W3CDTF">2018-11-29T16:21:26Z</dcterms:modified>
</cp:coreProperties>
</file>