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6"/>
    <p:sldMasterId id="2147483648" r:id="rId7"/>
  </p:sldMasterIdLst>
  <p:notesMasterIdLst>
    <p:notesMasterId r:id="rId21"/>
  </p:notesMasterIdLst>
  <p:handoutMasterIdLst>
    <p:handoutMasterId r:id="rId22"/>
  </p:handoutMasterIdLst>
  <p:sldIdLst>
    <p:sldId id="256" r:id="rId8"/>
    <p:sldId id="325" r:id="rId9"/>
    <p:sldId id="339" r:id="rId10"/>
    <p:sldId id="329" r:id="rId11"/>
    <p:sldId id="331" r:id="rId12"/>
    <p:sldId id="326" r:id="rId13"/>
    <p:sldId id="332" r:id="rId14"/>
    <p:sldId id="334" r:id="rId15"/>
    <p:sldId id="335" r:id="rId16"/>
    <p:sldId id="336" r:id="rId17"/>
    <p:sldId id="337" r:id="rId18"/>
    <p:sldId id="338" r:id="rId19"/>
    <p:sldId id="289" r:id="rId2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78" d="100"/>
          <a:sy n="78" d="100"/>
        </p:scale>
        <p:origin x="946" y="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349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349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349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5ADC3A5-DE94-4BA9-A180-96EABDA8D2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0276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451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451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4519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6A72DC-5400-4D3F-93C2-33FCDE0406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380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1B35F0-9531-4027-84E3-8F4CBD4C162B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003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D3A6BB-3ED9-4605-9A97-C20A2E382DBC}" type="slidenum">
              <a:rPr lang="en-GB" altLang="en-US" sz="1200"/>
              <a:pPr/>
              <a:t>2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65093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D81531-71F7-48CD-A682-15D7CD3C0A66}" type="slidenum">
              <a:rPr lang="en-GB" altLang="en-US" sz="1200"/>
              <a:pPr/>
              <a:t>3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454425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/>
            </a:extLst>
          </p:cNvPr>
          <p:cNvSpPr txBox="1">
            <a:spLocks noChangeArrowheads="1"/>
          </p:cNvSpPr>
          <p:nvPr userDrawn="1"/>
        </p:nvSpPr>
        <p:spPr bwMode="auto">
          <a:xfrm>
            <a:off x="4049713" y="6521450"/>
            <a:ext cx="5094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600">
                <a:solidFill>
                  <a:schemeClr val="bg1"/>
                </a:solidFill>
              </a:rPr>
              <a:t>NIOHC Phase 1 Technical Workshop, November 2007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3751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F9DD7-DA41-462B-8B3E-52F5DEF393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32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D008D-7CAF-4694-BAB9-B29AB3255B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658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628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502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6177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774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552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448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8839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520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3BDF0-F552-4BDB-A032-D030D8A610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944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931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11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010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0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542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15888"/>
            <a:ext cx="72009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0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8A12D-A450-470F-AE1B-EF222F00DB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822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91113-5C44-4C84-AFC2-26D6B6DCED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424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3CBA6-D161-45DE-8D00-86974DBF14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098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65C70-3723-47B1-8E3E-ED6AA22D2A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577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DDDB0-612F-4647-80D5-8918661754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237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BB335-AF5C-4E4A-BDB0-1B3C3BC61C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522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BD5A7-A8EB-48B7-8BFF-738EC428DD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692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9700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970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970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27DA0AB-C4F4-4FAE-B6D7-C3BB5237F4E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15888"/>
            <a:ext cx="7200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2052" name="Text Box 8">
            <a:extLst>
              <a:ext uri="{FF2B5EF4-FFF2-40B4-BE49-F238E27FC236}"/>
            </a:extLst>
          </p:cNvPr>
          <p:cNvSpPr txBox="1">
            <a:spLocks noChangeArrowheads="1"/>
          </p:cNvSpPr>
          <p:nvPr userDrawn="1"/>
        </p:nvSpPr>
        <p:spPr bwMode="auto">
          <a:xfrm>
            <a:off x="6227763" y="6453188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800"/>
          </a:p>
        </p:txBody>
      </p:sp>
      <p:sp>
        <p:nvSpPr>
          <p:cNvPr id="2053" name="Text Box 9">
            <a:extLst>
              <a:ext uri="{FF2B5EF4-FFF2-40B4-BE49-F238E27FC236}"/>
            </a:extLst>
          </p:cNvPr>
          <p:cNvSpPr txBox="1">
            <a:spLocks noChangeArrowheads="1"/>
          </p:cNvSpPr>
          <p:nvPr userDrawn="1"/>
        </p:nvSpPr>
        <p:spPr bwMode="auto">
          <a:xfrm>
            <a:off x="5053013" y="6521450"/>
            <a:ext cx="41846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1600" dirty="0">
                <a:solidFill>
                  <a:schemeClr val="bg1"/>
                </a:solidFill>
              </a:rPr>
              <a:t>19th MACHC MEETING, NOVEMBER 2018</a:t>
            </a:r>
          </a:p>
        </p:txBody>
      </p:sp>
      <p:sp>
        <p:nvSpPr>
          <p:cNvPr id="2054" name="Text Box 10">
            <a:extLst>
              <a:ext uri="{FF2B5EF4-FFF2-40B4-BE49-F238E27FC236}"/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214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2055" name="Line 12"/>
          <p:cNvSpPr>
            <a:spLocks noChangeShapeType="1"/>
          </p:cNvSpPr>
          <p:nvPr userDrawn="1"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13"/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7" name="Picture 14" descr="crest- whit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115888"/>
            <a:ext cx="8604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 descr="Iho_coul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0842D6"/>
              </a:clrFrom>
              <a:clrTo>
                <a:srgbClr val="0842D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75" y="115888"/>
            <a:ext cx="812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9500"/>
            <a:ext cx="9144000" cy="2087563"/>
          </a:xfrm>
        </p:spPr>
        <p:txBody>
          <a:bodyPr/>
          <a:lstStyle/>
          <a:p>
            <a:pPr eaLnBrk="1" hangingPunct="1"/>
            <a:r>
              <a:rPr lang="en-GB" altLang="en-US" smtClean="0"/>
              <a:t>MACHC CAPACITY BUILDING COMMITTEE MEETING REPORT</a:t>
            </a:r>
            <a:br>
              <a:rPr lang="en-GB" altLang="en-US" smtClean="0"/>
            </a:br>
            <a:r>
              <a:rPr lang="en-GB" altLang="en-US" sz="2000" smtClean="0"/>
              <a:t/>
            </a:r>
            <a:br>
              <a:rPr lang="en-GB" altLang="en-US" sz="2000" smtClean="0"/>
            </a:br>
            <a:endParaRPr lang="en-GB" altLang="en-US" sz="36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229225"/>
            <a:ext cx="9144000" cy="576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i="1" smtClean="0"/>
              <a:t>Presented by UKHO</a:t>
            </a:r>
          </a:p>
        </p:txBody>
      </p:sp>
      <p:pic>
        <p:nvPicPr>
          <p:cNvPr id="4100" name="Picture 4" descr="Iho_cou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842D6"/>
              </a:clrFrom>
              <a:clrTo>
                <a:srgbClr val="0842D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49275"/>
            <a:ext cx="81121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6" descr="crest- 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549275"/>
            <a:ext cx="8048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20713"/>
            <a:ext cx="23050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MACHC CB COMMITTEE MEETING REPORT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Day 2 – Workshop on Dealing with Maritime Disasters </a:t>
            </a:r>
          </a:p>
          <a:p>
            <a:pPr marL="0" indent="0">
              <a:defRPr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i="1" dirty="0"/>
              <a:t>Resolution 1/2005 IHO Response to Disasters </a:t>
            </a:r>
            <a:r>
              <a:rPr lang="en-GB" dirty="0"/>
              <a:t>under review – Open for comment until 30 November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MACHC CB COMMITTEE MEETING REPORT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Presentations included:  </a:t>
            </a:r>
          </a:p>
          <a:p>
            <a:pPr>
              <a:buFontTx/>
              <a:buChar char="•"/>
            </a:pPr>
            <a:r>
              <a:rPr lang="en-GB" altLang="en-US" sz="2400" smtClean="0"/>
              <a:t>The Tsunami and Other Coastal Hazard Warning System</a:t>
            </a:r>
          </a:p>
          <a:p>
            <a:pPr>
              <a:buFontTx/>
              <a:buChar char="•"/>
            </a:pPr>
            <a:r>
              <a:rPr lang="en-GB" altLang="en-US" sz="2400" smtClean="0"/>
              <a:t>The IOC</a:t>
            </a:r>
          </a:p>
          <a:p>
            <a:pPr>
              <a:buFontTx/>
              <a:buChar char="•"/>
            </a:pPr>
            <a:r>
              <a:rPr lang="en-GB" altLang="en-US" sz="2400" smtClean="0"/>
              <a:t>The experiences of Guatemala</a:t>
            </a:r>
          </a:p>
          <a:p>
            <a:pPr>
              <a:buFontTx/>
              <a:buChar char="•"/>
            </a:pPr>
            <a:r>
              <a:rPr lang="en-GB" altLang="en-US" sz="2400" smtClean="0"/>
              <a:t>The developments and achievements of Colombia </a:t>
            </a:r>
          </a:p>
          <a:p>
            <a:pPr>
              <a:buFontTx/>
              <a:buChar char="•"/>
            </a:pPr>
            <a:r>
              <a:rPr lang="en-GB" altLang="en-US" sz="2400" smtClean="0"/>
              <a:t>The experiences of MACHC chairs </a:t>
            </a:r>
          </a:p>
          <a:p>
            <a:pPr>
              <a:buFontTx/>
              <a:buChar char="•"/>
            </a:pPr>
            <a:r>
              <a:rPr lang="en-GB" altLang="en-US" sz="2400" smtClean="0"/>
              <a:t>Industry partners</a:t>
            </a:r>
          </a:p>
          <a:p>
            <a:pPr>
              <a:buFontTx/>
              <a:buChar char="•"/>
            </a:pPr>
            <a:endParaRPr lang="en-GB" altLang="en-US" sz="2400" smtClean="0"/>
          </a:p>
          <a:p>
            <a:r>
              <a:rPr lang="en-GB" altLang="en-US" sz="2400" smtClean="0"/>
              <a:t> </a:t>
            </a:r>
            <a:r>
              <a:rPr lang="en-GB" altLang="en-US" smtClean="0"/>
              <a:t>– presentations available on the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MACHC CB COMMITTEE MEETING REPORT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Conclusions:</a:t>
            </a:r>
          </a:p>
          <a:p>
            <a:pPr>
              <a:defRPr/>
            </a:pPr>
            <a:r>
              <a:rPr lang="en-GB" dirty="0" smtClean="0"/>
              <a:t>Preparation is key - Monitoring and Modelling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 smtClean="0"/>
              <a:t>Important to gather the bathymetric data in times of peace to establish the baselines that recovery operations will work from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 smtClean="0"/>
              <a:t>Development of a Disaster Response Framework – Session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221163"/>
            <a:ext cx="9144000" cy="7493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</a:pPr>
            <a:r>
              <a:rPr lang="en-GB" altLang="en-US" sz="4400" smtClean="0"/>
              <a:t>Thank you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971550" y="279400"/>
            <a:ext cx="72009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3600"/>
              <a:t>MACHC CB COMMITTEE MEETING REPORT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2133600"/>
            <a:ext cx="4038600" cy="173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/>
              <a:t>MACHC CB COMMITTEE MEETING REPORT</a:t>
            </a:r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229600" cy="5256213"/>
          </a:xfrm>
        </p:spPr>
        <p:txBody>
          <a:bodyPr/>
          <a:lstStyle/>
          <a:p>
            <a:pPr marL="0" indent="0">
              <a:defRPr/>
            </a:pPr>
            <a:endParaRPr lang="en-GB" altLang="en-US" dirty="0"/>
          </a:p>
          <a:p>
            <a:pPr marL="457200" indent="-457200">
              <a:buFontTx/>
              <a:buAutoNum type="arabicPeriod"/>
              <a:defRPr/>
            </a:pPr>
            <a:r>
              <a:rPr lang="en-GB" altLang="en-US" dirty="0" smtClean="0"/>
              <a:t>The Capacity Building activities that have (or will) be completed since the last MACHC meeting held in Cuba 2017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Technical visits (Guatemala)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MBES Processing course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Seminar on Raising Awareness of Hydrography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MACHC States also benefitted from CB activities in neighbouring regions through approval by the CBSC</a:t>
            </a:r>
          </a:p>
          <a:p>
            <a:pPr marL="0" indent="0">
              <a:defRPr/>
            </a:pPr>
            <a:r>
              <a:rPr lang="en-GB" alt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/>
              <a:t>MACHC CB COMMITTEE MEETING REPORT</a:t>
            </a:r>
          </a:p>
        </p:txBody>
      </p:sp>
      <p:sp>
        <p:nvSpPr>
          <p:cNvPr id="614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229600" cy="5256213"/>
          </a:xfrm>
        </p:spPr>
        <p:txBody>
          <a:bodyPr/>
          <a:lstStyle/>
          <a:p>
            <a:pPr marL="0" indent="0"/>
            <a:endParaRPr lang="en-GB" altLang="en-US" sz="2400" smtClean="0"/>
          </a:p>
          <a:p>
            <a:pPr marL="0" indent="0"/>
            <a:endParaRPr lang="en-GB" altLang="en-US" sz="2400" smtClean="0"/>
          </a:p>
          <a:p>
            <a:pPr marL="0" indent="0"/>
            <a:r>
              <a:rPr lang="en-GB" altLang="en-US" smtClean="0"/>
              <a:t>2. With reference to the 2019 CB Work programme the opportunities that are available are: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mtClean="0"/>
              <a:t>Phase 1 skills course (Host required)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mtClean="0"/>
              <a:t>Seminar on Raising Awareness of Hydrography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mtClean="0"/>
              <a:t>ENC Production &amp; QA course</a:t>
            </a:r>
          </a:p>
          <a:p>
            <a:pPr marL="0" indent="0"/>
            <a:r>
              <a:rPr lang="en-GB" alt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>
                <a:solidFill>
                  <a:srgbClr val="FFFFFF"/>
                </a:solidFill>
              </a:rPr>
              <a:t>MACHC CB COMMITTEE MEETING REPORT</a:t>
            </a:r>
            <a:endParaRPr lang="en-GB" altLang="en-US" smtClean="0"/>
          </a:p>
        </p:txBody>
      </p:sp>
      <p:sp>
        <p:nvSpPr>
          <p:cNvPr id="14339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400" dirty="0">
                <a:solidFill>
                  <a:srgbClr val="FFFFFF"/>
                </a:solidFill>
              </a:rPr>
              <a:t>3. </a:t>
            </a:r>
            <a:r>
              <a:rPr lang="en-GB" altLang="en-US" sz="2800" dirty="0">
                <a:solidFill>
                  <a:srgbClr val="FFFFFF"/>
                </a:solidFill>
              </a:rPr>
              <a:t>The proposed activities for </a:t>
            </a:r>
            <a:r>
              <a:rPr lang="en-GB" altLang="en-US" sz="2800" dirty="0" smtClean="0">
                <a:solidFill>
                  <a:srgbClr val="FFFFFF"/>
                </a:solidFill>
              </a:rPr>
              <a:t>2020 </a:t>
            </a:r>
            <a:r>
              <a:rPr lang="en-GB" altLang="en-US" sz="2800" dirty="0">
                <a:solidFill>
                  <a:srgbClr val="FFFFFF"/>
                </a:solidFill>
              </a:rPr>
              <a:t>were </a:t>
            </a:r>
            <a:r>
              <a:rPr lang="en-GB" altLang="en-US" sz="2800" dirty="0" smtClean="0">
                <a:solidFill>
                  <a:srgbClr val="FFFFFF"/>
                </a:solidFill>
              </a:rPr>
              <a:t>discussed</a:t>
            </a:r>
            <a:r>
              <a:rPr lang="en-GB" altLang="en-US" dirty="0" smtClean="0">
                <a:solidFill>
                  <a:srgbClr val="FFFFFF"/>
                </a:solidFill>
              </a:rPr>
              <a:t>:</a:t>
            </a:r>
            <a:endParaRPr lang="en-GB" altLang="en-US" dirty="0">
              <a:solidFill>
                <a:srgbClr val="FFFFFF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>
                <a:solidFill>
                  <a:srgbClr val="FFFFFF"/>
                </a:solidFill>
              </a:rPr>
              <a:t>Hydrographic Awareness Seminar to precede the MACHC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Tides </a:t>
            </a:r>
            <a:r>
              <a:rPr lang="en-GB" altLang="en-US" sz="2400" dirty="0"/>
              <a:t>and Water Level Workshop for Spanish Speakers </a:t>
            </a:r>
            <a:endParaRPr lang="en-GB" altLang="en-US" sz="2400" dirty="0" smtClean="0">
              <a:solidFill>
                <a:srgbClr val="FFFFFF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>
                <a:solidFill>
                  <a:srgbClr val="FFFFFF"/>
                </a:solidFill>
              </a:rPr>
              <a:t>Technical </a:t>
            </a:r>
            <a:r>
              <a:rPr lang="en-GB" altLang="en-US" sz="2400" dirty="0">
                <a:solidFill>
                  <a:srgbClr val="FFFFFF"/>
                </a:solidFill>
              </a:rPr>
              <a:t>Implementation Visits on request </a:t>
            </a:r>
            <a:r>
              <a:rPr lang="en-GB" altLang="en-US" sz="2400" dirty="0" smtClean="0">
                <a:solidFill>
                  <a:srgbClr val="FFFFFF"/>
                </a:solidFill>
              </a:rPr>
              <a:t>(no </a:t>
            </a:r>
            <a:r>
              <a:rPr lang="en-GB" altLang="en-US" sz="2400" dirty="0">
                <a:solidFill>
                  <a:srgbClr val="FFFFFF"/>
                </a:solidFill>
              </a:rPr>
              <a:t>requests </a:t>
            </a:r>
            <a:r>
              <a:rPr lang="en-GB" altLang="en-US" sz="2400" dirty="0" smtClean="0">
                <a:solidFill>
                  <a:srgbClr val="FFFFFF"/>
                </a:solidFill>
              </a:rPr>
              <a:t>were made </a:t>
            </a:r>
            <a:r>
              <a:rPr lang="en-GB" altLang="en-US" sz="2400" dirty="0">
                <a:solidFill>
                  <a:srgbClr val="FFFFFF"/>
                </a:solidFill>
              </a:rPr>
              <a:t>during the meeting</a:t>
            </a:r>
            <a:r>
              <a:rPr lang="en-GB" altLang="en-US" sz="2400" dirty="0" smtClean="0">
                <a:solidFill>
                  <a:srgbClr val="FFFFFF"/>
                </a:solidFill>
              </a:rPr>
              <a:t>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>
                <a:solidFill>
                  <a:srgbClr val="FFFFFF"/>
                </a:solidFill>
              </a:rPr>
              <a:t>MSI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>
                <a:solidFill>
                  <a:srgbClr val="FFFFFF"/>
                </a:solidFill>
              </a:rPr>
              <a:t>MSDI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>
                <a:solidFill>
                  <a:srgbClr val="FFFFFF"/>
                </a:solidFill>
              </a:rPr>
              <a:t>MBES Processing</a:t>
            </a:r>
            <a:endParaRPr lang="en-GB" altLang="en-US" sz="2400" dirty="0">
              <a:solidFill>
                <a:srgbClr val="FFFFFF"/>
              </a:solidFill>
            </a:endParaRPr>
          </a:p>
          <a:p>
            <a:pPr marL="0" indent="0" eaLnBrk="1" hangingPunct="1">
              <a:defRPr/>
            </a:pPr>
            <a:endParaRPr lang="en-GB" sz="2400" dirty="0"/>
          </a:p>
          <a:p>
            <a:pPr marL="0" indent="0" eaLnBrk="1" hangingPunct="1">
              <a:defRPr/>
            </a:pPr>
            <a:endParaRPr lang="en-GB" altLang="en-US" sz="2400" dirty="0">
              <a:solidFill>
                <a:srgbClr val="FFFFFF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400" dirty="0">
              <a:solidFill>
                <a:srgbClr val="FFFFFF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400" dirty="0">
              <a:solidFill>
                <a:srgbClr val="FFFFFF"/>
              </a:solidFill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GB" altLang="en-US" sz="2400" dirty="0">
              <a:solidFill>
                <a:srgbClr val="FFFFFF"/>
              </a:solidFill>
            </a:endParaRPr>
          </a:p>
          <a:p>
            <a:pPr>
              <a:defRPr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/>
              <a:t>MACHC CB COMMITTEE MEETING REPORT</a:t>
            </a:r>
            <a:endParaRPr lang="en-US" altLang="en-US" sz="36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>
                <a:solidFill>
                  <a:srgbClr val="FFFFFF"/>
                </a:solidFill>
              </a:rPr>
              <a:t>4. </a:t>
            </a:r>
            <a:r>
              <a:rPr lang="en-GB" altLang="en-US" smtClean="0"/>
              <a:t>Mexico provided an update on their FOCAHIMECA Project and highlighted that they would like to receive information on the previous participants</a:t>
            </a:r>
          </a:p>
          <a:p>
            <a:endParaRPr lang="en-GB" altLang="en-US" b="1" u="sng" smtClean="0"/>
          </a:p>
          <a:p>
            <a:r>
              <a:rPr lang="en-GB" altLang="en-US" smtClean="0"/>
              <a:t>5. Reports on Technical visits conducted post MACHC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mtClean="0"/>
              <a:t>El Salvador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altLang="en-US" smtClean="0"/>
              <a:t>Dominican Republic</a:t>
            </a:r>
          </a:p>
          <a:p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/>
              <a:t>MACHC CB COMMITTEE MEETING REPORT</a:t>
            </a:r>
          </a:p>
        </p:txBody>
      </p:sp>
      <p:sp>
        <p:nvSpPr>
          <p:cNvPr id="921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altLang="en-US" smtClean="0"/>
              <a:t>6. The meeting noted the continuing challenges of coordinating MACHC CB activity with multiple regional projects and programmes. </a:t>
            </a:r>
          </a:p>
          <a:p>
            <a:pPr marL="0" indent="0"/>
            <a:endParaRPr lang="en-GB" altLang="en-US" smtClean="0"/>
          </a:p>
          <a:p>
            <a:pPr marL="0" indent="0"/>
            <a:r>
              <a:rPr lang="en-GB" altLang="en-US" smtClean="0"/>
              <a:t>It was requested that the CB coordinator is kept informed of any activities taking place.</a:t>
            </a:r>
          </a:p>
          <a:p>
            <a:pPr marL="0" indent="0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/>
              <a:t>MACHC CB COMMITTEE MEETING REPORT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7. Hydrography School of the Spanish Navy  provided a brief overview of the courses that can be offered for the region.</a:t>
            </a:r>
          </a:p>
          <a:p>
            <a:endParaRPr lang="en-GB" altLang="en-US" smtClean="0"/>
          </a:p>
          <a:p>
            <a:r>
              <a:rPr lang="en-GB" altLang="en-US" smtClean="0"/>
              <a:t>8. Meeting was closed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/>
              <a:t>MACHC CB COMMITTEE MEETING REPORT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MACHC Seminar on Hydrographic Governance and dealing with Maritime Disasters 26-27 November</a:t>
            </a:r>
          </a:p>
          <a:p>
            <a:endParaRPr lang="en-GB" altLang="en-US" smtClean="0"/>
          </a:p>
          <a:p>
            <a:r>
              <a:rPr lang="en-GB" altLang="en-US" smtClean="0"/>
              <a:t>Well attended and the active participation of attendees generated informative and productive discussions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MACHC CB COMMITTEE MEETING REPORT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Day 1 - Hydrographic Governance</a:t>
            </a:r>
          </a:p>
          <a:p>
            <a:pPr>
              <a:defRPr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dirty="0"/>
              <a:t>T</a:t>
            </a:r>
            <a:r>
              <a:rPr lang="en-GB" dirty="0" smtClean="0"/>
              <a:t>he roles of the main maritime intergovernmental organisations  - IHO, IMO &amp; IALA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The roles and responsibilities of Hydrographic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SPO DA Document" ma:contentTypeID="0x010100AF82AC212BE65442A8724FE7C83737C71700E9C0001A944AC24C9D2E5012134AABA9" ma:contentTypeVersion="557" ma:contentTypeDescription="Create a new document." ma:contentTypeScope="" ma:versionID="bcb9efcf3161e3f5c76beabf1949e0da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8d839ab6-e679-4f7c-89c1-744e059d85b4" xmlns:ns4="6bf2f2b7-851c-4175-bf0f-af04c4e94027" targetNamespace="http://schemas.microsoft.com/office/2006/metadata/properties" ma:root="true" ma:fieldsID="eb3d030a8ac8355aae5d0fbd2b6e4559" ns1:_="" ns2:_="" ns3:_="" ns4:_="">
    <xsd:import namespace="http://schemas.microsoft.com/sharepoint/v3"/>
    <xsd:import namespace="4e7e82ff-130c-471f-a9b5-f315683a1046"/>
    <xsd:import namespace="8d839ab6-e679-4f7c-89c1-744e059d85b4"/>
    <xsd:import namespace="6bf2f2b7-851c-4175-bf0f-af04c4e94027"/>
    <xsd:element name="properties">
      <xsd:complexType>
        <xsd:sequence>
          <xsd:element name="documentManagement">
            <xsd:complexType>
              <xsd:all>
                <xsd:element ref="ns2:c5c87486329e4be39bab181b036c310a" minOccurs="0"/>
                <xsd:element ref="ns2:TaxCatchAll" minOccurs="0"/>
                <xsd:element ref="ns2:TaxCatchAllLabel" minOccurs="0"/>
                <xsd:element ref="ns2:d0411bf1067d45cd8f19cfb38ec84467" minOccurs="0"/>
                <xsd:element ref="ns1:UKHO_DocumentOwner" minOccurs="0"/>
                <xsd:element ref="ns1:PII" minOccurs="0"/>
                <xsd:element ref="ns1:Declared_x0020_Record_x003a__x0020_Date" minOccurs="0"/>
                <xsd:element ref="ns1:Record" minOccurs="0"/>
                <xsd:element ref="ns1:Retention_x0020_Action" minOccurs="0"/>
                <xsd:element ref="ns1:Retention_x002f_Review_x0020_Period" minOccurs="0"/>
                <xsd:element ref="ns2:o63199ffd66e45758c5788138ce45b9f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KHO_DocumentOwner" ma:index="14" nillable="true" ma:displayName="Document Owner" ma:list="UserInfo" ma:SharePointGroup="0" ma:internalName="UKHO_Docum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II" ma:index="15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  <xsd:element name="Declared_x0020_Record_x003a__x0020_Date" ma:index="16" nillable="true" ma:displayName="Declared Record: Date" ma:description="The date the document or item was declared a record." ma:format="DateOnly" ma:internalName="Declared_x0020_Record_x003A__x0020_Date" ma:readOnly="false">
      <xsd:simpleType>
        <xsd:restriction base="dms:DateTime"/>
      </xsd:simpleType>
    </xsd:element>
    <xsd:element name="Record" ma:index="17" nillable="true" ma:displayName="Record?" ma:default="No" ma:description="What determines if a document is a record or vital record:&#10;&#10;Record:&#10;“A record is a document that relates to our business and has potential administrative, legal, financial, audit or historic value relating to what happened, what was decided or how and why things were done.”&#10;&#10;Vital Record:&#10;&quot;Vital records are those records that are necessary for an organisation to continue to operate in the event of a disaster.&quot;" ma:format="Dropdown" ma:internalName="Record" ma:readOnly="false">
      <xsd:simpleType>
        <xsd:restriction base="dms:Choice">
          <xsd:enumeration value="No"/>
          <xsd:enumeration value="Record"/>
          <xsd:enumeration value="Vital Record"/>
        </xsd:restriction>
      </xsd:simpleType>
    </xsd:element>
    <xsd:element name="Retention_x0020_Action" ma:index="18" nillable="true" ma:displayName="Retention Action" ma:format="Dropdown" ma:internalName="Retention_x0020_Action" ma:readOnly="false">
      <xsd:simpleType>
        <xsd:restriction base="dms:Choice">
          <xsd:enumeration value="Review"/>
          <xsd:enumeration value="Archive"/>
          <xsd:enumeration value="Destroy"/>
        </xsd:restriction>
      </xsd:simpleType>
    </xsd:element>
    <xsd:element name="Retention_x002f_Review_x0020_Period" ma:index="19" nillable="true" ma:displayName="Retention/Review Period" ma:decimals="0" ma:description="Retention/Review Period (in Years) applied to all Records" ma:internalName="Retention_x002F_Review_x0020_Period" ma:readOnly="false" ma:percentage="FALSE">
      <xsd:simpleType>
        <xsd:restriction base="dms:Number">
          <xsd:maxInclusive value="20"/>
          <xsd:minInclusive value="1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c5c87486329e4be39bab181b036c310a" ma:index="8" nillable="true" ma:taxonomy="true" ma:internalName="c5c87486329e4be39bab181b036c310a" ma:taxonomyFieldName="UKHO_SecurityClassification" ma:displayName="Security Classification" ma:readOnly="false" ma:default="1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42570a1-7e33-49b8-96b0-21ce31c5b5ac}" ma:internalName="TaxCatchAll" ma:readOnly="false" ma:showField="CatchAllData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42570a1-7e33-49b8-96b0-21ce31c5b5ac}" ma:internalName="TaxCatchAllLabel" ma:readOnly="false" ma:showField="CatchAllDataLabel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63199ffd66e45758c5788138ce45b9f" ma:index="20" nillable="true" ma:taxonomy="true" ma:internalName="o63199ffd66e45758c5788138ce45b9f" ma:taxonomyFieldName="Document_x0020_Type" ma:displayName="Document Type" ma:default="" ma:fieldId="{863199ff-d66e-4575-8c57-88138ce45b9f}" ma:sspId="2d88c65c-3d18-4304-bf56-a445aaa65aff" ma:termSetId="f508726f-3c87-46c2-91d2-eff01595173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839ab6-e679-4f7c-89c1-744e059d85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f2b7-851c-4175-bf0f-af04c4e94027" elementFormDefault="qualified">
    <xsd:import namespace="http://schemas.microsoft.com/office/2006/documentManagement/types"/>
    <xsd:import namespace="http://schemas.microsoft.com/office/infopath/2007/PartnerControls"/>
    <xsd:element name="_dlc_DocId" ma:index="2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4e7e82ff-130c-471f-a9b5-f315683a1046"/>
    <Retention_x0020_Action xmlns="http://schemas.microsoft.com/sharepoint/v3" xsi:nil="true"/>
    <Record xmlns="http://schemas.microsoft.com/sharepoint/v3">No</Record>
    <o63199ffd66e45758c5788138ce45b9f xmlns="4e7e82ff-130c-471f-a9b5-f315683a1046">
      <Terms xmlns="http://schemas.microsoft.com/office/infopath/2007/PartnerControls"/>
    </o63199ffd66e45758c5788138ce45b9f>
    <UKHO_DocumentOwner xmlns="http://schemas.microsoft.com/sharepoint/v3">
      <UserInfo>
        <DisplayName/>
        <AccountId xsi:nil="true"/>
        <AccountType/>
      </UserInfo>
    </UKHO_DocumentOwner>
    <PII xmlns="http://schemas.microsoft.com/sharepoint/v3">false</PII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Data Acquisition</TermName>
          <TermId xmlns="http://schemas.microsoft.com/office/infopath/2007/PartnerControls">ce2db977-0224-423b-85f6-590fd657f931</TermId>
        </TermInfo>
      </Terms>
    </d0411bf1067d45cd8f19cfb38ec84467>
    <Declared_x0020_Record_x003a__x0020_Date xmlns="http://schemas.microsoft.com/sharepoint/v3" xsi:nil="true"/>
    <TaxCatchAll xmlns="4e7e82ff-130c-471f-a9b5-f315683a1046">
      <Value>5</Value>
      <Value>1</Value>
    </TaxCatchAll>
    <Retention_x002f_Review_x0020_Period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75BFF70-6178-44BE-9A35-10B968439E5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169FD1C-2BBC-48A4-B25F-DD01075CE8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5A5AA8-F5C2-4D84-8281-5ABE441966C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B8D1DDE-C064-49AF-9EB7-D943E5A181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8d839ab6-e679-4f7c-89c1-744e059d85b4"/>
    <ds:schemaRef ds:uri="6bf2f2b7-851c-4175-bf0f-af04c4e940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E2A70D87-757E-4156-8C36-67AAEFC0800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3071</TotalTime>
  <Words>455</Words>
  <Application>Microsoft Office PowerPoint</Application>
  <PresentationFormat>On-screen Show (4:3)</PresentationFormat>
  <Paragraphs>77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Title</vt:lpstr>
      <vt:lpstr>Default Design</vt:lpstr>
      <vt:lpstr>MACHC CAPACITY BUILDING COMMITTEE MEETING REPORT  </vt:lpstr>
      <vt:lpstr>MACHC CB COMMITTEE MEETING REPORT</vt:lpstr>
      <vt:lpstr>MACHC CB COMMITTEE MEETING REPORT</vt:lpstr>
      <vt:lpstr>MACHC CB COMMITTEE MEETING REPORT</vt:lpstr>
      <vt:lpstr>MACHC CB COMMITTEE MEETING REPORT</vt:lpstr>
      <vt:lpstr>MACHC CB COMMITTEE MEETING REPORT</vt:lpstr>
      <vt:lpstr>MACHC CB COMMITTEE MEETING REPORT</vt:lpstr>
      <vt:lpstr>MACHC CB COMMITTEE MEETING REPORT</vt:lpstr>
      <vt:lpstr>MACHC CB COMMITTEE MEETING REPORT</vt:lpstr>
      <vt:lpstr>MACHC CB COMMITTEE MEETING REPORT</vt:lpstr>
      <vt:lpstr>MACHC CB COMMITTEE MEETING REPORT</vt:lpstr>
      <vt:lpstr>MACHC CB COMMITTEE MEETING REPORT</vt:lpstr>
      <vt:lpstr>PowerPoint Presentation</vt:lpstr>
    </vt:vector>
  </TitlesOfParts>
  <Company>UKHO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Dunn</dc:creator>
  <cp:lastModifiedBy>Alberto Costa Neves</cp:lastModifiedBy>
  <cp:revision>183</cp:revision>
  <dcterms:created xsi:type="dcterms:W3CDTF">2007-11-06T10:30:05Z</dcterms:created>
  <dcterms:modified xsi:type="dcterms:W3CDTF">2018-12-06T00:35:29Z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PX7Q2S6N7TTT-2071799466-4958</vt:lpwstr>
  </property>
  <property fmtid="{D5CDD505-2E9C-101B-9397-08002B2CF9AE}" pid="3" name="_dlc_DocIdItemGuid">
    <vt:lpwstr>384e4e77-2335-4c1b-a513-c725d2101378</vt:lpwstr>
  </property>
  <property fmtid="{D5CDD505-2E9C-101B-9397-08002B2CF9AE}" pid="4" name="_dlc_DocIdUrl">
    <vt:lpwstr>https://ukho.sharepoint.com/sites/DataAcquisition/inttraining/_layouts/15/DocIdRedir.aspx?ID=PX7Q2S6N7TTT-2071799466-4958, PX7Q2S6N7TTT-2071799466-4958</vt:lpwstr>
  </property>
</Properties>
</file>