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8"/>
  </p:notesMasterIdLst>
  <p:sldIdLst>
    <p:sldId id="298" r:id="rId3"/>
    <p:sldId id="309" r:id="rId4"/>
    <p:sldId id="329" r:id="rId5"/>
    <p:sldId id="330" r:id="rId6"/>
    <p:sldId id="33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9FAFB5-EE03-4173-B924-1783E73DD309}">
          <p14:sldIdLst>
            <p14:sldId id="298"/>
            <p14:sldId id="309"/>
            <p14:sldId id="329"/>
            <p14:sldId id="330"/>
            <p14:sldId id="3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07" autoAdjust="0"/>
  </p:normalViewPr>
  <p:slideViewPr>
    <p:cSldViewPr snapToGrid="0" snapToObjects="1">
      <p:cViewPr varScale="1">
        <p:scale>
          <a:sx n="58" d="100"/>
          <a:sy n="58" d="100"/>
        </p:scale>
        <p:origin x="1547"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139D9-A7D6-431B-99FF-B5052413E41F}" type="datetimeFigureOut">
              <a:rPr lang="en-GB" smtClean="0"/>
              <a:t>05/12/2018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42588-E902-4C10-9051-D61900439AC2}" type="slidenum">
              <a:rPr lang="en-GB" smtClean="0"/>
              <a:t>‹#›</a:t>
            </a:fld>
            <a:endParaRPr lang="en-GB"/>
          </a:p>
        </p:txBody>
      </p:sp>
    </p:spTree>
    <p:extLst>
      <p:ext uri="{BB962C8B-B14F-4D97-AF65-F5344CB8AC3E}">
        <p14:creationId xmlns:p14="http://schemas.microsoft.com/office/powerpoint/2010/main" val="300277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Last year at the MACHC</a:t>
            </a:r>
            <a:r>
              <a:rPr lang="en-GB" baseline="0" dirty="0" smtClean="0"/>
              <a:t> 18 in Cuba the IMarEST supported the capacity building seminar by giving a p</a:t>
            </a:r>
            <a:r>
              <a:rPr lang="en-GB" dirty="0" smtClean="0"/>
              <a:t>resentation on professional development for hydrographers.</a:t>
            </a:r>
            <a:r>
              <a:rPr lang="en-GB" baseline="0" dirty="0" smtClean="0"/>
              <a:t>  To accompany the seminar the IMarEST gave participants a FREE </a:t>
            </a:r>
            <a:r>
              <a:rPr lang="en-GB" dirty="0" smtClean="0"/>
              <a:t>e-learning product to take away which</a:t>
            </a:r>
            <a:r>
              <a:rPr lang="en-GB" baseline="0" dirty="0" smtClean="0"/>
              <a:t> covered </a:t>
            </a:r>
            <a:r>
              <a:rPr lang="en-GB" dirty="0" smtClean="0"/>
              <a:t>introductory topics</a:t>
            </a:r>
            <a:r>
              <a:rPr lang="en-GB" baseline="0" dirty="0" smtClean="0"/>
              <a:t> on aspects of hydrographic governance.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More</a:t>
            </a:r>
            <a:r>
              <a:rPr lang="en-GB" baseline="0" dirty="0" smtClean="0"/>
              <a:t> recently the IMarEST has supported the capacity development workshop at the South Africa and Islands Hydrographic Commission in the Seychelles in August and also provided those participants with access to the free hydrographic governance e-training.  </a:t>
            </a:r>
          </a:p>
          <a:p>
            <a:endParaRPr lang="en-GB" baseline="0" dirty="0" smtClean="0"/>
          </a:p>
          <a:p>
            <a:r>
              <a:rPr lang="en-GB" baseline="0" dirty="0" smtClean="0"/>
              <a:t>If you would like access to this e-learning resource to take back to offer your colleagues then give us your business card or email address and we’ll arrange access for you. </a:t>
            </a:r>
          </a:p>
          <a:p>
            <a:endParaRPr lang="en-GB" baseline="0" dirty="0" smtClean="0"/>
          </a:p>
          <a:p>
            <a:r>
              <a:rPr lang="en-GB" baseline="0" dirty="0" smtClean="0"/>
              <a:t>FYI - </a:t>
            </a:r>
          </a:p>
          <a:p>
            <a:pPr marL="0" indent="0" algn="l">
              <a:spcBef>
                <a:spcPts val="600"/>
              </a:spcBef>
              <a:buFont typeface="Arial" panose="020B0604020202020204" pitchFamily="34" charset="0"/>
              <a:buNone/>
            </a:pPr>
            <a:r>
              <a:rPr lang="en-GB" sz="1200" dirty="0" smtClean="0">
                <a:latin typeface="Arial"/>
                <a:cs typeface="Arial"/>
              </a:rPr>
              <a:t>The free e-learning</a:t>
            </a:r>
            <a:r>
              <a:rPr lang="en-GB" sz="1200" baseline="0" dirty="0" smtClean="0">
                <a:latin typeface="Arial"/>
                <a:cs typeface="Arial"/>
              </a:rPr>
              <a:t> materials p</a:t>
            </a:r>
            <a:r>
              <a:rPr lang="en-GB" sz="1200" dirty="0" smtClean="0">
                <a:latin typeface="Arial"/>
                <a:cs typeface="Arial"/>
              </a:rPr>
              <a:t>rovide a </a:t>
            </a:r>
            <a:r>
              <a:rPr lang="en-GB" sz="1200" baseline="0" dirty="0" smtClean="0">
                <a:latin typeface="Arial"/>
                <a:cs typeface="Arial"/>
              </a:rPr>
              <a:t>general overview of some key topics especially suited for staff working in a marine department or other organisation/department dealing with hydrography or maritime safety information. </a:t>
            </a:r>
            <a:endParaRPr lang="en-GB" sz="1200" dirty="0" smtClean="0">
              <a:latin typeface="Arial"/>
              <a:cs typeface="Arial"/>
            </a:endParaRPr>
          </a:p>
          <a:p>
            <a:pPr marL="0" indent="0" algn="l">
              <a:spcBef>
                <a:spcPts val="600"/>
              </a:spcBef>
              <a:buFont typeface="Arial" panose="020B0604020202020204" pitchFamily="34" charset="0"/>
              <a:buNone/>
            </a:pPr>
            <a:r>
              <a:rPr lang="en-GB" sz="1200" dirty="0" smtClean="0">
                <a:latin typeface="Arial"/>
                <a:cs typeface="Arial"/>
              </a:rPr>
              <a:t>The platform contains a welcome video and 2 ½ hours of video learning in English with written transcripts of the lectures available in Spanish.</a:t>
            </a:r>
          </a:p>
          <a:p>
            <a:pPr marL="0" indent="0">
              <a:spcBef>
                <a:spcPts val="600"/>
              </a:spcBef>
              <a:buFont typeface="Arial" panose="020B0604020202020204" pitchFamily="34" charset="0"/>
              <a:buNone/>
            </a:pPr>
            <a:r>
              <a:rPr lang="en-GB" sz="1200" dirty="0" smtClean="0">
                <a:cs typeface="Arial"/>
              </a:rPr>
              <a:t>You can download the lectures and transcripts to view without internet connection</a:t>
            </a:r>
          </a:p>
          <a:p>
            <a:pPr marL="0" indent="0" algn="l">
              <a:spcBef>
                <a:spcPts val="600"/>
              </a:spcBef>
              <a:buFont typeface="Arial" panose="020B0604020202020204" pitchFamily="34" charset="0"/>
              <a:buNone/>
            </a:pPr>
            <a:r>
              <a:rPr lang="en-GB" sz="1200" dirty="0" smtClean="0">
                <a:latin typeface="Arial"/>
                <a:cs typeface="Arial"/>
              </a:rPr>
              <a:t>You can test your knowledge with Quiz on Maritime Zones</a:t>
            </a:r>
          </a:p>
          <a:p>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3</a:t>
            </a:fld>
            <a:endParaRPr lang="en-GB"/>
          </a:p>
        </p:txBody>
      </p:sp>
    </p:spTree>
    <p:extLst>
      <p:ext uri="{BB962C8B-B14F-4D97-AF65-F5344CB8AC3E}">
        <p14:creationId xmlns:p14="http://schemas.microsoft.com/office/powerpoint/2010/main" val="369352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IMarEST uses it’s voice and influence as an</a:t>
            </a:r>
            <a:r>
              <a:rPr lang="en-GB" baseline="0" dirty="0" smtClean="0"/>
              <a:t> NGO working across all aspects of the marine sector and as a global publisher of industry marine technical publications and journals </a:t>
            </a:r>
            <a:r>
              <a:rPr lang="en-GB" dirty="0" smtClean="0"/>
              <a:t>to raise awareness about Hydrography</a:t>
            </a:r>
            <a:r>
              <a:rPr lang="en-GB" baseline="0" dirty="0" smtClean="0"/>
              <a:t> and the crucial role it plays in under pinning the blue economy.   </a:t>
            </a:r>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4</a:t>
            </a:fld>
            <a:endParaRPr lang="en-GB"/>
          </a:p>
        </p:txBody>
      </p:sp>
    </p:spTree>
    <p:extLst>
      <p:ext uri="{BB962C8B-B14F-4D97-AF65-F5344CB8AC3E}">
        <p14:creationId xmlns:p14="http://schemas.microsoft.com/office/powerpoint/2010/main" val="129292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IMarEST offers</a:t>
            </a:r>
            <a:r>
              <a:rPr lang="en-GB" baseline="0" dirty="0" smtClean="0"/>
              <a:t> a wide range of professional qualifications for marine engineers, technologists and scientists which are recognised globally but in October they introduced a new individual certification scheme designed specifically for the Hydrographers.   The competencies for the new certification were developed following wide consultation with IMarEST members, hydrographic industry, academia as well as The Hydrographic Society UK.   The certification takes into account an individual hydrographer’s education, qualifications, skills and experience to assess their competency.   For more details and to apply go to www.imarest.org/hydrography </a:t>
            </a:r>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5</a:t>
            </a:fld>
            <a:endParaRPr lang="en-GB"/>
          </a:p>
        </p:txBody>
      </p:sp>
    </p:spTree>
    <p:extLst>
      <p:ext uri="{BB962C8B-B14F-4D97-AF65-F5344CB8AC3E}">
        <p14:creationId xmlns:p14="http://schemas.microsoft.com/office/powerpoint/2010/main" val="2665527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Volumes/LWD%20500GB/Current%20work/IMarEST/PPT%20template%202016/JPGs/IMarEST%20PPT2016%20header.jpg" TargetMode="External"/><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850" y="3552636"/>
            <a:ext cx="7496329" cy="511364"/>
          </a:xfrm>
          <a:ln w="19050">
            <a:solidFill>
              <a:schemeClr val="tx1"/>
            </a:solidFill>
          </a:ln>
        </p:spPr>
        <p:txBody>
          <a:bodyPr wrap="none" lIns="108000" tIns="118800" rIns="0" bIns="0">
            <a:noAutofit/>
          </a:bodyPr>
          <a:lstStyle>
            <a:lvl1pPr marL="0" indent="0" algn="l">
              <a:lnSpc>
                <a:spcPts val="2240"/>
              </a:lnSpc>
              <a:spcBef>
                <a:spcPts val="0"/>
              </a:spcBef>
              <a:buNone/>
              <a:defRPr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7"/>
          <p:cNvSpPr>
            <a:spLocks noGrp="1"/>
          </p:cNvSpPr>
          <p:nvPr>
            <p:ph type="title"/>
          </p:nvPr>
        </p:nvSpPr>
        <p:spPr>
          <a:xfrm>
            <a:off x="468850" y="2489956"/>
            <a:ext cx="7496329" cy="818077"/>
          </a:xfrm>
          <a:ln w="19050">
            <a:solidFill>
              <a:schemeClr val="tx1"/>
            </a:solidFill>
            <a:miter lim="800000"/>
          </a:ln>
        </p:spPr>
        <p:txBody>
          <a:bodyPr wrap="none" lIns="108000" tIns="0" rIns="0" bIns="46800">
            <a:noAutofit/>
          </a:bodyPr>
          <a:lstStyle>
            <a:lvl1pPr algn="l">
              <a:defRPr b="1" i="0">
                <a:latin typeface="Arial Narrow"/>
                <a:cs typeface="Arial Narrow"/>
              </a:defRPr>
            </a:lvl1pPr>
          </a:lstStyle>
          <a:p>
            <a:r>
              <a:rPr lang="en-US" smtClean="0"/>
              <a:t>Click to edit Master title style</a:t>
            </a:r>
            <a:endParaRPr lang="en-US" dirty="0"/>
          </a:p>
        </p:txBody>
      </p:sp>
      <p:cxnSp>
        <p:nvCxnSpPr>
          <p:cNvPr id="9" name="Straight Connector 8"/>
          <p:cNvCxnSpPr/>
          <p:nvPr userDrawn="1"/>
        </p:nvCxnSpPr>
        <p:spPr>
          <a:xfrm flipH="1">
            <a:off x="126943" y="2897724"/>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403317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54214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7" name="Picture 2" descr="C:\Users\david.kelly\Desktop\IMarEST.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735433" y="-1"/>
            <a:ext cx="1547768" cy="21304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 y="5660570"/>
            <a:ext cx="9144000" cy="1197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C:\Users\david.kelly\AppData\Local\Microsoft\Windows\Temporary Internet Files\Content.Outlook\34V0VB6C\footIMarEST (3).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5770169"/>
            <a:ext cx="9144000" cy="108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20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894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542" y="3656806"/>
            <a:ext cx="7772400" cy="1362075"/>
          </a:xfrm>
        </p:spPr>
        <p:txBody>
          <a:bodyPr anchor="t"/>
          <a:lstStyle>
            <a:lvl1pPr algn="l">
              <a:defRPr sz="32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00542" y="21566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3033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53459"/>
            <a:ext cx="4038600" cy="4350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53459"/>
            <a:ext cx="4038600" cy="4350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50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14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14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5058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315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7792D-3251-473A-9B54-08E882C7F5E2}" type="datetimeFigureOut">
              <a:rPr lang="en-GB" smtClean="0">
                <a:solidFill>
                  <a:prstClr val="black">
                    <a:tint val="75000"/>
                  </a:prstClr>
                </a:solidFill>
              </a:rPr>
              <a:pPr/>
              <a:t>05/12/2018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8015FBA-F26E-4A52-B81F-15A5AE6B95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4929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3439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1819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264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98169"/>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21034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96490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943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3337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850" y="325638"/>
            <a:ext cx="7228551" cy="824400"/>
          </a:xfrm>
          <a:ln w="19050">
            <a:solidFill>
              <a:schemeClr val="tx1"/>
            </a:solidFill>
            <a:miter lim="800000"/>
          </a:ln>
        </p:spPr>
        <p:txBody>
          <a:bodyPr lIns="108000" bIns="0">
            <a:noAutofit/>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75673" y="1439333"/>
            <a:ext cx="7121726" cy="508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a:xfrm flipH="1">
            <a:off x="143281" y="748915"/>
            <a:ext cx="31905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132265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7141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37141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43245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er Slide">
    <p:spTree>
      <p:nvGrpSpPr>
        <p:cNvPr id="1" name=""/>
        <p:cNvGrpSpPr/>
        <p:nvPr/>
      </p:nvGrpSpPr>
      <p:grpSpPr>
        <a:xfrm>
          <a:off x="0" y="0"/>
          <a:ext cx="0" cy="0"/>
          <a:chOff x="0" y="0"/>
          <a:chExt cx="0" cy="0"/>
        </a:xfrm>
      </p:grpSpPr>
      <p:pic>
        <p:nvPicPr>
          <p:cNvPr id="3" name="IMarEST PPT2016 header.jpg" descr="/Volumes/LWD 500GB/Current work/IMarEST/PPT template 2016/JPGs/IMarEST PPT2016 header.jp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5" name="Title 4"/>
          <p:cNvSpPr>
            <a:spLocks noGrp="1"/>
          </p:cNvSpPr>
          <p:nvPr>
            <p:ph type="title"/>
          </p:nvPr>
        </p:nvSpPr>
        <p:spPr>
          <a:xfrm>
            <a:off x="609600" y="457200"/>
            <a:ext cx="6934200" cy="762000"/>
          </a:xfrm>
          <a:prstGeom prst="rect">
            <a:avLst/>
          </a:prstGeom>
        </p:spPr>
        <p:txBody>
          <a:bodyPr vert="horz">
            <a:spAutoFit/>
          </a:bodyPr>
          <a:lstStyle>
            <a:lvl1pPr algn="l">
              <a:defRPr sz="4400" cap="all">
                <a:solidFill>
                  <a:schemeClr val="bg1"/>
                </a:solidFill>
              </a:defRPr>
            </a:lvl1pPr>
          </a:lstStyle>
          <a:p>
            <a:r>
              <a:rPr lang="en-GB" dirty="0" smtClean="0"/>
              <a:t>Click to edit</a:t>
            </a:r>
            <a:endParaRPr lang="en-US" dirty="0"/>
          </a:p>
        </p:txBody>
      </p:sp>
    </p:spTree>
    <p:extLst>
      <p:ext uri="{BB962C8B-B14F-4D97-AF65-F5344CB8AC3E}">
        <p14:creationId xmlns:p14="http://schemas.microsoft.com/office/powerpoint/2010/main" val="148011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Sub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3" y="320511"/>
            <a:ext cx="7216459" cy="802800"/>
          </a:xfrm>
          <a:ln w="19050">
            <a:solidFill>
              <a:schemeClr val="tx1"/>
            </a:solidFill>
            <a:miter lim="800000"/>
          </a:ln>
        </p:spPr>
        <p:txBody>
          <a:bodyPr lIns="108000" bIns="46800">
            <a:noAutofit/>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75676" y="2116667"/>
            <a:ext cx="7097985" cy="44742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ubtitle 2"/>
          <p:cNvSpPr>
            <a:spLocks noGrp="1"/>
          </p:cNvSpPr>
          <p:nvPr>
            <p:ph type="subTitle" idx="1"/>
          </p:nvPr>
        </p:nvSpPr>
        <p:spPr>
          <a:xfrm>
            <a:off x="457204" y="1348931"/>
            <a:ext cx="7216458" cy="511200"/>
          </a:xfrm>
          <a:ln w="19050">
            <a:solidFill>
              <a:schemeClr val="tx1"/>
            </a:solidFill>
            <a:miter lim="800000"/>
          </a:ln>
        </p:spPr>
        <p:txBody>
          <a:bodyPr wrap="none" lIns="108000" tIns="118800" rIns="0" bIns="0">
            <a:noAutofit/>
          </a:bodyPr>
          <a:lstStyle>
            <a:lvl1pPr marL="0" indent="0" algn="l">
              <a:lnSpc>
                <a:spcPts val="2240"/>
              </a:lnSpc>
              <a:spcBef>
                <a:spcPts val="0"/>
              </a:spcBef>
              <a:buNone/>
              <a:defRPr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3" name="Straight Connector 12"/>
          <p:cNvCxnSpPr/>
          <p:nvPr userDrawn="1"/>
        </p:nvCxnSpPr>
        <p:spPr>
          <a:xfrm flipH="1">
            <a:off x="126943" y="714533"/>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160722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brea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342" y="119331"/>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smtClean="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64734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with head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342" y="119331"/>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smtClean="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ubtitle 2"/>
          <p:cNvSpPr>
            <a:spLocks noGrp="1"/>
          </p:cNvSpPr>
          <p:nvPr>
            <p:ph type="subTitle" idx="1"/>
          </p:nvPr>
        </p:nvSpPr>
        <p:spPr>
          <a:xfrm>
            <a:off x="468850" y="3552636"/>
            <a:ext cx="7496329" cy="511364"/>
          </a:xfrm>
          <a:solidFill>
            <a:schemeClr val="bg1">
              <a:alpha val="80000"/>
            </a:schemeClr>
          </a:solidFill>
          <a:ln w="19050">
            <a:solidFill>
              <a:schemeClr val="tx1"/>
            </a:solidFill>
          </a:ln>
        </p:spPr>
        <p:txBody>
          <a:bodyPr wrap="none" lIns="108000" tIns="118800" rIns="0" bIns="0">
            <a:noAutofit/>
          </a:bodyPr>
          <a:lstStyle>
            <a:lvl1pPr marL="0" indent="0" algn="l">
              <a:lnSpc>
                <a:spcPts val="2240"/>
              </a:lnSpc>
              <a:spcBef>
                <a:spcPts val="0"/>
              </a:spcBef>
              <a:buNone/>
              <a:defRPr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itle 7"/>
          <p:cNvSpPr>
            <a:spLocks noGrp="1"/>
          </p:cNvSpPr>
          <p:nvPr>
            <p:ph type="title"/>
          </p:nvPr>
        </p:nvSpPr>
        <p:spPr>
          <a:xfrm>
            <a:off x="468850" y="2489956"/>
            <a:ext cx="7496329" cy="818077"/>
          </a:xfrm>
          <a:solidFill>
            <a:schemeClr val="bg1">
              <a:alpha val="80000"/>
            </a:schemeClr>
          </a:solidFill>
          <a:ln w="19050">
            <a:solidFill>
              <a:schemeClr val="tx1"/>
            </a:solidFill>
            <a:miter lim="800000"/>
          </a:ln>
        </p:spPr>
        <p:txBody>
          <a:bodyPr wrap="none" lIns="108000" tIns="0" rIns="0" bIns="46800">
            <a:noAutofit/>
          </a:bodyPr>
          <a:lstStyle>
            <a:lvl1pPr algn="l">
              <a:defRPr b="1" i="0">
                <a:latin typeface="Arial Narrow"/>
                <a:cs typeface="Arial Narrow"/>
              </a:defRPr>
            </a:lvl1pPr>
          </a:lstStyle>
          <a:p>
            <a:r>
              <a:rPr lang="en-US" smtClean="0"/>
              <a:t>Click to edit Master title style</a:t>
            </a:r>
            <a:endParaRPr lang="en-US" dirty="0"/>
          </a:p>
        </p:txBody>
      </p:sp>
      <p:cxnSp>
        <p:nvCxnSpPr>
          <p:cNvPr id="12" name="Straight Connector 11"/>
          <p:cNvCxnSpPr/>
          <p:nvPr userDrawn="1"/>
        </p:nvCxnSpPr>
        <p:spPr>
          <a:xfrm flipH="1">
            <a:off x="126943" y="2897724"/>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370902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 with Head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972" y="119331"/>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smtClean="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ubtitle 2"/>
          <p:cNvSpPr>
            <a:spLocks noGrp="1"/>
          </p:cNvSpPr>
          <p:nvPr>
            <p:ph type="subTitle" idx="1"/>
          </p:nvPr>
        </p:nvSpPr>
        <p:spPr>
          <a:xfrm>
            <a:off x="468850" y="3447900"/>
            <a:ext cx="7496329" cy="511364"/>
          </a:xfrm>
          <a:solidFill>
            <a:schemeClr val="bg1">
              <a:alpha val="25000"/>
            </a:schemeClr>
          </a:solidFill>
          <a:ln w="19050">
            <a:solidFill>
              <a:schemeClr val="tx1"/>
            </a:solidFill>
          </a:ln>
        </p:spPr>
        <p:txBody>
          <a:bodyPr wrap="none" lIns="108000" tIns="118800" rIns="0" bIns="0">
            <a:noAutofit/>
          </a:bodyPr>
          <a:lstStyle>
            <a:lvl1pPr marL="0" indent="0" algn="l">
              <a:lnSpc>
                <a:spcPts val="2240"/>
              </a:lnSpc>
              <a:spcBef>
                <a:spcPts val="0"/>
              </a:spcBef>
              <a:buNone/>
              <a:defRPr b="0" i="0">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itle 7"/>
          <p:cNvSpPr>
            <a:spLocks noGrp="1"/>
          </p:cNvSpPr>
          <p:nvPr>
            <p:ph type="title"/>
          </p:nvPr>
        </p:nvSpPr>
        <p:spPr>
          <a:xfrm>
            <a:off x="468850" y="2385220"/>
            <a:ext cx="7496329" cy="818077"/>
          </a:xfrm>
          <a:solidFill>
            <a:schemeClr val="bg1">
              <a:alpha val="25000"/>
            </a:schemeClr>
          </a:solidFill>
          <a:ln w="19050">
            <a:solidFill>
              <a:schemeClr val="tx1"/>
            </a:solidFill>
            <a:miter lim="800000"/>
          </a:ln>
        </p:spPr>
        <p:txBody>
          <a:bodyPr wrap="none" lIns="108000" tIns="0" rIns="0" bIns="46800">
            <a:noAutofit/>
          </a:bodyPr>
          <a:lstStyle>
            <a:lvl1pPr algn="l">
              <a:defRPr b="1" i="0">
                <a:latin typeface="Arial Narrow"/>
                <a:cs typeface="Arial Narrow"/>
              </a:defRPr>
            </a:lvl1pPr>
          </a:lstStyle>
          <a:p>
            <a:r>
              <a:rPr lang="en-US" smtClean="0"/>
              <a:t>Click to edit Master title style</a:t>
            </a:r>
            <a:endParaRPr lang="en-US" dirty="0"/>
          </a:p>
        </p:txBody>
      </p:sp>
      <p:cxnSp>
        <p:nvCxnSpPr>
          <p:cNvPr id="12" name="Straight Connector 11"/>
          <p:cNvCxnSpPr/>
          <p:nvPr userDrawn="1"/>
        </p:nvCxnSpPr>
        <p:spPr>
          <a:xfrm flipH="1">
            <a:off x="126943" y="2792988"/>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400994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cean with Head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342" y="113658"/>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smtClean="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457203" y="320511"/>
            <a:ext cx="7216459" cy="802800"/>
          </a:xfrm>
          <a:ln w="19050">
            <a:solidFill>
              <a:schemeClr val="tx1"/>
            </a:solidFill>
            <a:miter lim="800000"/>
          </a:ln>
        </p:spPr>
        <p:txBody>
          <a:bodyPr lIns="108000" bIns="46800">
            <a:noAutofit/>
          </a:bodyPr>
          <a:lstStyle/>
          <a:p>
            <a:r>
              <a:rPr lang="en-US" smtClean="0"/>
              <a:t>Click to edit Master title style</a:t>
            </a:r>
            <a:endParaRPr lang="en-US" dirty="0"/>
          </a:p>
        </p:txBody>
      </p:sp>
      <p:sp>
        <p:nvSpPr>
          <p:cNvPr id="11" name="Subtitle 2"/>
          <p:cNvSpPr>
            <a:spLocks noGrp="1"/>
          </p:cNvSpPr>
          <p:nvPr>
            <p:ph type="subTitle" idx="1"/>
          </p:nvPr>
        </p:nvSpPr>
        <p:spPr>
          <a:xfrm>
            <a:off x="457204" y="1348931"/>
            <a:ext cx="7216458" cy="511200"/>
          </a:xfrm>
          <a:ln w="19050">
            <a:solidFill>
              <a:schemeClr val="tx1"/>
            </a:solidFill>
            <a:miter lim="800000"/>
          </a:ln>
        </p:spPr>
        <p:txBody>
          <a:bodyPr wrap="none" lIns="108000" tIns="118800" rIns="0" bIns="0">
            <a:noAutofit/>
          </a:bodyPr>
          <a:lstStyle>
            <a:lvl1pPr marL="0" indent="0" algn="l">
              <a:lnSpc>
                <a:spcPts val="2240"/>
              </a:lnSpc>
              <a:spcBef>
                <a:spcPts val="0"/>
              </a:spcBef>
              <a:buNone/>
              <a:defRPr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2" name="Straight Connector 11"/>
          <p:cNvCxnSpPr/>
          <p:nvPr userDrawn="1"/>
        </p:nvCxnSpPr>
        <p:spPr>
          <a:xfrm flipH="1">
            <a:off x="126943" y="714533"/>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355677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ty with head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972" y="119331"/>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smtClean="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2"/>
          <p:cNvSpPr>
            <a:spLocks noGrp="1"/>
          </p:cNvSpPr>
          <p:nvPr>
            <p:ph type="subTitle" idx="1"/>
          </p:nvPr>
        </p:nvSpPr>
        <p:spPr>
          <a:xfrm>
            <a:off x="468850" y="3552636"/>
            <a:ext cx="7496329" cy="511364"/>
          </a:xfrm>
          <a:solidFill>
            <a:schemeClr val="bg1">
              <a:alpha val="80000"/>
            </a:schemeClr>
          </a:solidFill>
          <a:ln w="19050">
            <a:solidFill>
              <a:schemeClr val="tx1"/>
            </a:solidFill>
          </a:ln>
        </p:spPr>
        <p:txBody>
          <a:bodyPr wrap="none" lIns="108000" tIns="118800" rIns="0" bIns="0">
            <a:noAutofit/>
          </a:bodyPr>
          <a:lstStyle>
            <a:lvl1pPr marL="0" indent="0" algn="l">
              <a:lnSpc>
                <a:spcPts val="2240"/>
              </a:lnSpc>
              <a:spcBef>
                <a:spcPts val="0"/>
              </a:spcBef>
              <a:buNone/>
              <a:defRPr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7"/>
          <p:cNvSpPr>
            <a:spLocks noGrp="1"/>
          </p:cNvSpPr>
          <p:nvPr>
            <p:ph type="title"/>
          </p:nvPr>
        </p:nvSpPr>
        <p:spPr>
          <a:xfrm>
            <a:off x="468850" y="2489956"/>
            <a:ext cx="7496329" cy="818077"/>
          </a:xfrm>
          <a:solidFill>
            <a:schemeClr val="bg1">
              <a:alpha val="80000"/>
            </a:schemeClr>
          </a:solidFill>
          <a:ln w="19050">
            <a:solidFill>
              <a:schemeClr val="tx1"/>
            </a:solidFill>
            <a:miter lim="800000"/>
          </a:ln>
        </p:spPr>
        <p:txBody>
          <a:bodyPr wrap="none" lIns="108000" tIns="0" rIns="0" bIns="46800">
            <a:noAutofit/>
          </a:bodyPr>
          <a:lstStyle>
            <a:lvl1pPr algn="l">
              <a:defRPr b="1" i="0">
                <a:latin typeface="Arial Narrow"/>
                <a:cs typeface="Arial Narrow"/>
              </a:defRPr>
            </a:lvl1pPr>
          </a:lstStyle>
          <a:p>
            <a:r>
              <a:rPr lang="en-US" smtClean="0"/>
              <a:t>Click to edit Master title style</a:t>
            </a:r>
            <a:endParaRPr lang="en-US" dirty="0"/>
          </a:p>
        </p:txBody>
      </p:sp>
      <p:cxnSp>
        <p:nvCxnSpPr>
          <p:cNvPr id="15" name="Straight Connector 14"/>
          <p:cNvCxnSpPr/>
          <p:nvPr userDrawn="1"/>
        </p:nvCxnSpPr>
        <p:spPr>
          <a:xfrm flipH="1">
            <a:off x="126943" y="2897724"/>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131634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ve with heading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342" y="107043"/>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smtClean="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457203" y="320511"/>
            <a:ext cx="7216459" cy="802800"/>
          </a:xfrm>
          <a:ln w="19050">
            <a:solidFill>
              <a:schemeClr val="tx1"/>
            </a:solidFill>
            <a:miter lim="800000"/>
          </a:ln>
        </p:spPr>
        <p:txBody>
          <a:bodyPr lIns="108000" bIns="46800">
            <a:noAutofit/>
          </a:bodyPr>
          <a:lstStyle/>
          <a:p>
            <a:r>
              <a:rPr lang="en-US" smtClean="0"/>
              <a:t>Click to edit Master title style</a:t>
            </a:r>
            <a:endParaRPr lang="en-US" dirty="0"/>
          </a:p>
        </p:txBody>
      </p:sp>
      <p:cxnSp>
        <p:nvCxnSpPr>
          <p:cNvPr id="12" name="Straight Connector 11"/>
          <p:cNvCxnSpPr/>
          <p:nvPr userDrawn="1"/>
        </p:nvCxnSpPr>
        <p:spPr>
          <a:xfrm flipH="1">
            <a:off x="126943" y="714533"/>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131634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74785"/>
            <a:ext cx="8229600" cy="1143000"/>
          </a:xfrm>
          <a:prstGeom prst="rect">
            <a:avLst/>
          </a:prstGeom>
        </p:spPr>
        <p:txBody>
          <a:bodyPr vert="horz" wrap="none"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226924"/>
            <a:ext cx="8229600" cy="312120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smtClean="0">
                <a:solidFill>
                  <a:schemeClr val="tx1"/>
                </a:solidFill>
                <a:latin typeface="Arial Narrow"/>
                <a:cs typeface="Arial Narrow"/>
              </a:rPr>
              <a:t>www.imarest.org</a:t>
            </a:r>
          </a:p>
        </p:txBody>
      </p:sp>
      <p:cxnSp>
        <p:nvCxnSpPr>
          <p:cNvPr id="15" name="Straight Connector 14"/>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408820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lnSpc>
          <a:spcPts val="4880"/>
        </a:lnSpc>
        <a:spcBef>
          <a:spcPct val="0"/>
        </a:spcBef>
        <a:buNone/>
        <a:defRPr sz="4400" b="1" i="0" kern="1200">
          <a:solidFill>
            <a:schemeClr val="tx1"/>
          </a:solidFill>
          <a:latin typeface="Arial Narrow"/>
          <a:ea typeface="+mj-ea"/>
          <a:cs typeface="Arial Narrow"/>
        </a:defRPr>
      </a:lvl1pPr>
    </p:titleStyle>
    <p:bodyStyle>
      <a:lvl1pPr marL="0" indent="0" algn="l" defTabSz="457200" rtl="0" eaLnBrk="1" latinLnBrk="0" hangingPunct="1">
        <a:spcBef>
          <a:spcPct val="20000"/>
        </a:spcBef>
        <a:buFontTx/>
        <a:buNone/>
        <a:defRPr sz="2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50000"/>
        <a:buFont typeface="Wingdings"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SzPct val="60000"/>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81705"/>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317153"/>
            <a:ext cx="8229600" cy="42563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7792D-3251-473A-9B54-08E882C7F5E2}" type="datetimeFigureOut">
              <a:rPr lang="en-GB" smtClean="0">
                <a:solidFill>
                  <a:prstClr val="black">
                    <a:tint val="75000"/>
                  </a:prstClr>
                </a:solidFill>
              </a:rPr>
              <a:pPr/>
              <a:t>05/12/2018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15FBA-F26E-4A52-B81F-15A5AE6B952E}" type="slidenum">
              <a:rPr lang="en-GB" smtClean="0">
                <a:solidFill>
                  <a:prstClr val="black">
                    <a:tint val="75000"/>
                  </a:prstClr>
                </a:solidFill>
              </a:rPr>
              <a:pPr/>
              <a:t>‹#›</a:t>
            </a:fld>
            <a:endParaRPr lang="en-GB">
              <a:solidFill>
                <a:prstClr val="black">
                  <a:tint val="75000"/>
                </a:prstClr>
              </a:solidFill>
            </a:endParaRPr>
          </a:p>
        </p:txBody>
      </p:sp>
      <p:pic>
        <p:nvPicPr>
          <p:cNvPr id="1026" name="Picture 2" descr="C:\Users\david.kelly\AppData\Local\Microsoft\Windows\Temporary Internet Files\Content.Outlook\34V0VB6C\footIMarEST (3).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0" y="5770169"/>
            <a:ext cx="9144000" cy="108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3446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Lst>
  <p:txStyles>
    <p:titleStyle>
      <a:lvl1pPr algn="l" defTabSz="914400" rtl="0" eaLnBrk="1" latinLnBrk="0" hangingPunct="1">
        <a:spcBef>
          <a:spcPct val="0"/>
        </a:spcBef>
        <a:buNone/>
        <a:defRPr sz="3600" kern="1200">
          <a:solidFill>
            <a:schemeClr val="accent1">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imarest.org/hydrograph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Don Ventura, </a:t>
            </a:r>
            <a:r>
              <a:rPr lang="en-GB" dirty="0" err="1" smtClean="0"/>
              <a:t>FIMarEST</a:t>
            </a:r>
            <a:r>
              <a:rPr lang="en-GB" dirty="0" smtClean="0"/>
              <a:t> (Fellow of the IMarEST)</a:t>
            </a:r>
            <a:endParaRPr lang="en-GB" dirty="0"/>
          </a:p>
        </p:txBody>
      </p:sp>
      <p:sp>
        <p:nvSpPr>
          <p:cNvPr id="3" name="Title 2"/>
          <p:cNvSpPr>
            <a:spLocks noGrp="1"/>
          </p:cNvSpPr>
          <p:nvPr>
            <p:ph type="title"/>
          </p:nvPr>
        </p:nvSpPr>
        <p:spPr/>
        <p:txBody>
          <a:bodyPr/>
          <a:lstStyle/>
          <a:p>
            <a:r>
              <a:rPr lang="en-GB" sz="3200" dirty="0" smtClean="0"/>
              <a:t>IMarEST Support for Hydrography</a:t>
            </a:r>
            <a:endParaRPr lang="en-GB" sz="3200" dirty="0"/>
          </a:p>
        </p:txBody>
      </p:sp>
    </p:spTree>
    <p:extLst>
      <p:ext uri="{BB962C8B-B14F-4D97-AF65-F5344CB8AC3E}">
        <p14:creationId xmlns:p14="http://schemas.microsoft.com/office/powerpoint/2010/main" val="78522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t>Quick intro to IMarEST</a:t>
            </a:r>
            <a:endParaRPr lang="en-GB" sz="4000" dirty="0"/>
          </a:p>
        </p:txBody>
      </p:sp>
      <p:sp>
        <p:nvSpPr>
          <p:cNvPr id="6" name="Text Placeholder 5"/>
          <p:cNvSpPr>
            <a:spLocks noGrp="1"/>
          </p:cNvSpPr>
          <p:nvPr>
            <p:ph type="body" sz="quarter" idx="10"/>
          </p:nvPr>
        </p:nvSpPr>
        <p:spPr>
          <a:xfrm>
            <a:off x="267627" y="1960550"/>
            <a:ext cx="8842917" cy="5176230"/>
          </a:xfrm>
        </p:spPr>
        <p:txBody>
          <a:bodyPr/>
          <a:lstStyle/>
          <a:p>
            <a:pPr marL="457200" indent="-457200">
              <a:buFont typeface="+mj-lt"/>
              <a:buAutoNum type="arabicPeriod"/>
            </a:pPr>
            <a:r>
              <a:rPr lang="en-GB" sz="2000" b="1" dirty="0" smtClean="0"/>
              <a:t>Non Governmental Organization </a:t>
            </a:r>
          </a:p>
          <a:p>
            <a:pPr marL="1085850" lvl="1" indent="-342900">
              <a:buFont typeface="Wingdings" panose="05000000000000000000" pitchFamily="2" charset="2"/>
              <a:buChar char="§"/>
            </a:pPr>
            <a:r>
              <a:rPr lang="en-GB" sz="1600" dirty="0" smtClean="0"/>
              <a:t>Promotes sustainability of the marine environment, industry and professions</a:t>
            </a:r>
          </a:p>
          <a:p>
            <a:pPr marL="457200" indent="-457200">
              <a:buFont typeface="+mj-lt"/>
              <a:buAutoNum type="arabicPeriod"/>
            </a:pPr>
            <a:r>
              <a:rPr lang="en-GB" sz="2000" b="1" dirty="0" smtClean="0"/>
              <a:t>Professional membership body for marine sector </a:t>
            </a:r>
          </a:p>
          <a:p>
            <a:pPr marL="1085850" lvl="1" indent="-342900">
              <a:buFont typeface="Wingdings" panose="05000000000000000000" pitchFamily="2" charset="2"/>
              <a:buChar char="§"/>
            </a:pPr>
            <a:r>
              <a:rPr lang="en-GB" sz="1600" dirty="0" smtClean="0"/>
              <a:t>22,000 members, 120 countries, 50 local branches, 3 regional offices</a:t>
            </a:r>
          </a:p>
          <a:p>
            <a:pPr marL="1085850" lvl="1" indent="-342900">
              <a:buFont typeface="Wingdings" panose="05000000000000000000" pitchFamily="2" charset="2"/>
              <a:buChar char="§"/>
            </a:pPr>
            <a:r>
              <a:rPr lang="en-GB" sz="1600" dirty="0" smtClean="0"/>
              <a:t>Provide lifelong learning, knowledge sharing and networking opportunities for members</a:t>
            </a:r>
          </a:p>
          <a:p>
            <a:pPr marL="1085850" lvl="1" indent="-342900">
              <a:buFont typeface="Wingdings" panose="05000000000000000000" pitchFamily="2" charset="2"/>
              <a:buChar char="§"/>
            </a:pPr>
            <a:r>
              <a:rPr lang="en-GB" sz="1600" dirty="0" smtClean="0"/>
              <a:t>Award professional qualifications / certifications for individuals</a:t>
            </a:r>
          </a:p>
          <a:p>
            <a:pPr marL="1085850" lvl="1" indent="-342900">
              <a:buFont typeface="Wingdings" panose="05000000000000000000" pitchFamily="2" charset="2"/>
              <a:buChar char="§"/>
            </a:pPr>
            <a:r>
              <a:rPr lang="en-GB" sz="1600" dirty="0" smtClean="0"/>
              <a:t>Global accreditation authority for marine courses and development programmes</a:t>
            </a:r>
          </a:p>
          <a:p>
            <a:pPr marL="457200" indent="-457200">
              <a:buFont typeface="+mj-lt"/>
              <a:buAutoNum type="arabicPeriod"/>
            </a:pPr>
            <a:r>
              <a:rPr lang="en-GB" sz="2000" b="1" dirty="0" smtClean="0"/>
              <a:t>Marine education and training provider “MLA College”</a:t>
            </a:r>
          </a:p>
          <a:p>
            <a:pPr marL="1085850" lvl="1" indent="-342900">
              <a:buFont typeface="Wingdings" panose="05000000000000000000" pitchFamily="2" charset="2"/>
              <a:buChar char="§"/>
            </a:pPr>
            <a:r>
              <a:rPr lang="en-GB" sz="1600" dirty="0" smtClean="0"/>
              <a:t>Deliver marine training courses and higher education programmes through specialist e-learning academy the “MLA College”</a:t>
            </a:r>
          </a:p>
          <a:p>
            <a:pPr marL="1085850" lvl="1" indent="-342900">
              <a:buFont typeface="Wingdings" panose="05000000000000000000" pitchFamily="2" charset="2"/>
              <a:buChar char="§"/>
            </a:pPr>
            <a:r>
              <a:rPr lang="en-GB" sz="1600" dirty="0" smtClean="0"/>
              <a:t>Programmes delivered through distance e-learning with supporting practical residential modules where appropriate</a:t>
            </a:r>
          </a:p>
          <a:p>
            <a:pPr marL="1085850" lvl="1" indent="-342900">
              <a:buFont typeface="Wingdings" panose="05000000000000000000" pitchFamily="2" charset="2"/>
              <a:buChar char="§"/>
            </a:pPr>
            <a:r>
              <a:rPr lang="en-GB" sz="1600" dirty="0" smtClean="0"/>
              <a:t>Courses cover: Hydrography, Oceanography, Meteorology, Sustainable Maritime Operations and Navigation</a:t>
            </a:r>
          </a:p>
          <a:p>
            <a:pPr marL="1085850" lvl="1" indent="-342900">
              <a:buFont typeface="Wingdings" panose="05000000000000000000" pitchFamily="2" charset="2"/>
              <a:buChar char="§"/>
            </a:pPr>
            <a:endParaRPr lang="en-GB" sz="1600" dirty="0"/>
          </a:p>
        </p:txBody>
      </p:sp>
      <p:sp>
        <p:nvSpPr>
          <p:cNvPr id="5" name="Subtitle 4"/>
          <p:cNvSpPr>
            <a:spLocks noGrp="1"/>
          </p:cNvSpPr>
          <p:nvPr>
            <p:ph type="subTitle" idx="1"/>
          </p:nvPr>
        </p:nvSpPr>
        <p:spPr/>
        <p:txBody>
          <a:bodyPr/>
          <a:lstStyle/>
          <a:p>
            <a:r>
              <a:rPr lang="en-GB" dirty="0" smtClean="0"/>
              <a:t>The Institute of Marine Engineering, Science &amp; Technology</a:t>
            </a:r>
            <a:endParaRPr lang="en-GB" dirty="0"/>
          </a:p>
        </p:txBody>
      </p:sp>
    </p:spTree>
    <p:extLst>
      <p:ext uri="{BB962C8B-B14F-4D97-AF65-F5344CB8AC3E}">
        <p14:creationId xmlns:p14="http://schemas.microsoft.com/office/powerpoint/2010/main" val="2270977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capacity building </a:t>
            </a:r>
            <a:endParaRPr lang="en-GB" dirty="0"/>
          </a:p>
        </p:txBody>
      </p:sp>
      <p:sp>
        <p:nvSpPr>
          <p:cNvPr id="4" name="Subtitle 3"/>
          <p:cNvSpPr>
            <a:spLocks noGrp="1"/>
          </p:cNvSpPr>
          <p:nvPr>
            <p:ph type="subTitle" idx="1"/>
          </p:nvPr>
        </p:nvSpPr>
        <p:spPr/>
        <p:txBody>
          <a:bodyPr/>
          <a:lstStyle/>
          <a:p>
            <a:r>
              <a:rPr lang="en-GB" b="1" dirty="0" smtClean="0"/>
              <a:t>FREE</a:t>
            </a:r>
            <a:r>
              <a:rPr lang="en-GB" dirty="0" smtClean="0"/>
              <a:t> </a:t>
            </a:r>
            <a:r>
              <a:rPr lang="en-GB" dirty="0"/>
              <a:t>Hydrography e-learning </a:t>
            </a:r>
            <a:r>
              <a:rPr lang="en-GB" dirty="0" smtClean="0"/>
              <a:t>to support MACHC and SAIHC</a:t>
            </a:r>
            <a:endParaRPr lang="en-GB"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37804" y="4886555"/>
            <a:ext cx="2033523" cy="1249903"/>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6292" y="2085751"/>
            <a:ext cx="4739268" cy="4315522"/>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37805" y="3645517"/>
            <a:ext cx="2033523" cy="1126963"/>
          </a:xfrm>
          <a:prstGeom prst="rect">
            <a:avLst/>
          </a:prstGeom>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37805" y="2327334"/>
            <a:ext cx="2071714" cy="1227060"/>
          </a:xfrm>
          <a:prstGeom prst="rect">
            <a:avLst/>
          </a:prstGeom>
        </p:spPr>
      </p:pic>
      <p:pic>
        <p:nvPicPr>
          <p:cNvPr id="14" name="Picture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611808" y="2147391"/>
            <a:ext cx="2586785" cy="3325866"/>
          </a:xfrm>
          <a:prstGeom prst="rect">
            <a:avLst/>
          </a:prstGeom>
        </p:spPr>
      </p:pic>
    </p:spTree>
    <p:extLst>
      <p:ext uri="{BB962C8B-B14F-4D97-AF65-F5344CB8AC3E}">
        <p14:creationId xmlns:p14="http://schemas.microsoft.com/office/powerpoint/2010/main" val="3045347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Raising Awareness of Hydrography</a:t>
            </a:r>
            <a:endParaRPr lang="en-GB" sz="40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3" y="1321425"/>
            <a:ext cx="4497892" cy="2974843"/>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90503" y="1408282"/>
            <a:ext cx="4832949" cy="3086100"/>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41387" y="3309774"/>
            <a:ext cx="4965700" cy="3161793"/>
          </a:xfrm>
          <a:prstGeom prst="rect">
            <a:avLst/>
          </a:prstGeom>
        </p:spPr>
      </p:pic>
    </p:spTree>
    <p:extLst>
      <p:ext uri="{BB962C8B-B14F-4D97-AF65-F5344CB8AC3E}">
        <p14:creationId xmlns:p14="http://schemas.microsoft.com/office/powerpoint/2010/main" val="3633929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certification launched</a:t>
            </a:r>
            <a:endParaRPr lang="en-GB" dirty="0"/>
          </a:p>
        </p:txBody>
      </p:sp>
      <p:sp>
        <p:nvSpPr>
          <p:cNvPr id="4" name="Subtitle 3"/>
          <p:cNvSpPr>
            <a:spLocks noGrp="1"/>
          </p:cNvSpPr>
          <p:nvPr>
            <p:ph type="subTitle" idx="1"/>
          </p:nvPr>
        </p:nvSpPr>
        <p:spPr/>
        <p:txBody>
          <a:bodyPr/>
          <a:lstStyle/>
          <a:p>
            <a:r>
              <a:rPr lang="en-GB" dirty="0" smtClean="0"/>
              <a:t>Chartered Marine Scientist (Hydrography) </a:t>
            </a:r>
            <a:endParaRPr lang="en-GB"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80473" y="4285765"/>
            <a:ext cx="2717801" cy="2146300"/>
          </a:xfrm>
          <a:prstGeom prst="rect">
            <a:avLst/>
          </a:prstGeom>
        </p:spPr>
      </p:pic>
      <p:sp>
        <p:nvSpPr>
          <p:cNvPr id="3" name="Rectangle 2"/>
          <p:cNvSpPr/>
          <p:nvPr/>
        </p:nvSpPr>
        <p:spPr>
          <a:xfrm>
            <a:off x="215900" y="1860131"/>
            <a:ext cx="8511862" cy="4601260"/>
          </a:xfrm>
          <a:prstGeom prst="rect">
            <a:avLst/>
          </a:prstGeom>
        </p:spPr>
        <p:txBody>
          <a:bodyPr wrap="square">
            <a:spAutoFit/>
          </a:bodyPr>
          <a:lstStyle/>
          <a:p>
            <a:endParaRPr lang="en-GB" sz="1100" dirty="0" smtClean="0"/>
          </a:p>
          <a:p>
            <a:r>
              <a:rPr lang="en-GB" sz="2000" dirty="0" smtClean="0"/>
              <a:t>Registration (e.g. Chartered status</a:t>
            </a:r>
            <a:r>
              <a:rPr lang="en-GB" sz="2000" dirty="0"/>
              <a:t>) is a globally recognised professional </a:t>
            </a:r>
            <a:r>
              <a:rPr lang="en-GB" sz="2000" dirty="0" smtClean="0"/>
              <a:t>certification.  It offers international </a:t>
            </a:r>
            <a:r>
              <a:rPr lang="en-GB" sz="2000" dirty="0"/>
              <a:t>recognition </a:t>
            </a:r>
            <a:r>
              <a:rPr lang="en-GB" sz="2000" dirty="0" smtClean="0"/>
              <a:t>of a person’s </a:t>
            </a:r>
            <a:r>
              <a:rPr lang="en-GB" sz="2000" b="1" dirty="0" smtClean="0"/>
              <a:t>skills</a:t>
            </a:r>
            <a:r>
              <a:rPr lang="en-GB" sz="2000" dirty="0"/>
              <a:t>, </a:t>
            </a:r>
            <a:r>
              <a:rPr lang="en-GB" sz="2000" b="1" dirty="0"/>
              <a:t>qualifications</a:t>
            </a:r>
            <a:r>
              <a:rPr lang="en-GB" sz="2000" dirty="0"/>
              <a:t> </a:t>
            </a:r>
            <a:r>
              <a:rPr lang="en-GB" sz="2000" b="1" u="sng" dirty="0" smtClean="0"/>
              <a:t>and</a:t>
            </a:r>
            <a:r>
              <a:rPr lang="en-GB" sz="2000" dirty="0" smtClean="0"/>
              <a:t> </a:t>
            </a:r>
            <a:r>
              <a:rPr lang="en-GB" sz="2000" b="1" dirty="0" smtClean="0"/>
              <a:t>experience</a:t>
            </a:r>
            <a:r>
              <a:rPr lang="en-GB" sz="2000" dirty="0" smtClean="0"/>
              <a:t> </a:t>
            </a:r>
            <a:r>
              <a:rPr lang="en-GB" sz="2000" dirty="0"/>
              <a:t>by identifying that </a:t>
            </a:r>
            <a:r>
              <a:rPr lang="en-GB" sz="2000" dirty="0" smtClean="0"/>
              <a:t>they possess </a:t>
            </a:r>
            <a:r>
              <a:rPr lang="en-GB" sz="2000" dirty="0"/>
              <a:t>key competencies </a:t>
            </a:r>
            <a:r>
              <a:rPr lang="en-GB" sz="2000" dirty="0" smtClean="0"/>
              <a:t>and meet </a:t>
            </a:r>
            <a:r>
              <a:rPr lang="en-GB" sz="2000" dirty="0"/>
              <a:t>the core standards for </a:t>
            </a:r>
            <a:r>
              <a:rPr lang="en-GB" sz="2000" dirty="0" smtClean="0"/>
              <a:t>marine professionals </a:t>
            </a:r>
            <a:r>
              <a:rPr lang="en-GB" sz="2000" dirty="0"/>
              <a:t>worldwide</a:t>
            </a:r>
            <a:r>
              <a:rPr lang="en-GB" sz="2000" dirty="0" smtClean="0"/>
              <a:t>.</a:t>
            </a:r>
          </a:p>
          <a:p>
            <a:endParaRPr lang="en-GB" sz="2000" dirty="0" smtClean="0"/>
          </a:p>
          <a:p>
            <a:r>
              <a:rPr lang="en-GB" sz="2000" dirty="0" smtClean="0"/>
              <a:t>In October IMarEST launched a Hydrography specific</a:t>
            </a:r>
          </a:p>
          <a:p>
            <a:r>
              <a:rPr lang="en-GB" sz="2000" dirty="0" smtClean="0"/>
              <a:t>registration.  </a:t>
            </a:r>
            <a:r>
              <a:rPr lang="en-GB" sz="2000" b="1" dirty="0" err="1" smtClean="0"/>
              <a:t>CMarSci</a:t>
            </a:r>
            <a:r>
              <a:rPr lang="en-GB" sz="2000" b="1" dirty="0" smtClean="0"/>
              <a:t>(Hydrography) </a:t>
            </a:r>
            <a:r>
              <a:rPr lang="en-GB" sz="2000" dirty="0" smtClean="0"/>
              <a:t>recognises </a:t>
            </a:r>
          </a:p>
          <a:p>
            <a:r>
              <a:rPr lang="en-GB" sz="2000" dirty="0" smtClean="0"/>
              <a:t>that </a:t>
            </a:r>
            <a:r>
              <a:rPr lang="en-GB" sz="2000" dirty="0"/>
              <a:t>the </a:t>
            </a:r>
            <a:r>
              <a:rPr lang="en-GB" sz="2000" dirty="0" smtClean="0"/>
              <a:t>individual is </a:t>
            </a:r>
            <a:r>
              <a:rPr lang="en-GB" sz="2000" dirty="0"/>
              <a:t>a </a:t>
            </a:r>
            <a:r>
              <a:rPr lang="en-GB" sz="2000" dirty="0" smtClean="0"/>
              <a:t>Chartered </a:t>
            </a:r>
            <a:r>
              <a:rPr lang="en-GB" sz="2000" dirty="0"/>
              <a:t>Marine Scientist </a:t>
            </a:r>
            <a:endParaRPr lang="en-GB" sz="2000" dirty="0" smtClean="0"/>
          </a:p>
          <a:p>
            <a:r>
              <a:rPr lang="en-GB" sz="2000" dirty="0" smtClean="0"/>
              <a:t>with </a:t>
            </a:r>
            <a:r>
              <a:rPr lang="en-GB" sz="2000" dirty="0"/>
              <a:t>a </a:t>
            </a:r>
            <a:r>
              <a:rPr lang="en-GB" sz="2000" dirty="0" smtClean="0"/>
              <a:t>specialism in </a:t>
            </a:r>
            <a:r>
              <a:rPr lang="en-GB" sz="2000" dirty="0"/>
              <a:t>Hydrography.</a:t>
            </a:r>
          </a:p>
          <a:p>
            <a:endParaRPr lang="en-GB" sz="1100" dirty="0" smtClean="0"/>
          </a:p>
          <a:p>
            <a:endParaRPr lang="en-GB" sz="1100" dirty="0"/>
          </a:p>
          <a:p>
            <a:r>
              <a:rPr lang="en-GB" sz="2000" dirty="0"/>
              <a:t>For more details </a:t>
            </a:r>
            <a:r>
              <a:rPr lang="en-GB" sz="2000" dirty="0" smtClean="0"/>
              <a:t>go </a:t>
            </a:r>
            <a:r>
              <a:rPr lang="en-GB" sz="2000" dirty="0"/>
              <a:t>to </a:t>
            </a:r>
          </a:p>
          <a:p>
            <a:endParaRPr lang="en-GB" sz="2000" dirty="0"/>
          </a:p>
          <a:p>
            <a:r>
              <a:rPr lang="en-GB" sz="2000" dirty="0">
                <a:hlinkClick r:id="rId4"/>
              </a:rPr>
              <a:t>www.imarest.org/hydrography</a:t>
            </a:r>
            <a:r>
              <a:rPr lang="en-GB" sz="2000" dirty="0"/>
              <a:t> </a:t>
            </a:r>
          </a:p>
        </p:txBody>
      </p:sp>
    </p:spTree>
    <p:extLst>
      <p:ext uri="{BB962C8B-B14F-4D97-AF65-F5344CB8AC3E}">
        <p14:creationId xmlns:p14="http://schemas.microsoft.com/office/powerpoint/2010/main" val="1756971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7 IMarEST PPT normal">
  <a:themeElements>
    <a:clrScheme name="IMarEST">
      <a:dk1>
        <a:srgbClr val="002D5D"/>
      </a:dk1>
      <a:lt1>
        <a:sysClr val="window" lastClr="FFFFFF"/>
      </a:lt1>
      <a:dk2>
        <a:srgbClr val="326195"/>
      </a:dk2>
      <a:lt2>
        <a:srgbClr val="DBE2E1"/>
      </a:lt2>
      <a:accent1>
        <a:srgbClr val="592C82"/>
      </a:accent1>
      <a:accent2>
        <a:srgbClr val="76BD22"/>
      </a:accent2>
      <a:accent3>
        <a:srgbClr val="D50058"/>
      </a:accent3>
      <a:accent4>
        <a:srgbClr val="FF9F18"/>
      </a:accent4>
      <a:accent5>
        <a:srgbClr val="009483"/>
      </a:accent5>
      <a:accent6>
        <a:srgbClr val="909C9C"/>
      </a:accent6>
      <a:hlink>
        <a:srgbClr val="00ADD8"/>
      </a:hlink>
      <a:folHlink>
        <a:srgbClr val="A6C6E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lgn="l">
          <a:defRPr sz="32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IMarEST (image) Normal.potx" id="{9EA39C30-5DA1-410D-8FFE-F487181A2A0A}" vid="{C2BB1F08-9538-48AC-9101-B890B114CAF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IMarEST (image) Normal Screen</Template>
  <TotalTime>1887</TotalTime>
  <Words>578</Words>
  <Application>Microsoft Office PowerPoint</Application>
  <PresentationFormat>On-screen Show (4:3)</PresentationFormat>
  <Paragraphs>48</Paragraphs>
  <Slides>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Arial Narrow</vt:lpstr>
      <vt:lpstr>Calibri</vt:lpstr>
      <vt:lpstr>Wingdings</vt:lpstr>
      <vt:lpstr>2017 IMarEST PPT normal</vt:lpstr>
      <vt:lpstr>Custom Design</vt:lpstr>
      <vt:lpstr>IMarEST Support for Hydrography</vt:lpstr>
      <vt:lpstr>Quick intro to IMarEST</vt:lpstr>
      <vt:lpstr>Supporting capacity building </vt:lpstr>
      <vt:lpstr>Raising Awareness of Hydrography</vt:lpstr>
      <vt:lpstr>New certification launched</vt:lpstr>
    </vt:vector>
  </TitlesOfParts>
  <Manager/>
  <Company>IMarEST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Charlotte Lord</dc:creator>
  <cp:keywords/>
  <dc:description/>
  <cp:lastModifiedBy>Alberto Costa Neves</cp:lastModifiedBy>
  <cp:revision>132</cp:revision>
  <dcterms:created xsi:type="dcterms:W3CDTF">2017-03-15T10:11:34Z</dcterms:created>
  <dcterms:modified xsi:type="dcterms:W3CDTF">2018-12-05T05:49:41Z</dcterms:modified>
  <cp:category/>
</cp:coreProperties>
</file>