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2" r:id="rId2"/>
    <p:sldId id="439" r:id="rId3"/>
    <p:sldId id="429" r:id="rId4"/>
    <p:sldId id="413" r:id="rId5"/>
    <p:sldId id="431" r:id="rId6"/>
    <p:sldId id="456" r:id="rId7"/>
    <p:sldId id="444" r:id="rId8"/>
    <p:sldId id="475" r:id="rId9"/>
    <p:sldId id="450" r:id="rId10"/>
    <p:sldId id="470" r:id="rId11"/>
    <p:sldId id="451" r:id="rId12"/>
    <p:sldId id="472" r:id="rId13"/>
    <p:sldId id="473" r:id="rId14"/>
    <p:sldId id="476" r:id="rId15"/>
    <p:sldId id="474" r:id="rId16"/>
    <p:sldId id="422" r:id="rId17"/>
    <p:sldId id="462" r:id="rId18"/>
    <p:sldId id="463" r:id="rId19"/>
    <p:sldId id="468" r:id="rId20"/>
    <p:sldId id="469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howe" initials="g" lastIdx="2" clrIdx="0"/>
  <p:cmAuthor id="1" name="Reinhardt Stevens (FLiDAR)" initials="RS(" lastIdx="8" clrIdx="1">
    <p:extLst/>
  </p:cmAuthor>
  <p:cmAuthor id="2" name="Robin Thomsen" initials="RT" lastIdx="4" clrIdx="2">
    <p:extLst/>
  </p:cmAuthor>
  <p:cmAuthor id="3" name="Graham Howe" initials="GH" lastIdx="5" clrIdx="3">
    <p:extLst/>
  </p:cmAuthor>
  <p:cmAuthor id="4" name="Robin Thomsen" initials="RT [2]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70B"/>
    <a:srgbClr val="006892"/>
    <a:srgbClr val="009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87560" autoAdjust="0"/>
  </p:normalViewPr>
  <p:slideViewPr>
    <p:cSldViewPr>
      <p:cViewPr varScale="1">
        <p:scale>
          <a:sx n="72" d="100"/>
          <a:sy n="72" d="100"/>
        </p:scale>
        <p:origin x="107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78" d="100"/>
          <a:sy n="78" d="100"/>
        </p:scale>
        <p:origin x="-3966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0EFCE-F3F7-4EC9-9F24-6CB53B441C5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732D236-9E2B-4B2E-B8F0-516062EF1D89}">
      <dgm:prSet phldrT="[Text]"/>
      <dgm:spPr>
        <a:solidFill>
          <a:srgbClr val="006892"/>
        </a:solidFill>
      </dgm:spPr>
      <dgm:t>
        <a:bodyPr/>
        <a:lstStyle/>
        <a:p>
          <a:r>
            <a:rPr lang="en-US" altLang="en-US" b="1" i="0" dirty="0" err="1" smtClean="0">
              <a:latin typeface="Calibri Light" panose="020F0302020204030204" pitchFamily="34" charset="0"/>
            </a:rPr>
            <a:t>Diseño</a:t>
          </a:r>
          <a:r>
            <a:rPr lang="en-US" altLang="en-US" b="1" i="0" dirty="0" smtClean="0">
              <a:latin typeface="Calibri Light" panose="020F0302020204030204" pitchFamily="34" charset="0"/>
            </a:rPr>
            <a:t> de </a:t>
          </a:r>
          <a:r>
            <a:rPr lang="en-US" altLang="en-US" b="1" i="0" dirty="0" err="1" smtClean="0">
              <a:latin typeface="Calibri Light" panose="020F0302020204030204" pitchFamily="34" charset="0"/>
            </a:rPr>
            <a:t>Anclaje</a:t>
          </a:r>
          <a:endParaRPr lang="en-CA" b="1" i="0" dirty="0">
            <a:latin typeface="Calibri Light" panose="020F0302020204030204" pitchFamily="34" charset="0"/>
          </a:endParaRPr>
        </a:p>
      </dgm:t>
    </dgm:pt>
    <dgm:pt modelId="{14289870-7BC5-4B5B-AD69-799547DEB0AD}" type="parTrans" cxnId="{602DC6B1-6ECF-434F-82CC-17F5BEA2B03B}">
      <dgm:prSet/>
      <dgm:spPr/>
      <dgm:t>
        <a:bodyPr/>
        <a:lstStyle/>
        <a:p>
          <a:endParaRPr lang="en-CA">
            <a:latin typeface="Calibri Light" panose="020F0302020204030204" pitchFamily="34" charset="0"/>
          </a:endParaRPr>
        </a:p>
      </dgm:t>
    </dgm:pt>
    <dgm:pt modelId="{361B9472-8998-49F5-AE41-7A58E6624583}" type="sibTrans" cxnId="{602DC6B1-6ECF-434F-82CC-17F5BEA2B03B}">
      <dgm:prSet/>
      <dgm:spPr>
        <a:solidFill>
          <a:srgbClr val="006892"/>
        </a:solidFill>
      </dgm:spPr>
      <dgm:t>
        <a:bodyPr/>
        <a:lstStyle/>
        <a:p>
          <a:endParaRPr lang="en-CA">
            <a:latin typeface="Calibri Light" panose="020F0302020204030204" pitchFamily="34" charset="0"/>
          </a:endParaRPr>
        </a:p>
      </dgm:t>
    </dgm:pt>
    <dgm:pt modelId="{453F0697-83D1-4B4E-8ABF-DAA35C67AE7A}">
      <dgm:prSet/>
      <dgm:spPr/>
      <dgm:t>
        <a:bodyPr/>
        <a:lstStyle/>
        <a:p>
          <a:r>
            <a:rPr lang="en-US" altLang="en-US" dirty="0" err="1" smtClean="0">
              <a:latin typeface="Calibri Light" panose="020F0302020204030204" pitchFamily="34" charset="0"/>
            </a:rPr>
            <a:t>Experiencia</a:t>
          </a:r>
          <a:r>
            <a:rPr lang="en-US" altLang="en-US" dirty="0" smtClean="0">
              <a:latin typeface="Calibri Light" panose="020F0302020204030204" pitchFamily="34" charset="0"/>
            </a:rPr>
            <a:t> </a:t>
          </a:r>
          <a:r>
            <a:rPr lang="en-US" altLang="en-US" dirty="0" err="1" smtClean="0">
              <a:latin typeface="Calibri Light" panose="020F0302020204030204" pitchFamily="34" charset="0"/>
            </a:rPr>
            <a:t>en</a:t>
          </a:r>
          <a:r>
            <a:rPr lang="en-US" altLang="en-US" dirty="0" smtClean="0">
              <a:latin typeface="Calibri Light" panose="020F0302020204030204" pitchFamily="34" charset="0"/>
            </a:rPr>
            <a:t> el </a:t>
          </a:r>
          <a:r>
            <a:rPr lang="en-US" altLang="en-US" dirty="0" err="1" smtClean="0">
              <a:latin typeface="Calibri Light" panose="020F0302020204030204" pitchFamily="34" charset="0"/>
            </a:rPr>
            <a:t>diseño</a:t>
          </a:r>
          <a:r>
            <a:rPr lang="en-US" altLang="en-US" dirty="0" smtClean="0">
              <a:latin typeface="Calibri Light" panose="020F0302020204030204" pitchFamily="34" charset="0"/>
            </a:rPr>
            <a:t> y </a:t>
          </a:r>
          <a:r>
            <a:rPr lang="en-US" altLang="en-US" dirty="0" err="1" smtClean="0">
              <a:latin typeface="Calibri Light" panose="020F0302020204030204" pitchFamily="34" charset="0"/>
            </a:rPr>
            <a:t>fabricación</a:t>
          </a:r>
          <a:r>
            <a:rPr lang="en-US" altLang="en-US" dirty="0" smtClean="0">
              <a:latin typeface="Calibri Light" panose="020F0302020204030204" pitchFamily="34" charset="0"/>
            </a:rPr>
            <a:t> de </a:t>
          </a:r>
          <a:r>
            <a:rPr lang="en-US" altLang="en-US" dirty="0" err="1" smtClean="0">
              <a:latin typeface="Calibri Light" panose="020F0302020204030204" pitchFamily="34" charset="0"/>
            </a:rPr>
            <a:t>una</a:t>
          </a:r>
          <a:r>
            <a:rPr lang="en-US" altLang="en-US" dirty="0" smtClean="0">
              <a:latin typeface="Calibri Light" panose="020F0302020204030204" pitchFamily="34" charset="0"/>
            </a:rPr>
            <a:t> </a:t>
          </a:r>
          <a:r>
            <a:rPr lang="en-US" altLang="en-US" dirty="0" err="1" smtClean="0">
              <a:latin typeface="Calibri Light" panose="020F0302020204030204" pitchFamily="34" charset="0"/>
            </a:rPr>
            <a:t>variedad</a:t>
          </a:r>
          <a:r>
            <a:rPr lang="en-US" altLang="en-US" dirty="0" smtClean="0">
              <a:latin typeface="Calibri Light" panose="020F0302020204030204" pitchFamily="34" charset="0"/>
            </a:rPr>
            <a:t> de </a:t>
          </a:r>
          <a:r>
            <a:rPr lang="en-US" altLang="en-US" dirty="0" err="1" smtClean="0">
              <a:latin typeface="Calibri Light" panose="020F0302020204030204" pitchFamily="34" charset="0"/>
            </a:rPr>
            <a:t>sistemas</a:t>
          </a:r>
          <a:r>
            <a:rPr lang="en-US" altLang="en-US" dirty="0" smtClean="0">
              <a:latin typeface="Calibri Light" panose="020F0302020204030204" pitchFamily="34" charset="0"/>
            </a:rPr>
            <a:t> de </a:t>
          </a:r>
          <a:r>
            <a:rPr lang="en-US" altLang="en-US" dirty="0" err="1" smtClean="0">
              <a:latin typeface="Calibri Light" panose="020F0302020204030204" pitchFamily="34" charset="0"/>
            </a:rPr>
            <a:t>anclaje</a:t>
          </a:r>
          <a:endParaRPr lang="en-CA" b="1" i="0" dirty="0">
            <a:latin typeface="Calibri Light" panose="020F0302020204030204" pitchFamily="34" charset="0"/>
          </a:endParaRPr>
        </a:p>
      </dgm:t>
    </dgm:pt>
    <dgm:pt modelId="{39776877-E253-4E8E-9564-2DF14AADDE7E}" type="parTrans" cxnId="{1F59F084-8464-44CB-97C4-F0DDC99D8988}">
      <dgm:prSet/>
      <dgm:spPr/>
      <dgm:t>
        <a:bodyPr/>
        <a:lstStyle/>
        <a:p>
          <a:endParaRPr lang="en-CA">
            <a:latin typeface="Calibri Light" panose="020F0302020204030204" pitchFamily="34" charset="0"/>
          </a:endParaRPr>
        </a:p>
      </dgm:t>
    </dgm:pt>
    <dgm:pt modelId="{F14E469A-5F93-4304-8B6D-0801B34CECEF}" type="sibTrans" cxnId="{1F59F084-8464-44CB-97C4-F0DDC99D8988}">
      <dgm:prSet/>
      <dgm:spPr/>
      <dgm:t>
        <a:bodyPr/>
        <a:lstStyle/>
        <a:p>
          <a:endParaRPr lang="en-CA">
            <a:latin typeface="Calibri Light" panose="020F0302020204030204" pitchFamily="34" charset="0"/>
          </a:endParaRPr>
        </a:p>
      </dgm:t>
    </dgm:pt>
    <dgm:pt modelId="{C4AC277E-BB25-416A-9D9D-C46514F56A09}">
      <dgm:prSet/>
      <dgm:spPr/>
      <dgm:t>
        <a:bodyPr/>
        <a:lstStyle/>
        <a:p>
          <a:r>
            <a:rPr lang="en-US" altLang="en-US" dirty="0" err="1" smtClean="0">
              <a:latin typeface="Calibri Light" panose="020F0302020204030204" pitchFamily="34" charset="0"/>
            </a:rPr>
            <a:t>Verificación</a:t>
          </a:r>
          <a:r>
            <a:rPr lang="en-US" altLang="en-US" dirty="0" smtClean="0">
              <a:latin typeface="Calibri Light" panose="020F0302020204030204" pitchFamily="34" charset="0"/>
            </a:rPr>
            <a:t> y </a:t>
          </a:r>
          <a:r>
            <a:rPr lang="en-US" altLang="en-US" dirty="0" err="1" smtClean="0">
              <a:latin typeface="Calibri Light" panose="020F0302020204030204" pitchFamily="34" charset="0"/>
            </a:rPr>
            <a:t>simulación</a:t>
          </a:r>
          <a:r>
            <a:rPr lang="en-US" altLang="en-US" dirty="0" smtClean="0">
              <a:latin typeface="Calibri Light" panose="020F0302020204030204" pitchFamily="34" charset="0"/>
            </a:rPr>
            <a:t> de </a:t>
          </a:r>
          <a:r>
            <a:rPr lang="en-US" altLang="en-US" dirty="0" err="1" smtClean="0">
              <a:latin typeface="Calibri Light" panose="020F0302020204030204" pitchFamily="34" charset="0"/>
            </a:rPr>
            <a:t>los</a:t>
          </a:r>
          <a:r>
            <a:rPr lang="en-US" altLang="en-US" dirty="0" smtClean="0">
              <a:latin typeface="Calibri Light" panose="020F0302020204030204" pitchFamily="34" charset="0"/>
            </a:rPr>
            <a:t> </a:t>
          </a:r>
          <a:r>
            <a:rPr lang="en-US" altLang="en-US" dirty="0" err="1" smtClean="0">
              <a:latin typeface="Calibri Light" panose="020F0302020204030204" pitchFamily="34" charset="0"/>
            </a:rPr>
            <a:t>anclajes</a:t>
          </a:r>
          <a:r>
            <a:rPr lang="en-US" altLang="en-US" dirty="0" smtClean="0">
              <a:latin typeface="Calibri Light" panose="020F0302020204030204" pitchFamily="34" charset="0"/>
            </a:rPr>
            <a:t> </a:t>
          </a:r>
          <a:r>
            <a:rPr lang="en-US" altLang="en-US" dirty="0" err="1" smtClean="0">
              <a:latin typeface="Calibri Light" panose="020F0302020204030204" pitchFamily="34" charset="0"/>
            </a:rPr>
            <a:t>diseñados</a:t>
          </a:r>
          <a:endParaRPr lang="en-US" altLang="en-US" dirty="0">
            <a:latin typeface="Calibri Light" panose="020F0302020204030204" pitchFamily="34" charset="0"/>
          </a:endParaRPr>
        </a:p>
      </dgm:t>
    </dgm:pt>
    <dgm:pt modelId="{BD601183-04CB-4719-B28B-9B0D6F509534}" type="parTrans" cxnId="{3452B4E5-C36F-4D52-9A67-EB791A387A24}">
      <dgm:prSet/>
      <dgm:spPr/>
      <dgm:t>
        <a:bodyPr/>
        <a:lstStyle/>
        <a:p>
          <a:endParaRPr lang="en-CA"/>
        </a:p>
      </dgm:t>
    </dgm:pt>
    <dgm:pt modelId="{3B882917-4CB4-4C17-822A-1DC1F59E3E28}" type="sibTrans" cxnId="{3452B4E5-C36F-4D52-9A67-EB791A387A24}">
      <dgm:prSet/>
      <dgm:spPr/>
      <dgm:t>
        <a:bodyPr/>
        <a:lstStyle/>
        <a:p>
          <a:endParaRPr lang="en-CA"/>
        </a:p>
      </dgm:t>
    </dgm:pt>
    <dgm:pt modelId="{2A12BF69-6F58-4FC7-88F9-5269FB4A767C}" type="pres">
      <dgm:prSet presAssocID="{9170EFCE-F3F7-4EC9-9F24-6CB53B441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9AE5E16-1768-4C5C-9972-EF88BABA2232}" type="pres">
      <dgm:prSet presAssocID="{C732D236-9E2B-4B2E-B8F0-516062EF1D89}" presName="node" presStyleLbl="node1" presStyleIdx="0" presStyleCnt="1" custLinFactX="-25837" custLinFactNeighborX="-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02DC6B1-6ECF-434F-82CC-17F5BEA2B03B}" srcId="{9170EFCE-F3F7-4EC9-9F24-6CB53B441C5D}" destId="{C732D236-9E2B-4B2E-B8F0-516062EF1D89}" srcOrd="0" destOrd="0" parTransId="{14289870-7BC5-4B5B-AD69-799547DEB0AD}" sibTransId="{361B9472-8998-49F5-AE41-7A58E6624583}"/>
    <dgm:cxn modelId="{DC296902-B665-4DB8-B3C6-6E79B90D656D}" type="presOf" srcId="{C4AC277E-BB25-416A-9D9D-C46514F56A09}" destId="{F9AE5E16-1768-4C5C-9972-EF88BABA2232}" srcOrd="0" destOrd="2" presId="urn:microsoft.com/office/officeart/2005/8/layout/hList6"/>
    <dgm:cxn modelId="{3452B4E5-C36F-4D52-9A67-EB791A387A24}" srcId="{C732D236-9E2B-4B2E-B8F0-516062EF1D89}" destId="{C4AC277E-BB25-416A-9D9D-C46514F56A09}" srcOrd="1" destOrd="0" parTransId="{BD601183-04CB-4719-B28B-9B0D6F509534}" sibTransId="{3B882917-4CB4-4C17-822A-1DC1F59E3E28}"/>
    <dgm:cxn modelId="{9DE7C935-F729-4E07-8D03-FCFF62C93BD2}" type="presOf" srcId="{453F0697-83D1-4B4E-8ABF-DAA35C67AE7A}" destId="{F9AE5E16-1768-4C5C-9972-EF88BABA2232}" srcOrd="0" destOrd="1" presId="urn:microsoft.com/office/officeart/2005/8/layout/hList6"/>
    <dgm:cxn modelId="{35F71536-C4C1-4E9F-808E-8374AFC3672E}" type="presOf" srcId="{9170EFCE-F3F7-4EC9-9F24-6CB53B441C5D}" destId="{2A12BF69-6F58-4FC7-88F9-5269FB4A767C}" srcOrd="0" destOrd="0" presId="urn:microsoft.com/office/officeart/2005/8/layout/hList6"/>
    <dgm:cxn modelId="{4C7D5090-97F5-45A3-938D-346DECA07EBE}" type="presOf" srcId="{C732D236-9E2B-4B2E-B8F0-516062EF1D89}" destId="{F9AE5E16-1768-4C5C-9972-EF88BABA2232}" srcOrd="0" destOrd="0" presId="urn:microsoft.com/office/officeart/2005/8/layout/hList6"/>
    <dgm:cxn modelId="{1F59F084-8464-44CB-97C4-F0DDC99D8988}" srcId="{C732D236-9E2B-4B2E-B8F0-516062EF1D89}" destId="{453F0697-83D1-4B4E-8ABF-DAA35C67AE7A}" srcOrd="0" destOrd="0" parTransId="{39776877-E253-4E8E-9564-2DF14AADDE7E}" sibTransId="{F14E469A-5F93-4304-8B6D-0801B34CECEF}"/>
    <dgm:cxn modelId="{3AE7C8CF-769E-4C84-9915-9B9AEDD24204}" type="presParOf" srcId="{2A12BF69-6F58-4FC7-88F9-5269FB4A767C}" destId="{F9AE5E16-1768-4C5C-9972-EF88BABA223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990784-CA6A-47C1-89CC-59878A124A9D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D43EB7-B2A7-436A-8F6C-16F5176479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3C588-6E99-4826-B155-FFC4EA9E272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091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3EB7-B2A7-436A-8F6C-16F5176479B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1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3EB7-B2A7-436A-8F6C-16F5176479B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08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900" smtClean="0"/>
              <a:t>IR, Memorial University, R&amp;D organisations are in the Alliance – also work with Canadian marine pilot’s association</a:t>
            </a:r>
            <a:endParaRPr lang="en-CA" sz="1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3EA4-2FA3-45A2-9EC1-AB751E936BF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4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22842-37CD-4F0C-A68B-54E4D1E98603}" type="slidenum">
              <a:rPr lang="en-US"/>
              <a:pPr/>
              <a:t>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TRANSLATE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DDEE-DC55-4EB7-8EB5-E7ED01C99D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00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DDEE-DC55-4EB7-8EB5-E7ED01C99D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222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64A70B"/>
              </a:buClr>
              <a:buFontTx/>
              <a:buChar char="-"/>
            </a:pPr>
            <a:r>
              <a:rPr lang="en-US" sz="2200" smtClean="0">
                <a:latin typeface="Calibri Light" pitchFamily="34" charset="0"/>
                <a:cs typeface="Calibri" pitchFamily="34" charset="0"/>
              </a:rPr>
              <a:t>TRANSLATE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3EA4-2FA3-45A2-9EC1-AB751E936BF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22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02FC8-E019-49F9-A9D0-C1F89359E83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7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2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6C81E-2326-4D29-9F7D-1106B1B06EE9}" type="datetimeFigureOut">
              <a:rPr lang="en-US" smtClean="0"/>
              <a:pPr/>
              <a:t>12/5/2018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439C-BBBF-4089-95F9-787E6B1951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PowerPoint Template bar corp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4496"/>
            <a:ext cx="9144000" cy="6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xys-ap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xys-aps.com/platforms/p2011p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ortal.axys-ap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IAXYS Directional Wave Buoy 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2133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2362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Cambria" pitchFamily="18" charset="0"/>
              </a:rPr>
              <a:t>Remote Environmental Monitoring Systems</a:t>
            </a:r>
            <a:endParaRPr lang="es-MX" altLang="en-US" sz="1600" b="1" i="1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85800" y="3581400"/>
            <a:ext cx="800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DCP_02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457200"/>
            <a:ext cx="1905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ea Diversified Carnival Cruise Lines WKB Honduras Colour correct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57200"/>
            <a:ext cx="1930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WindSentinel floating lidar deployment PNN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9" y="457200"/>
            <a:ext cx="217000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XYS 40 Years simp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038600"/>
            <a:ext cx="2472950" cy="1615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6700" y="57766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Julio Leal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CA" sz="3600" dirty="0" err="1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Manejo</a:t>
            </a:r>
            <a:r>
              <a:rPr lang="en-CA" sz="3600" dirty="0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 de </a:t>
            </a:r>
            <a:r>
              <a:rPr lang="en-CA" sz="3600" dirty="0" err="1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los</a:t>
            </a:r>
            <a:r>
              <a:rPr lang="en-CA" sz="3600" dirty="0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CA" sz="3600" dirty="0" err="1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Datos</a:t>
            </a:r>
            <a:endParaRPr lang="en-CA" sz="3600" dirty="0" smtClean="0">
              <a:solidFill>
                <a:srgbClr val="64A70B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0" y="2057400"/>
            <a:ext cx="89314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2388" y="1098756"/>
            <a:ext cx="80701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Geo-Portal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seguro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basado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en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la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nube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para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visualización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en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tiempo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real e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integración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datos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ambientales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y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oceanográficos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provenientes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redes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sistemas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 y </a:t>
            </a:r>
            <a:r>
              <a:rPr lang="en-US" sz="2200" i="1" err="1" smtClean="0">
                <a:latin typeface="Calibri Light" panose="020F0302020204030204" pitchFamily="34" charset="0"/>
                <a:cs typeface="Calibri" pitchFamily="34" charset="0"/>
              </a:rPr>
              <a:t>sensores</a:t>
            </a:r>
            <a:r>
              <a:rPr lang="en-US" sz="2200" i="1" smtClean="0">
                <a:latin typeface="Calibri Light" panose="020F0302020204030204" pitchFamily="34" charset="0"/>
                <a:cs typeface="Calibri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2200" i="1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 smtClean="0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 smtClean="0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 smtClean="0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 smtClean="0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200" i="1" smtClean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82895" y="2335800"/>
            <a:ext cx="466060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4A70B"/>
              </a:buClr>
              <a:tabLst>
                <a:tab pos="0" algn="l"/>
              </a:tabLst>
            </a:pPr>
            <a:r>
              <a:rPr lang="en-US" b="1" dirty="0" err="1" smtClean="0">
                <a:latin typeface="Calibri Light" panose="020F0302020204030204" pitchFamily="34" charset="0"/>
                <a:cs typeface="Calibri" pitchFamily="34" charset="0"/>
              </a:rPr>
              <a:t>Analisis</a:t>
            </a:r>
            <a:r>
              <a:rPr lang="en-US" b="1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  <a:cs typeface="Calibri" pitchFamily="34" charset="0"/>
              </a:rPr>
              <a:t>predictivo</a:t>
            </a:r>
            <a:r>
              <a:rPr lang="en-US" b="1" dirty="0" smtClean="0">
                <a:latin typeface="Calibri Light" panose="020F0302020204030204" pitchFamily="34" charset="0"/>
                <a:cs typeface="Calibri" pitchFamily="34" charset="0"/>
              </a:rPr>
              <a:t>, </a:t>
            </a:r>
            <a:r>
              <a:rPr lang="en-US" b="1" dirty="0" err="1" smtClean="0">
                <a:latin typeface="Calibri Light" panose="020F0302020204030204" pitchFamily="34" charset="0"/>
                <a:cs typeface="Calibri" pitchFamily="34" charset="0"/>
              </a:rPr>
              <a:t>herramientas</a:t>
            </a:r>
            <a:r>
              <a:rPr lang="en-US" b="1" dirty="0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b="1" dirty="0" err="1" smtClean="0">
                <a:latin typeface="Calibri Light" panose="020F0302020204030204" pitchFamily="34" charset="0"/>
                <a:cs typeface="Calibri" pitchFamily="34" charset="0"/>
              </a:rPr>
              <a:t>integración</a:t>
            </a:r>
            <a:r>
              <a:rPr lang="en-US" b="1" dirty="0" smtClean="0">
                <a:latin typeface="Calibri Light" panose="020F0302020204030204" pitchFamily="34" charset="0"/>
                <a:cs typeface="Calibri" pitchFamily="34" charset="0"/>
              </a:rPr>
              <a:t> y </a:t>
            </a:r>
            <a:r>
              <a:rPr lang="en-US" b="1" dirty="0" err="1" smtClean="0">
                <a:latin typeface="Calibri Light" panose="020F0302020204030204" pitchFamily="34" charset="0"/>
                <a:cs typeface="Calibri" pitchFamily="34" charset="0"/>
              </a:rPr>
              <a:t>visualización</a:t>
            </a:r>
            <a:r>
              <a:rPr lang="en-US" b="1" dirty="0" smtClean="0">
                <a:latin typeface="Calibri Light" panose="020F0302020204030204" pitchFamily="34" charset="0"/>
                <a:cs typeface="Calibri" pitchFamily="34" charset="0"/>
              </a:rPr>
              <a:t> para:</a:t>
            </a:r>
          </a:p>
          <a:p>
            <a:pPr>
              <a:spcBef>
                <a:spcPct val="50000"/>
              </a:spcBef>
              <a:buClr>
                <a:srgbClr val="64A70B"/>
              </a:buClr>
              <a:tabLst>
                <a:tab pos="0" algn="l"/>
              </a:tabLst>
            </a:pP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Reducción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costos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gerencia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datos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incremento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seguridad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. </a:t>
            </a:r>
          </a:p>
          <a:p>
            <a:pPr>
              <a:spcBef>
                <a:spcPct val="50000"/>
              </a:spcBef>
              <a:buClr>
                <a:srgbClr val="64A70B"/>
              </a:buClr>
              <a:tabLst>
                <a:tab pos="0" algn="l"/>
              </a:tabLst>
            </a:pP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Permite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una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mejor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comunicación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intercambio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datos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. </a:t>
            </a:r>
          </a:p>
          <a:p>
            <a:pPr marL="339725" indent="-339725">
              <a:spcBef>
                <a:spcPct val="50000"/>
              </a:spcBef>
              <a:buClr>
                <a:srgbClr val="64A70B"/>
              </a:buClr>
              <a:buFont typeface="Calibri" pitchFamily="34" charset="0"/>
              <a:buChar char="»"/>
              <a:tabLst>
                <a:tab pos="287338" algn="l"/>
              </a:tabLst>
            </a:pP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Gerencia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analiza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datos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ambientales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 Light" panose="020F0302020204030204" pitchFamily="34" charset="0"/>
                <a:cs typeface="Calibri" pitchFamily="34" charset="0"/>
              </a:rPr>
              <a:t>operacionales</a:t>
            </a:r>
            <a:r>
              <a:rPr lang="en-US" dirty="0" smtClean="0">
                <a:latin typeface="Calibri Light" panose="020F0302020204030204" pitchFamily="34" charset="0"/>
                <a:cs typeface="Calibri" pitchFamily="34" charset="0"/>
              </a:rPr>
              <a:t>.</a:t>
            </a:r>
          </a:p>
          <a:p>
            <a:pPr marL="339725" indent="-339725">
              <a:spcBef>
                <a:spcPct val="50000"/>
              </a:spcBef>
              <a:buClr>
                <a:srgbClr val="64A70B"/>
              </a:buClr>
              <a:tabLst>
                <a:tab pos="287338" algn="l"/>
              </a:tabLst>
            </a:pPr>
            <a:r>
              <a:rPr lang="en-US" i="1" dirty="0" smtClean="0">
                <a:latin typeface="Calibri Light" panose="020F0302020204030204" pitchFamily="34" charset="0"/>
                <a:cs typeface="Calibri" pitchFamily="34" charset="0"/>
                <a:hlinkClick r:id="rId3"/>
              </a:rPr>
              <a:t>http:portal.axys-aps.com/</a:t>
            </a:r>
            <a:r>
              <a:rPr lang="en-US" i="1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952" y="2926031"/>
            <a:ext cx="3460340" cy="310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XYS APS Horizont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124253"/>
            <a:ext cx="1901952" cy="612648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00" b="1" i="1" smtClean="0">
                <a:solidFill>
                  <a:srgbClr val="64A70B"/>
                </a:solidFill>
                <a:latin typeface="+mj-lt"/>
                <a:cs typeface="Arial" charset="0"/>
              </a:rPr>
              <a:t>AXYS-APS</a:t>
            </a:r>
            <a:r>
              <a:rPr lang="en-CA" sz="3400" smtClean="0">
                <a:solidFill>
                  <a:srgbClr val="64A70B"/>
                </a:solidFill>
                <a:latin typeface="Calibri Light" panose="020F0302020204030204" pitchFamily="34" charset="0"/>
                <a:cs typeface="Arial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Sistema de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Monitoreo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 y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Visualizacion</a:t>
            </a:r>
            <a:endParaRPr lang="en-CA" sz="3600" dirty="0">
              <a:solidFill>
                <a:srgbClr val="64A70B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6546"/>
            <a:ext cx="7315200" cy="4885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57912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https://portal.axys-aps.com/platforms/p2011p/</a:t>
            </a: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5765800"/>
            <a:ext cx="286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https://portal.axys-aps.com/</a:t>
            </a:r>
            <a:endParaRPr lang="en-US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Sistema de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Monitoreo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 y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Visualizacion</a:t>
            </a:r>
            <a:endParaRPr lang="en-CA" sz="3600" dirty="0">
              <a:solidFill>
                <a:srgbClr val="64A70B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4931"/>
            <a:ext cx="8382000" cy="53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517539"/>
            <a:ext cx="187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1588" algn="ctr">
              <a:spcAft>
                <a:spcPts val="500"/>
              </a:spcAft>
              <a:buClr>
                <a:srgbClr val="64A70B"/>
              </a:buClr>
            </a:pPr>
            <a:r>
              <a:rPr lang="en-CA" b="1" smtClean="0">
                <a:solidFill>
                  <a:schemeClr val="bg1"/>
                </a:solidFill>
                <a:latin typeface="Calibri Light" pitchFamily="34" charset="0"/>
              </a:rPr>
              <a:t>Nearly 300 met ocean buoys shipped to clients worldwide. 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err="1" smtClean="0">
                <a:solidFill>
                  <a:srgbClr val="64A70B"/>
                </a:solidFill>
                <a:latin typeface="+mj-lt"/>
              </a:rPr>
              <a:t>Aplicaciones</a:t>
            </a:r>
            <a:r>
              <a:rPr lang="en-US" sz="3600" b="1" i="1" dirty="0" smtClean="0">
                <a:solidFill>
                  <a:srgbClr val="64A70B"/>
                </a:solidFill>
                <a:latin typeface="+mj-lt"/>
              </a:rPr>
              <a:t> </a:t>
            </a:r>
            <a:endParaRPr lang="en-CA" sz="3600" dirty="0" smtClean="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383087" y="818535"/>
            <a:ext cx="4532313" cy="1828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>
                <a:latin typeface="Calibri Light" panose="020F0302020204030204" pitchFamily="34" charset="0"/>
              </a:rPr>
              <a:t>Pronostico del tiempo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Operaciones/Mantenimiento/ Construcción</a:t>
            </a:r>
            <a:endParaRPr lang="es-ES" altLang="en-US" sz="2400" dirty="0">
              <a:latin typeface="Calibri Light" panose="020F0302020204030204" pitchFamily="34" charset="0"/>
            </a:endParaRP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Decisiones </a:t>
            </a:r>
            <a:r>
              <a:rPr lang="es-ES" altLang="en-US" sz="2400" dirty="0">
                <a:latin typeface="Calibri Light" panose="020F0302020204030204" pitchFamily="34" charset="0"/>
              </a:rPr>
              <a:t>IR /NO IR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Visualización </a:t>
            </a:r>
            <a:r>
              <a:rPr lang="es-ES" altLang="en-US" sz="2400" dirty="0">
                <a:latin typeface="Calibri Light" panose="020F0302020204030204" pitchFamily="34" charset="0"/>
              </a:rPr>
              <a:t>a bordo de los Buques en tiempo real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>
                <a:latin typeface="Calibri Light" panose="020F0302020204030204" pitchFamily="34" charset="0"/>
              </a:rPr>
              <a:t>Control de tráfico de buques.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Seguridad </a:t>
            </a:r>
            <a:r>
              <a:rPr lang="es-ES" altLang="en-US" sz="2400" dirty="0">
                <a:latin typeface="Calibri Light" panose="020F0302020204030204" pitchFamily="34" charset="0"/>
              </a:rPr>
              <a:t>en la </a:t>
            </a:r>
            <a:r>
              <a:rPr lang="es-ES" altLang="en-US" sz="2400" dirty="0" smtClean="0">
                <a:latin typeface="Calibri Light" panose="020F0302020204030204" pitchFamily="34" charset="0"/>
              </a:rPr>
              <a:t>navegación</a:t>
            </a:r>
            <a:endParaRPr lang="es-ES" altLang="en-US" sz="2400" dirty="0">
              <a:latin typeface="Calibri Light" panose="020F0302020204030204" pitchFamily="34" charset="0"/>
            </a:endParaRP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Ingeniería </a:t>
            </a:r>
            <a:r>
              <a:rPr lang="es-ES" altLang="en-US" sz="2400" dirty="0">
                <a:latin typeface="Calibri Light" panose="020F0302020204030204" pitchFamily="34" charset="0"/>
              </a:rPr>
              <a:t>y Diseño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>
                <a:latin typeface="Calibri Light" panose="020F0302020204030204" pitchFamily="34" charset="0"/>
              </a:rPr>
              <a:t>Evaluación de recursos </a:t>
            </a:r>
            <a:r>
              <a:rPr lang="es-ES" altLang="en-US" sz="2400" dirty="0" smtClean="0">
                <a:latin typeface="Calibri Light" panose="020F0302020204030204" pitchFamily="34" charset="0"/>
              </a:rPr>
              <a:t>(energía eólica/</a:t>
            </a:r>
            <a:r>
              <a:rPr lang="es-ES" altLang="en-US" sz="2400" dirty="0" err="1" smtClean="0">
                <a:latin typeface="Calibri Light" panose="020F0302020204030204" pitchFamily="34" charset="0"/>
              </a:rPr>
              <a:t>ondimotriz</a:t>
            </a:r>
            <a:r>
              <a:rPr lang="es-ES" altLang="en-US" sz="2400" dirty="0">
                <a:latin typeface="Calibri Light" panose="020F0302020204030204" pitchFamily="34" charset="0"/>
              </a:rPr>
              <a:t>)</a:t>
            </a:r>
          </a:p>
          <a:p>
            <a:pPr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Estudios ambientales etc..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80840"/>
            <a:ext cx="3626037" cy="2336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3657600"/>
            <a:ext cx="3626037" cy="23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Artwork smaller ldf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95600"/>
            <a:ext cx="9144000" cy="32004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0500" y="974241"/>
            <a:ext cx="3048000" cy="1436291"/>
          </a:xfrm>
          <a:prstGeom prst="rect">
            <a:avLst/>
          </a:prstGeom>
          <a:ln>
            <a:solidFill>
              <a:srgbClr val="64A70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64A70B"/>
              </a:buClr>
            </a:pP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Boyas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Olas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y Corrientes</a:t>
            </a: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Bajo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costo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y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fáciles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desplegar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libri Light" pitchFamily="34" charset="0"/>
              <a:cs typeface="Calibri" pitchFamily="34" charset="0"/>
            </a:endParaRP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Suministro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informacion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valiosa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durante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la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instalación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y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operación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libri Light" pitchFamily="34" charset="0"/>
              <a:cs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429000" y="966867"/>
            <a:ext cx="2667000" cy="1928733"/>
          </a:xfrm>
          <a:prstGeom prst="rect">
            <a:avLst/>
          </a:prstGeom>
          <a:ln>
            <a:solidFill>
              <a:srgbClr val="64A70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64A70B"/>
              </a:buClr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LiDAR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Flotante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alibri Light" pitchFamily="34" charset="0"/>
              <a:cs typeface="Calibri" pitchFamily="34" charset="0"/>
            </a:endParaRP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Despliegue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por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varios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años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.</a:t>
            </a: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Fuente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poder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adecuada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para el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funcionamiento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varios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sensores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incluyendo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velocidad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vientos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hasta 200 m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altura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96332" y="959493"/>
            <a:ext cx="2667000" cy="1928733"/>
          </a:xfrm>
          <a:prstGeom prst="rect">
            <a:avLst/>
          </a:prstGeom>
          <a:ln>
            <a:solidFill>
              <a:srgbClr val="64A70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64A70B"/>
              </a:buClr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Met Buoys</a:t>
            </a: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Personalizable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a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una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amplia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gama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sensores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</a:p>
          <a:p>
            <a:pPr marL="179388" indent="-179388">
              <a:spcBef>
                <a:spcPts val="200"/>
              </a:spcBef>
              <a:buClr>
                <a:srgbClr val="64A70B"/>
              </a:buClr>
              <a:buFont typeface="Calibri" pitchFamily="34" charset="0"/>
              <a:buChar char="»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Tres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tamaños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boyas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diferentes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dependiendo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la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cantidad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y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tipo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sensores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 a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instalar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err="1">
                <a:solidFill>
                  <a:srgbClr val="64A70B"/>
                </a:solidFill>
                <a:latin typeface="+mj-lt"/>
              </a:rPr>
              <a:t>Boyas</a:t>
            </a:r>
            <a:r>
              <a:rPr lang="en-US" altLang="en-US" sz="3600" b="1" i="1">
                <a:solidFill>
                  <a:srgbClr val="64A70B"/>
                </a:solidFill>
                <a:latin typeface="+mj-lt"/>
              </a:rPr>
              <a:t> </a:t>
            </a:r>
            <a:r>
              <a:rPr lang="en-US" altLang="en-US" sz="3600" b="1" i="1" err="1">
                <a:solidFill>
                  <a:srgbClr val="64A70B"/>
                </a:solidFill>
                <a:latin typeface="+mj-lt"/>
              </a:rPr>
              <a:t>Oceanográficas</a:t>
            </a:r>
            <a:r>
              <a:rPr lang="en-US" altLang="en-US" sz="3600" b="1" i="1">
                <a:solidFill>
                  <a:srgbClr val="64A70B"/>
                </a:solidFill>
                <a:latin typeface="+mj-lt"/>
              </a:rPr>
              <a:t> AXYS</a:t>
            </a:r>
            <a:endParaRPr lang="en-CA" sz="360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03238" y="1401097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2538" y="4543485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70638" y="2105085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32538" y="3352860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743200" y="403852"/>
            <a:ext cx="3733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Arial" charset="0"/>
              </a:rPr>
              <a:t>Gracias</a:t>
            </a:r>
            <a:r>
              <a:rPr lang="en-CA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cs typeface="Arial" charset="0"/>
              </a:rPr>
              <a:t> 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5768" y="4563764"/>
            <a:ext cx="424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4B87"/>
                </a:solidFill>
                <a:latin typeface="Cambria" pitchFamily="18" charset="0"/>
              </a:rPr>
              <a:t>“From Sensors to the Right Decisions”</a:t>
            </a:r>
            <a:endParaRPr lang="en-CA" sz="3200" b="1" i="1" dirty="0" smtClean="0">
              <a:solidFill>
                <a:srgbClr val="004B87"/>
              </a:solidFill>
              <a:latin typeface="Cambria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547" y="2362200"/>
            <a:ext cx="2285982" cy="171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4622" y="2848467"/>
            <a:ext cx="3366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AXYS </a:t>
            </a:r>
            <a:r>
              <a:rPr lang="en-US" sz="2400" b="1" err="1" smtClean="0"/>
              <a:t>actualmente</a:t>
            </a:r>
            <a:r>
              <a:rPr lang="en-US" sz="2400" b="1" smtClean="0"/>
              <a:t> </a:t>
            </a:r>
            <a:r>
              <a:rPr lang="en-US" sz="2400" b="1" err="1" smtClean="0"/>
              <a:t>suministra</a:t>
            </a:r>
            <a:r>
              <a:rPr lang="en-US" sz="2400" b="1" smtClean="0"/>
              <a:t> </a:t>
            </a:r>
            <a:r>
              <a:rPr lang="en-US" sz="2400" b="1" err="1" smtClean="0"/>
              <a:t>boyas</a:t>
            </a:r>
            <a:r>
              <a:rPr lang="en-US" sz="2400" b="1" smtClean="0"/>
              <a:t> a 25 </a:t>
            </a:r>
            <a:r>
              <a:rPr lang="en-US" sz="2400" b="1" err="1" smtClean="0"/>
              <a:t>redes</a:t>
            </a:r>
            <a:r>
              <a:rPr lang="en-US" sz="2400" b="1" smtClean="0"/>
              <a:t> de </a:t>
            </a:r>
            <a:r>
              <a:rPr lang="en-US" sz="2400" b="1" err="1" smtClean="0"/>
              <a:t>monitoreo</a:t>
            </a:r>
            <a:r>
              <a:rPr lang="en-US" sz="2400" b="1" smtClean="0"/>
              <a:t> </a:t>
            </a:r>
            <a:r>
              <a:rPr lang="en-US" sz="2400" b="1" err="1" smtClean="0"/>
              <a:t>ambiental</a:t>
            </a:r>
            <a:r>
              <a:rPr lang="en-US" sz="2400" b="1" smtClean="0"/>
              <a:t> </a:t>
            </a:r>
            <a:r>
              <a:rPr lang="en-US" sz="2400" b="1" err="1" smtClean="0"/>
              <a:t>marino</a:t>
            </a:r>
            <a:r>
              <a:rPr lang="en-US" sz="2400" b="1" smtClean="0"/>
              <a:t> y ha </a:t>
            </a:r>
            <a:r>
              <a:rPr lang="en-US" sz="2400" b="1" err="1" smtClean="0"/>
              <a:t>vendido</a:t>
            </a:r>
            <a:r>
              <a:rPr lang="en-US" sz="2400" b="1" smtClean="0"/>
              <a:t> mas de 800 </a:t>
            </a:r>
            <a:r>
              <a:rPr lang="en-US" sz="2400" b="1" err="1" smtClean="0"/>
              <a:t>sistemas</a:t>
            </a:r>
            <a:r>
              <a:rPr lang="en-US" sz="2400" b="1" smtClean="0"/>
              <a:t> </a:t>
            </a:r>
            <a:r>
              <a:rPr lang="en-US" sz="2400" b="1" err="1" smtClean="0"/>
              <a:t>alrededor</a:t>
            </a:r>
            <a:r>
              <a:rPr lang="en-US" sz="2400" b="1" smtClean="0"/>
              <a:t> del </a:t>
            </a:r>
            <a:r>
              <a:rPr lang="en-US" sz="2400" b="1" err="1" smtClean="0"/>
              <a:t>mundo</a:t>
            </a:r>
            <a:r>
              <a:rPr lang="en-US" sz="2400" b="1" smtClean="0"/>
              <a:t>.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14600"/>
            <a:ext cx="5105400" cy="340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3516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Líderes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Monitoreo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Metereología</a:t>
            </a:r>
            <a:r>
              <a:rPr lang="en-US" sz="2800" i="1" dirty="0" smtClean="0"/>
              <a:t> - </a:t>
            </a:r>
            <a:r>
              <a:rPr lang="en-US" sz="2800" i="1" dirty="0" err="1" smtClean="0"/>
              <a:t>Oceanográfica</a:t>
            </a:r>
            <a:r>
              <a:rPr lang="en-US" sz="2800" i="1" dirty="0" smtClean="0"/>
              <a:t> a </a:t>
            </a:r>
            <a:r>
              <a:rPr lang="en-US" sz="2800" i="1" dirty="0" err="1"/>
              <a:t>N</a:t>
            </a:r>
            <a:r>
              <a:rPr lang="en-US" sz="2800" i="1" dirty="0" err="1" smtClean="0"/>
              <a:t>ivel</a:t>
            </a:r>
            <a:r>
              <a:rPr lang="en-US" sz="2800" i="1" dirty="0" smtClean="0"/>
              <a:t> Mundial</a:t>
            </a:r>
            <a:endParaRPr lang="en-US" sz="28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1" dirty="0" err="1" smtClean="0">
                <a:solidFill>
                  <a:srgbClr val="64A70B"/>
                </a:solidFill>
                <a:latin typeface="Cambria" pitchFamily="18" charset="0"/>
              </a:rPr>
              <a:t>Redes</a:t>
            </a:r>
            <a:r>
              <a:rPr lang="en-US" sz="2800" b="1" i="1" dirty="0" smtClean="0">
                <a:solidFill>
                  <a:srgbClr val="64A70B"/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rgbClr val="64A70B"/>
                </a:solidFill>
                <a:latin typeface="Cambria" pitchFamily="18" charset="0"/>
              </a:rPr>
              <a:t>Marítimas</a:t>
            </a:r>
            <a:endParaRPr lang="en-US" sz="3600" b="1" i="1" dirty="0" smtClean="0">
              <a:solidFill>
                <a:srgbClr val="64A70B"/>
              </a:solidFill>
              <a:latin typeface="Cambria" pitchFamily="18" charset="0"/>
            </a:endParaRPr>
          </a:p>
        </p:txBody>
      </p:sp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8686800" y="5921738"/>
            <a:ext cx="304799" cy="250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2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1" dirty="0" smtClean="0">
                <a:solidFill>
                  <a:srgbClr val="64A70B"/>
                </a:solidFill>
                <a:latin typeface="Cambria" pitchFamily="18" charset="0"/>
              </a:rPr>
              <a:t> – Sur </a:t>
            </a:r>
            <a:r>
              <a:rPr lang="en-US" sz="2800" b="1" i="1" dirty="0" err="1" smtClean="0">
                <a:solidFill>
                  <a:srgbClr val="64A70B"/>
                </a:solidFill>
                <a:latin typeface="Cambria" pitchFamily="18" charset="0"/>
              </a:rPr>
              <a:t>América</a:t>
            </a:r>
            <a:endParaRPr lang="en-US" sz="3600" b="1" i="1" dirty="0" smtClean="0">
              <a:solidFill>
                <a:srgbClr val="64A70B"/>
              </a:solidFill>
              <a:latin typeface="Cambria" pitchFamily="18" charset="0"/>
            </a:endParaRPr>
          </a:p>
        </p:txBody>
      </p:sp>
      <p:pic>
        <p:nvPicPr>
          <p:cNvPr id="7" name="Picture 6" descr="South Ame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82037"/>
            <a:ext cx="3733800" cy="448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05424" y="1066800"/>
            <a:ext cx="42813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CHM of </a:t>
            </a:r>
            <a:r>
              <a:rPr lang="en-US" sz="2400" dirty="0" err="1" smtClean="0"/>
              <a:t>Marinha</a:t>
            </a:r>
            <a:r>
              <a:rPr lang="en-US" sz="2400" dirty="0" smtClean="0"/>
              <a:t> do </a:t>
            </a:r>
            <a:r>
              <a:rPr lang="en-US" sz="2400" dirty="0" err="1" smtClean="0"/>
              <a:t>Brasil</a:t>
            </a:r>
            <a:r>
              <a:rPr lang="en-US" sz="2400" dirty="0" smtClean="0"/>
              <a:t> 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Petrobras (</a:t>
            </a:r>
            <a:r>
              <a:rPr lang="en-US" sz="2400" dirty="0" err="1" smtClean="0"/>
              <a:t>Brasil</a:t>
            </a:r>
            <a:r>
              <a:rPr lang="en-US" sz="2400" dirty="0" smtClean="0"/>
              <a:t>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INOCAR (Ecuador)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DIMAR (Colombia)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SHOA (Chile)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err="1" smtClean="0"/>
              <a:t>PetroAmazonas</a:t>
            </a:r>
            <a:r>
              <a:rPr lang="en-US" sz="2400" dirty="0" smtClean="0"/>
              <a:t> (Ecuador)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err="1" smtClean="0"/>
              <a:t>Savia</a:t>
            </a:r>
            <a:r>
              <a:rPr lang="en-US" sz="2400" dirty="0" smtClean="0"/>
              <a:t> (</a:t>
            </a:r>
            <a:r>
              <a:rPr lang="en-US" sz="2400" dirty="0" err="1" smtClean="0"/>
              <a:t>Perú</a:t>
            </a:r>
            <a:r>
              <a:rPr lang="en-US" sz="2400" dirty="0" smtClean="0"/>
              <a:t>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Puma (Guatemala)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 YPF (Argentina)</a:t>
            </a:r>
          </a:p>
          <a:p>
            <a:pPr lvl="1" indent="-457200">
              <a:spcBef>
                <a:spcPts val="600"/>
              </a:spcBef>
              <a:buClr>
                <a:srgbClr val="64A70B"/>
              </a:buClr>
              <a:buFont typeface="+mj-lt"/>
              <a:buAutoNum type="arabicParenR"/>
            </a:pPr>
            <a:r>
              <a:rPr lang="en-US" sz="2400" dirty="0" smtClean="0"/>
              <a:t>INAMET (Venezuela)</a:t>
            </a: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8686800" y="5921738"/>
            <a:ext cx="304799" cy="250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40110" y="1431408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AXYS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proveedor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soluciones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monitoreo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ambiental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para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clientes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militares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alrededor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mundo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He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aquí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ejemplo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proyectos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navales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recientes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31" y="3391786"/>
            <a:ext cx="2800969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131904" y="2399817"/>
            <a:ext cx="57912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Marine Corps</a:t>
            </a:r>
          </a:p>
          <a:p>
            <a:pPr lvl="1" indent="-287338">
              <a:buClr>
                <a:srgbClr val="64A70B"/>
              </a:buClr>
              <a:buFont typeface="Calibri" pitchFamily="34" charset="0"/>
              <a:buChar char="»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Monitoreo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oleaje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dirección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 indent="-287338">
              <a:buClr>
                <a:srgbClr val="64A70B"/>
              </a:buClr>
              <a:buFont typeface="Calibri" pitchFamily="34" charset="0"/>
              <a:buChar char="»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Armada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Brasilena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509588" lvl="1" indent="-339725">
              <a:buClr>
                <a:srgbClr val="64A70B"/>
              </a:buClr>
              <a:buFont typeface="Calibri" pitchFamily="34" charset="0"/>
              <a:buChar char="»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Oleaje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dirección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, Corrientes,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estado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marino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monitoreo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ambiental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oceanográfico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64A70B"/>
              </a:buClr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Defensa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Investigación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Desarrollo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Canadá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509588" lvl="1" indent="-339725">
              <a:buClr>
                <a:srgbClr val="64A70B"/>
              </a:buClr>
              <a:buFont typeface="Calibri" pitchFamily="34" charset="0"/>
              <a:buChar char="»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Monitoreo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oleaje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direcci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ó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64A70B"/>
              </a:buClr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Organización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Ciencia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y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Tecnología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 y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Defensa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de Australia </a:t>
            </a:r>
          </a:p>
          <a:p>
            <a:pPr marL="509588" lvl="1" indent="-339725">
              <a:buClr>
                <a:srgbClr val="64A70B"/>
              </a:buClr>
              <a:buFont typeface="Calibri" pitchFamily="34" charset="0"/>
              <a:buChar char="»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Monitoreo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oleaje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dirección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64A70B"/>
              </a:buClr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Centro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Oceanográfico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de la Marina de Guerra de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los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EEUU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509588" lvl="1" indent="-339725">
              <a:buClr>
                <a:srgbClr val="64A70B"/>
              </a:buClr>
              <a:buFont typeface="Calibri" pitchFamily="34" charset="0"/>
              <a:buChar char="»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Monitoreo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oleaje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dirección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1289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i="1" err="1" smtClean="0">
                <a:solidFill>
                  <a:srgbClr val="64A70B"/>
                </a:solidFill>
                <a:latin typeface="Cambria" pitchFamily="18" charset="0"/>
              </a:rPr>
              <a:t>Clientes</a:t>
            </a:r>
            <a:r>
              <a:rPr lang="en-US" sz="2800" b="1" i="1" smtClean="0">
                <a:solidFill>
                  <a:srgbClr val="64A70B"/>
                </a:solidFill>
                <a:latin typeface="Cambria" pitchFamily="18" charset="0"/>
              </a:rPr>
              <a:t> de AXYS – Armada y </a:t>
            </a:r>
            <a:r>
              <a:rPr lang="en-US" sz="2800" b="1" i="1" err="1" smtClean="0">
                <a:solidFill>
                  <a:srgbClr val="64A70B"/>
                </a:solidFill>
                <a:latin typeface="Cambria" pitchFamily="18" charset="0"/>
              </a:rPr>
              <a:t>Defensa</a:t>
            </a:r>
            <a:endParaRPr lang="en-US" sz="3600" b="1" i="1" smtClean="0">
              <a:solidFill>
                <a:srgbClr val="64A70B"/>
              </a:solidFill>
              <a:latin typeface="Cambria" pitchFamily="18" charset="0"/>
            </a:endParaRPr>
          </a:p>
        </p:txBody>
      </p:sp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8686800" y="5921738"/>
            <a:ext cx="304799" cy="250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4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2900" y="248126"/>
            <a:ext cx="853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3600" b="1" i="1" dirty="0" smtClean="0">
                <a:solidFill>
                  <a:srgbClr val="64A70B"/>
                </a:solidFill>
                <a:latin typeface="+mj-lt"/>
              </a:rPr>
              <a:t>Antecedentes 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j-lt"/>
              </a:rPr>
              <a:t>de </a:t>
            </a:r>
            <a:r>
              <a:rPr lang="en-US" altLang="en-US" sz="3600" b="1" i="1" dirty="0">
                <a:solidFill>
                  <a:srgbClr val="64A70B"/>
                </a:solidFill>
                <a:latin typeface="+mj-lt"/>
              </a:rPr>
              <a:t>l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j-lt"/>
              </a:rPr>
              <a:t>a Compañia</a:t>
            </a:r>
            <a:endParaRPr lang="en-US" altLang="en-US" sz="3600" dirty="0" smtClean="0">
              <a:solidFill>
                <a:srgbClr val="64A70B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4A70B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5148" y="1295400"/>
            <a:ext cx="8361202" cy="30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s-MX" altLang="en-US" dirty="0" smtClean="0">
                <a:latin typeface="Calibri Light" panose="020F0302020204030204" pitchFamily="34" charset="0"/>
              </a:rPr>
              <a:t>Fundada</a:t>
            </a:r>
            <a:r>
              <a:rPr lang="en-US" altLang="en-US" dirty="0" smtClean="0">
                <a:latin typeface="Calibri Light" panose="020F0302020204030204" pitchFamily="34" charset="0"/>
              </a:rPr>
              <a:t> </a:t>
            </a:r>
            <a:r>
              <a:rPr lang="en-US" altLang="en-US" dirty="0">
                <a:latin typeface="Calibri Light" panose="020F0302020204030204" pitchFamily="34" charset="0"/>
              </a:rPr>
              <a:t>en 1974, Victoria, BC Canada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altLang="en-US" dirty="0" err="1">
                <a:latin typeface="Calibri Light" panose="020F0302020204030204" pitchFamily="34" charset="0"/>
              </a:rPr>
              <a:t>Experiencia</a:t>
            </a:r>
            <a:r>
              <a:rPr lang="en-US" altLang="en-US" dirty="0">
                <a:latin typeface="Calibri Light" panose="020F0302020204030204" pitchFamily="34" charset="0"/>
              </a:rPr>
              <a:t> </a:t>
            </a:r>
            <a:r>
              <a:rPr lang="en-US" altLang="en-US" dirty="0" smtClean="0">
                <a:latin typeface="Calibri Light" panose="020F0302020204030204" pitchFamily="34" charset="0"/>
              </a:rPr>
              <a:t>global e integral </a:t>
            </a:r>
            <a:r>
              <a:rPr lang="en-US" altLang="en-US" dirty="0">
                <a:latin typeface="Calibri Light" panose="020F0302020204030204" pitchFamily="34" charset="0"/>
              </a:rPr>
              <a:t>en monitoreo ambiental.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altLang="en-US" dirty="0">
                <a:latin typeface="Calibri Light" panose="020F0302020204030204" pitchFamily="34" charset="0"/>
                <a:hlinkClick r:id="rId3" action="ppaction://hlinksldjump"/>
              </a:rPr>
              <a:t>Productos desplegados en más de </a:t>
            </a:r>
            <a:r>
              <a:rPr lang="en-US" altLang="en-US" dirty="0" smtClean="0">
                <a:latin typeface="Calibri Light" panose="020F0302020204030204" pitchFamily="34" charset="0"/>
                <a:hlinkClick r:id="rId3" action="ppaction://hlinksldjump"/>
              </a:rPr>
              <a:t>50 </a:t>
            </a:r>
            <a:r>
              <a:rPr lang="en-US" altLang="en-US" dirty="0">
                <a:latin typeface="Calibri Light" panose="020F0302020204030204" pitchFamily="34" charset="0"/>
                <a:hlinkClick r:id="rId3" action="ppaction://hlinksldjump"/>
              </a:rPr>
              <a:t>paises en el </a:t>
            </a:r>
            <a:r>
              <a:rPr lang="en-US" altLang="en-US" dirty="0" err="1" smtClean="0">
                <a:latin typeface="Calibri Light" panose="020F0302020204030204" pitchFamily="34" charset="0"/>
                <a:hlinkClick r:id="rId3" action="ppaction://hlinksldjump"/>
              </a:rPr>
              <a:t>mundo</a:t>
            </a:r>
            <a:endParaRPr lang="en-US" altLang="en-US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altLang="en-US" dirty="0" err="1">
                <a:latin typeface="Calibri Light" panose="020F0302020204030204" pitchFamily="34" charset="0"/>
              </a:rPr>
              <a:t>Proveedor</a:t>
            </a:r>
            <a:r>
              <a:rPr lang="en-US" altLang="en-US" dirty="0">
                <a:latin typeface="Calibri Light" panose="020F0302020204030204" pitchFamily="34" charset="0"/>
              </a:rPr>
              <a:t> de </a:t>
            </a:r>
            <a:r>
              <a:rPr lang="en-US" altLang="en-US" dirty="0" err="1" smtClean="0">
                <a:latin typeface="Calibri Light" panose="020F0302020204030204" pitchFamily="34" charset="0"/>
              </a:rPr>
              <a:t>equipos</a:t>
            </a:r>
            <a:r>
              <a:rPr lang="en-US" altLang="en-US" dirty="0" smtClean="0">
                <a:latin typeface="Calibri Light" panose="020F0302020204030204" pitchFamily="34" charset="0"/>
              </a:rPr>
              <a:t> y </a:t>
            </a:r>
            <a:r>
              <a:rPr lang="en-US" altLang="en-US" dirty="0" err="1" smtClean="0">
                <a:latin typeface="Calibri Light" panose="020F0302020204030204" pitchFamily="34" charset="0"/>
              </a:rPr>
              <a:t>servicios</a:t>
            </a:r>
            <a:r>
              <a:rPr lang="en-US" altLang="en-US" dirty="0" smtClean="0">
                <a:latin typeface="Calibri Light" panose="020F0302020204030204" pitchFamily="34" charset="0"/>
              </a:rPr>
              <a:t> </a:t>
            </a:r>
            <a:r>
              <a:rPr lang="en-US" altLang="en-US" dirty="0">
                <a:latin typeface="Calibri Light" panose="020F0302020204030204" pitchFamily="34" charset="0"/>
              </a:rPr>
              <a:t>para la </a:t>
            </a:r>
            <a:r>
              <a:rPr lang="en-US" altLang="en-US" dirty="0" err="1">
                <a:latin typeface="Calibri Light" panose="020F0302020204030204" pitchFamily="34" charset="0"/>
              </a:rPr>
              <a:t>segunda</a:t>
            </a:r>
            <a:r>
              <a:rPr lang="en-US" altLang="en-US" dirty="0">
                <a:latin typeface="Calibri Light" panose="020F0302020204030204" pitchFamily="34" charset="0"/>
              </a:rPr>
              <a:t> red mas </a:t>
            </a:r>
            <a:r>
              <a:rPr lang="en-US" altLang="en-US" dirty="0" err="1">
                <a:latin typeface="Calibri Light" panose="020F0302020204030204" pitchFamily="34" charset="0"/>
              </a:rPr>
              <a:t>grande</a:t>
            </a:r>
            <a:r>
              <a:rPr lang="en-US" altLang="en-US" dirty="0">
                <a:latin typeface="Calibri Light" panose="020F0302020204030204" pitchFamily="34" charset="0"/>
              </a:rPr>
              <a:t> del </a:t>
            </a:r>
            <a:r>
              <a:rPr lang="en-US" altLang="en-US" dirty="0" err="1">
                <a:latin typeface="Calibri Light" panose="020F0302020204030204" pitchFamily="34" charset="0"/>
              </a:rPr>
              <a:t>mundo</a:t>
            </a:r>
            <a:r>
              <a:rPr lang="en-US" altLang="en-US" dirty="0">
                <a:latin typeface="Calibri Light" panose="020F0302020204030204" pitchFamily="34" charset="0"/>
              </a:rPr>
              <a:t> (Environment Canada)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s-ES" altLang="en-US" dirty="0" smtClean="0">
                <a:latin typeface="Calibri Light" panose="020F0302020204030204" pitchFamily="34" charset="0"/>
              </a:rPr>
              <a:t>Sede Principal en </a:t>
            </a:r>
            <a:r>
              <a:rPr lang="es-ES" altLang="en-US" dirty="0" err="1" smtClean="0">
                <a:latin typeface="Calibri Light" panose="020F0302020204030204" pitchFamily="34" charset="0"/>
              </a:rPr>
              <a:t>Sidney</a:t>
            </a:r>
            <a:r>
              <a:rPr lang="es-ES" altLang="en-US" dirty="0" smtClean="0">
                <a:latin typeface="Calibri Light" panose="020F0302020204030204" pitchFamily="34" charset="0"/>
              </a:rPr>
              <a:t>, BC </a:t>
            </a:r>
            <a:r>
              <a:rPr lang="es-ES" altLang="en-US" dirty="0" err="1" smtClean="0">
                <a:latin typeface="Calibri Light" panose="020F0302020204030204" pitchFamily="34" charset="0"/>
              </a:rPr>
              <a:t>Canada</a:t>
            </a:r>
            <a:r>
              <a:rPr lang="es-ES" altLang="en-US" dirty="0" smtClean="0">
                <a:latin typeface="Calibri Light" panose="020F0302020204030204" pitchFamily="34" charset="0"/>
              </a:rPr>
              <a:t> con oficinas en Francia y en Bruselas.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s-ES" altLang="en-US" dirty="0" smtClean="0">
                <a:latin typeface="Calibri Light" panose="020F0302020204030204" pitchFamily="34" charset="0"/>
              </a:rPr>
              <a:t>Certificación ISO 9001-2015</a:t>
            </a:r>
            <a:endParaRPr lang="es-ES" altLang="en-US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6439" y="2954939"/>
            <a:ext cx="5321562" cy="944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80" y="326807"/>
            <a:ext cx="5523081" cy="2286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68320"/>
            <a:ext cx="3124200" cy="3888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81" y="4592296"/>
            <a:ext cx="6526119" cy="1561507"/>
          </a:xfrm>
          <a:prstGeom prst="rect">
            <a:avLst/>
          </a:prstGeom>
        </p:spPr>
      </p:pic>
      <p:sp>
        <p:nvSpPr>
          <p:cNvPr id="6" name="5-Point Star 5">
            <a:hlinkClick r:id="rId6" action="ppaction://hlinksldjump"/>
          </p:cNvPr>
          <p:cNvSpPr/>
          <p:nvPr/>
        </p:nvSpPr>
        <p:spPr>
          <a:xfrm>
            <a:off x="8686800" y="5921738"/>
            <a:ext cx="304799" cy="250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sz="3600" b="1" i="1" dirty="0" smtClean="0">
                <a:solidFill>
                  <a:srgbClr val="64A70B"/>
                </a:solidFill>
                <a:latin typeface="+mn-lt"/>
              </a:rPr>
              <a:t>Sistemas</a:t>
            </a:r>
            <a:r>
              <a:rPr lang="en-US" altLang="en-US" sz="3600" b="1" i="1" dirty="0">
                <a:solidFill>
                  <a:srgbClr val="64A70B"/>
                </a:solidFill>
                <a:latin typeface="+mn-lt"/>
              </a:rPr>
              <a:t> 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de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Monitoreo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Remoto</a:t>
            </a:r>
            <a:endParaRPr lang="en-CA" sz="3600" dirty="0">
              <a:solidFill>
                <a:srgbClr val="64A70B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xSentinel_AWO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443" y="1046374"/>
            <a:ext cx="1654942" cy="3064030"/>
          </a:xfrm>
          <a:prstGeom prst="rect">
            <a:avLst/>
          </a:prstGeom>
        </p:spPr>
      </p:pic>
      <p:pic>
        <p:nvPicPr>
          <p:cNvPr id="8" name="Picture 7" descr="WatchKeeper_Buoy_CAD Croppe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8" y="1143000"/>
            <a:ext cx="1950527" cy="288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8" y="4648200"/>
            <a:ext cx="1783327" cy="1352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680" y="4840515"/>
            <a:ext cx="2803320" cy="1160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619" y="4144817"/>
            <a:ext cx="3163530" cy="18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004" y="1046374"/>
            <a:ext cx="1229044" cy="802854"/>
          </a:xfrm>
          <a:prstGeom prst="rect">
            <a:avLst/>
          </a:prstGeom>
        </p:spPr>
      </p:pic>
      <p:pic>
        <p:nvPicPr>
          <p:cNvPr id="15" name="Picture 14" descr="WIND YOUNG 05103_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874931"/>
            <a:ext cx="924222" cy="125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orkhorse Monitor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496" y="2294693"/>
            <a:ext cx="1069975" cy="101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cfile217.uf.daum.net/original/183CAE364E9E7E8630FAE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090" y="2277487"/>
            <a:ext cx="740410" cy="998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0" y="801470"/>
            <a:ext cx="32137" cy="55231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6137" y="3657600"/>
            <a:ext cx="37778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261" y="3733800"/>
            <a:ext cx="198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1588" algn="ctr">
              <a:spcAft>
                <a:spcPts val="500"/>
              </a:spcAft>
              <a:buClr>
                <a:srgbClr val="64A70B"/>
              </a:buClr>
            </a:pPr>
            <a:r>
              <a:rPr lang="en-CA" b="1" smtClean="0">
                <a:solidFill>
                  <a:schemeClr val="bg1"/>
                </a:solidFill>
                <a:latin typeface="Calibri Light" pitchFamily="34" charset="0"/>
              </a:rPr>
              <a:t>Over 300 TRIAXYS buoys shipped to clients worldwide.</a:t>
            </a:r>
            <a:r>
              <a:rPr lang="en-CA" b="1" smtClean="0">
                <a:latin typeface="Calibri Light" pitchFamily="34" charset="0"/>
              </a:rPr>
              <a:t> </a:t>
            </a:r>
            <a:endParaRPr lang="en-CA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err="1">
                <a:solidFill>
                  <a:srgbClr val="64A70B"/>
                </a:solidFill>
                <a:latin typeface="+mn-lt"/>
              </a:rPr>
              <a:t>Componentes</a:t>
            </a:r>
            <a:r>
              <a:rPr lang="en-US" altLang="en-US" sz="3600" b="1" i="1" dirty="0">
                <a:solidFill>
                  <a:srgbClr val="64A70B"/>
                </a:solidFill>
                <a:latin typeface="+mn-lt"/>
              </a:rPr>
              <a:t>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Básicos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 de la </a:t>
            </a:r>
            <a:r>
              <a:rPr lang="en-US" altLang="en-US" sz="3600" b="1" i="1" dirty="0" err="1" smtClean="0">
                <a:solidFill>
                  <a:srgbClr val="64A70B"/>
                </a:solidFill>
                <a:latin typeface="+mn-lt"/>
              </a:rPr>
              <a:t>Boya</a:t>
            </a:r>
            <a:endParaRPr lang="en-CA" sz="3600" dirty="0" smtClean="0">
              <a:solidFill>
                <a:srgbClr val="64A70B"/>
              </a:solidFill>
              <a:latin typeface="+mn-lt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193261" y="1486989"/>
            <a:ext cx="495073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 Light" panose="020F0302020204030204" pitchFamily="34" charset="0"/>
              </a:rPr>
              <a:t>Watchman™</a:t>
            </a:r>
          </a:p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Calibri Light" panose="020F0302020204030204" pitchFamily="34" charset="0"/>
              </a:rPr>
              <a:t>Alimentación</a:t>
            </a:r>
            <a:r>
              <a:rPr lang="en-US" altLang="en-US" sz="2400" dirty="0">
                <a:latin typeface="Calibri Light" panose="020F0302020204030204" pitchFamily="34" charset="0"/>
              </a:rPr>
              <a:t> de </a:t>
            </a:r>
            <a:r>
              <a:rPr lang="en-US" altLang="en-US" sz="2400" dirty="0" err="1">
                <a:latin typeface="Calibri Light" panose="020F0302020204030204" pitchFamily="34" charset="0"/>
              </a:rPr>
              <a:t>energia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 Light" panose="020F0302020204030204" pitchFamily="34" charset="0"/>
              </a:rPr>
              <a:t>Sistema de </a:t>
            </a:r>
            <a:br>
              <a:rPr lang="en-US" altLang="en-US" sz="2400" dirty="0">
                <a:latin typeface="Calibri Light" panose="020F0302020204030204" pitchFamily="34" charset="0"/>
              </a:rPr>
            </a:br>
            <a:r>
              <a:rPr lang="en-US" altLang="en-US" sz="2400" dirty="0" err="1">
                <a:latin typeface="Calibri Light" panose="020F0302020204030204" pitchFamily="34" charset="0"/>
              </a:rPr>
              <a:t>Balizamiento</a:t>
            </a:r>
            <a:r>
              <a:rPr lang="en-US" altLang="en-US" sz="2400" dirty="0">
                <a:latin typeface="Calibri Light" panose="020F0302020204030204" pitchFamily="34" charset="0"/>
              </a:rPr>
              <a:t>/</a:t>
            </a:r>
            <a:r>
              <a:rPr lang="en-US" altLang="en-US" sz="2400" dirty="0" err="1">
                <a:latin typeface="Calibri Light" panose="020F0302020204030204" pitchFamily="34" charset="0"/>
              </a:rPr>
              <a:t>Luces</a:t>
            </a:r>
            <a:r>
              <a:rPr lang="en-US" altLang="en-US" sz="2400" dirty="0">
                <a:latin typeface="Calibri Light" panose="020F0302020204030204" pitchFamily="34" charset="0"/>
              </a:rPr>
              <a:t> de </a:t>
            </a:r>
            <a:r>
              <a:rPr lang="en-US" altLang="en-US" sz="2400" dirty="0" err="1">
                <a:latin typeface="Calibri Light" panose="020F0302020204030204" pitchFamily="34" charset="0"/>
              </a:rPr>
              <a:t>Navegación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Calibri Light" panose="020F0302020204030204" pitchFamily="34" charset="0"/>
              </a:rPr>
              <a:t>Posición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Telemetría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Anclaje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pic>
        <p:nvPicPr>
          <p:cNvPr id="32" name="Picture 31" descr="Sea Diversified Carnival Cruise Lines WKB Honduras Colour correct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1219200"/>
            <a:ext cx="1725706" cy="2667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 descr="3 Metre Buoy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1904831" cy="26786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 descr="Custom-NOMAD-Instrumentation-Buoy-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3733800" cy="214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err="1">
                <a:solidFill>
                  <a:srgbClr val="64A70B"/>
                </a:solidFill>
                <a:latin typeface="+mj-lt"/>
              </a:rPr>
              <a:t>Anclajes</a:t>
            </a:r>
            <a:endParaRPr lang="en-CA" sz="3600" smtClean="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761932"/>
              </p:ext>
            </p:extLst>
          </p:nvPr>
        </p:nvGraphicFramePr>
        <p:xfrm>
          <a:off x="76200" y="1066800"/>
          <a:ext cx="2971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4197" y="838200"/>
            <a:ext cx="1761203" cy="528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1" y="1221658"/>
            <a:ext cx="3657600" cy="4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517539"/>
            <a:ext cx="187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1588" algn="ctr">
              <a:spcAft>
                <a:spcPts val="500"/>
              </a:spcAft>
              <a:buClr>
                <a:srgbClr val="64A70B"/>
              </a:buClr>
            </a:pPr>
            <a:r>
              <a:rPr lang="en-CA" b="1" smtClean="0">
                <a:solidFill>
                  <a:schemeClr val="bg1"/>
                </a:solidFill>
                <a:latin typeface="Calibri Light" pitchFamily="34" charset="0"/>
              </a:rPr>
              <a:t>Nearly 300 met ocean buoys shipped to clients worldwide. 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err="1" smtClean="0">
                <a:solidFill>
                  <a:srgbClr val="64A70B"/>
                </a:solidFill>
                <a:latin typeface="+mj-lt"/>
              </a:rPr>
              <a:t>Sensores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j-lt"/>
              </a:rPr>
              <a:t> </a:t>
            </a:r>
            <a:r>
              <a:rPr lang="en-US" altLang="en-US" sz="3600" b="1" i="1" dirty="0" err="1">
                <a:solidFill>
                  <a:srgbClr val="64A70B"/>
                </a:solidFill>
              </a:rPr>
              <a:t>Típicos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j-lt"/>
              </a:rPr>
              <a:t> </a:t>
            </a:r>
            <a:r>
              <a:rPr lang="en-US" altLang="en-US" sz="3600" b="1" i="1" dirty="0">
                <a:solidFill>
                  <a:srgbClr val="64A70B"/>
                </a:solidFill>
                <a:latin typeface="+mj-lt"/>
              </a:rPr>
              <a:t>de </a:t>
            </a:r>
            <a:r>
              <a:rPr lang="en-US" altLang="en-US" sz="3600" b="1" i="1" dirty="0" err="1">
                <a:solidFill>
                  <a:srgbClr val="64A70B"/>
                </a:solidFill>
                <a:latin typeface="+mj-lt"/>
              </a:rPr>
              <a:t>Monitoreo</a:t>
            </a:r>
            <a:r>
              <a:rPr lang="en-US" altLang="en-US" sz="3600" b="1" i="1" dirty="0">
                <a:solidFill>
                  <a:srgbClr val="64A70B"/>
                </a:solidFill>
                <a:latin typeface="+mj-lt"/>
              </a:rPr>
              <a:t> </a:t>
            </a:r>
            <a:r>
              <a:rPr lang="en-US" altLang="en-US" sz="3600" b="1" i="1" dirty="0" err="1">
                <a:solidFill>
                  <a:srgbClr val="64A70B"/>
                </a:solidFill>
                <a:latin typeface="+mj-lt"/>
              </a:rPr>
              <a:t>Ambiental</a:t>
            </a:r>
            <a:endParaRPr lang="en-CA" sz="3600" dirty="0" smtClean="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383087" y="1676449"/>
            <a:ext cx="4532313" cy="1828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Dirección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y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Velocidad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del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Viento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Presión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Barométrica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Temperatura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del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Aire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Humedad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Relativa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Radiación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Solar</a:t>
            </a:r>
          </a:p>
          <a:p>
            <a:pPr>
              <a:lnSpc>
                <a:spcPct val="150000"/>
              </a:lnSpc>
              <a:buClr>
                <a:srgbClr val="006892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Visibilidad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80840"/>
            <a:ext cx="3626037" cy="2336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3657600"/>
            <a:ext cx="3626037" cy="232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err="1" smtClean="0">
                <a:solidFill>
                  <a:srgbClr val="64A70B"/>
                </a:solidFill>
                <a:latin typeface="+mj-lt"/>
              </a:rPr>
              <a:t>Sensores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j-lt"/>
              </a:rPr>
              <a:t> </a:t>
            </a:r>
            <a:r>
              <a:rPr lang="es-ES" altLang="en-US" sz="3600" b="1" i="1" dirty="0" smtClean="0">
                <a:solidFill>
                  <a:srgbClr val="64A70B"/>
                </a:solidFill>
                <a:latin typeface="+mj-lt"/>
              </a:rPr>
              <a:t>Oceanográficos</a:t>
            </a:r>
            <a:endParaRPr lang="es-ES" sz="3600" dirty="0" smtClean="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70886" y="811161"/>
            <a:ext cx="4873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Oleaje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Direccional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(TRIAXYS g3)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Calibri Light" panose="020F0302020204030204" pitchFamily="34" charset="0"/>
              </a:rPr>
              <a:t>Corrientes </a:t>
            </a:r>
            <a:r>
              <a:rPr lang="en-US" altLang="en-US" sz="2400" dirty="0">
                <a:latin typeface="Calibri Light" panose="020F0302020204030204" pitchFamily="34" charset="0"/>
              </a:rPr>
              <a:t>– Un Punto, </a:t>
            </a:r>
            <a:r>
              <a:rPr lang="en-US" altLang="en-US" sz="2400" b="1" dirty="0">
                <a:latin typeface="Calibri Light" panose="020F0302020204030204" pitchFamily="34" charset="0"/>
              </a:rPr>
              <a:t>ADCP</a:t>
            </a:r>
            <a:r>
              <a:rPr lang="en-US" altLang="en-US" sz="2400" dirty="0">
                <a:latin typeface="Calibri Light" panose="020F0302020204030204" pitchFamily="34" charset="0"/>
              </a:rPr>
              <a:t> (</a:t>
            </a:r>
            <a:r>
              <a:rPr lang="en-US" altLang="en-US" sz="2400" dirty="0" err="1">
                <a:latin typeface="Calibri Light" panose="020F0302020204030204" pitchFamily="34" charset="0"/>
              </a:rPr>
              <a:t>Perfil</a:t>
            </a:r>
            <a:r>
              <a:rPr lang="en-US" altLang="en-US" sz="2400" dirty="0">
                <a:latin typeface="Calibri Light" panose="020F0302020204030204" pitchFamily="34" charset="0"/>
              </a:rPr>
              <a:t> de Corrientes hasta 1000 m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) 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alibri Light" panose="020F0302020204030204" pitchFamily="34" charset="0"/>
              </a:rPr>
              <a:t>CTD – </a:t>
            </a:r>
            <a:r>
              <a:rPr lang="en-US" altLang="en-US" sz="2400" dirty="0" err="1">
                <a:latin typeface="Calibri Light" panose="020F0302020204030204" pitchFamily="34" charset="0"/>
              </a:rPr>
              <a:t>conductividad</a:t>
            </a:r>
            <a:r>
              <a:rPr lang="en-US" altLang="en-US" sz="2400" dirty="0">
                <a:latin typeface="Calibri Light" panose="020F0302020204030204" pitchFamily="34" charset="0"/>
              </a:rPr>
              <a:t>,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salinidad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Temperatura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 del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agua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Turbidez</a:t>
            </a: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latin typeface="Calibri Light" panose="020F0302020204030204" pitchFamily="34" charset="0"/>
              </a:rPr>
              <a:t>Marea</a:t>
            </a:r>
            <a:endParaRPr lang="en-US" altLang="en-US" sz="2400" dirty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Calibri Light" panose="020F0302020204030204" pitchFamily="34" charset="0"/>
              </a:rPr>
              <a:t>Sensores</a:t>
            </a:r>
            <a:r>
              <a:rPr lang="en-US" altLang="en-US" sz="2400" dirty="0">
                <a:latin typeface="Calibri Light" panose="020F0302020204030204" pitchFamily="34" charset="0"/>
              </a:rPr>
              <a:t> de </a:t>
            </a:r>
            <a:r>
              <a:rPr lang="en-US" altLang="en-US" sz="2400" dirty="0" err="1">
                <a:latin typeface="Calibri Light" panose="020F0302020204030204" pitchFamily="34" charset="0"/>
              </a:rPr>
              <a:t>Calidad</a:t>
            </a:r>
            <a:r>
              <a:rPr lang="en-US" altLang="en-US" sz="2400" dirty="0">
                <a:latin typeface="Calibri Light" panose="020F0302020204030204" pitchFamily="34" charset="0"/>
              </a:rPr>
              <a:t> de 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Agua:</a:t>
            </a:r>
            <a:r>
              <a:rPr lang="en-US" altLang="en-US" sz="2400" dirty="0">
                <a:latin typeface="Calibri Light" panose="020F0302020204030204" pitchFamily="34" charset="0"/>
              </a:rPr>
              <a:t/>
            </a:r>
            <a:br>
              <a:rPr lang="en-US" altLang="en-US" sz="2400" dirty="0">
                <a:latin typeface="Calibri Light" panose="020F0302020204030204" pitchFamily="34" charset="0"/>
              </a:rPr>
            </a:br>
            <a:r>
              <a:rPr lang="en-US" altLang="en-US" sz="2400" dirty="0">
                <a:latin typeface="Calibri Light" panose="020F0302020204030204" pitchFamily="34" charset="0"/>
              </a:rPr>
              <a:t>PH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altLang="en-US" sz="2400" dirty="0" err="1">
                <a:latin typeface="Calibri Light" panose="020F0302020204030204" pitchFamily="34" charset="0"/>
              </a:rPr>
              <a:t>Clorofila</a:t>
            </a:r>
            <a:r>
              <a:rPr lang="en-US" altLang="en-US" sz="2400" dirty="0">
                <a:latin typeface="Calibri Light" panose="020F0302020204030204" pitchFamily="34" charset="0"/>
              </a:rPr>
              <a:t>,  O2 </a:t>
            </a:r>
            <a:r>
              <a:rPr lang="en-US" altLang="en-US" sz="2400" dirty="0" err="1">
                <a:latin typeface="Calibri Light" panose="020F0302020204030204" pitchFamily="34" charset="0"/>
              </a:rPr>
              <a:t>Disuelto</a:t>
            </a:r>
            <a:r>
              <a:rPr lang="en-US" altLang="en-US" sz="2400" dirty="0">
                <a:latin typeface="Calibri Light" panose="020F0302020204030204" pitchFamily="34" charset="0"/>
              </a:rPr>
              <a:t>, </a:t>
            </a:r>
            <a:r>
              <a:rPr lang="en-US" altLang="en-US" sz="2400" dirty="0" err="1" smtClean="0">
                <a:latin typeface="Calibri Light" panose="020F0302020204030204" pitchFamily="34" charset="0"/>
              </a:rPr>
              <a:t>Nutrientes</a:t>
            </a:r>
            <a:r>
              <a:rPr lang="en-US" altLang="en-US" sz="2400" dirty="0" smtClean="0">
                <a:latin typeface="Calibri Light" panose="020F0302020204030204" pitchFamily="34" charset="0"/>
              </a:rPr>
              <a:t>, etc..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219200"/>
            <a:ext cx="375249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n-US" sz="3600" b="1" i="1" dirty="0" smtClean="0">
                <a:solidFill>
                  <a:srgbClr val="64A70B"/>
                </a:solidFill>
                <a:latin typeface="+mn-lt"/>
              </a:rPr>
              <a:t>Sistemas</a:t>
            </a:r>
            <a:r>
              <a:rPr lang="en-US" altLang="en-US" sz="3600" b="1" i="1" dirty="0" smtClean="0">
                <a:solidFill>
                  <a:srgbClr val="64A70B"/>
                </a:solidFill>
                <a:latin typeface="+mn-lt"/>
              </a:rPr>
              <a:t> </a:t>
            </a:r>
            <a:r>
              <a:rPr lang="es-ES" altLang="en-US" sz="3600" b="1" i="1" dirty="0" smtClean="0">
                <a:solidFill>
                  <a:srgbClr val="64A70B"/>
                </a:solidFill>
                <a:latin typeface="+mn-lt"/>
              </a:rPr>
              <a:t>Terrestres</a:t>
            </a:r>
            <a:endParaRPr lang="es-ES" sz="3600" dirty="0">
              <a:solidFill>
                <a:srgbClr val="64A70B"/>
              </a:solidFill>
              <a:latin typeface="+mn-lt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8" y="1905000"/>
            <a:ext cx="4327722" cy="2477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4400" y="1066800"/>
            <a:ext cx="441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Oleaje 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Corrientes – Horizontales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Marea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Precipitación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Visibilidad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Vientos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Temperatura y Humedad Relativa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n-US" sz="2400" dirty="0" smtClean="0">
                <a:latin typeface="Calibri Light" panose="020F0302020204030204" pitchFamily="34" charset="0"/>
              </a:rPr>
              <a:t>Presión atmosférica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en-US" sz="2400" dirty="0" smtClean="0">
              <a:latin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4690" y="969107"/>
            <a:ext cx="625185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smtClean="0">
                <a:latin typeface="Calibri Light" panose="020F0302020204030204" pitchFamily="34" charset="0"/>
              </a:rPr>
              <a:t>Los </a:t>
            </a:r>
            <a:r>
              <a:rPr lang="en-US" sz="2000" dirty="0" err="1" smtClean="0">
                <a:latin typeface="Calibri Light" panose="020F0302020204030204" pitchFamily="34" charset="0"/>
              </a:rPr>
              <a:t>sistemas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pueden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ser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construidos</a:t>
            </a:r>
            <a:r>
              <a:rPr lang="en-US" sz="2000" dirty="0" smtClean="0">
                <a:latin typeface="Calibri Light" panose="020F0302020204030204" pitchFamily="34" charset="0"/>
              </a:rPr>
              <a:t> con </a:t>
            </a:r>
            <a:r>
              <a:rPr lang="en-US" sz="2000" dirty="0" err="1" smtClean="0">
                <a:latin typeface="Calibri Light" panose="020F0302020204030204" pitchFamily="34" charset="0"/>
              </a:rPr>
              <a:t>telemetría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redundante</a:t>
            </a:r>
            <a:r>
              <a:rPr lang="en-US" sz="2000" dirty="0" smtClean="0">
                <a:latin typeface="Calibri Light" panose="020F0302020204030204" pitchFamily="34" charset="0"/>
              </a:rPr>
              <a:t> , junto con </a:t>
            </a:r>
            <a:r>
              <a:rPr lang="en-US" sz="2000" dirty="0" err="1" smtClean="0">
                <a:latin typeface="Calibri Light" panose="020F0302020204030204" pitchFamily="34" charset="0"/>
              </a:rPr>
              <a:t>capacidad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primaria</a:t>
            </a:r>
            <a:r>
              <a:rPr lang="en-US" sz="2000" dirty="0" smtClean="0">
                <a:latin typeface="Calibri Light" panose="020F0302020204030204" pitchFamily="34" charset="0"/>
              </a:rPr>
              <a:t> dual. </a:t>
            </a:r>
          </a:p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err="1" smtClean="0">
                <a:latin typeface="Calibri Light" panose="020F0302020204030204" pitchFamily="34" charset="0"/>
              </a:rPr>
              <a:t>Todos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los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sistemas</a:t>
            </a:r>
            <a:r>
              <a:rPr lang="en-US" sz="2000" dirty="0" smtClean="0">
                <a:latin typeface="Calibri Light" panose="020F0302020204030204" pitchFamily="34" charset="0"/>
              </a:rPr>
              <a:t> de </a:t>
            </a:r>
            <a:r>
              <a:rPr lang="en-US" sz="2000" dirty="0" err="1" smtClean="0">
                <a:latin typeface="Calibri Light" panose="020F0302020204030204" pitchFamily="34" charset="0"/>
              </a:rPr>
              <a:t>comunicación</a:t>
            </a:r>
            <a:r>
              <a:rPr lang="en-US" sz="2000" dirty="0" smtClean="0">
                <a:latin typeface="Calibri Light" panose="020F0302020204030204" pitchFamily="34" charset="0"/>
              </a:rPr>
              <a:t> son </a:t>
            </a:r>
            <a:r>
              <a:rPr lang="en-US" sz="2000" dirty="0" err="1" smtClean="0">
                <a:latin typeface="Calibri Light" panose="020F0302020204030204" pitchFamily="34" charset="0"/>
              </a:rPr>
              <a:t>en</a:t>
            </a:r>
            <a:r>
              <a:rPr lang="en-US" sz="2000" dirty="0" smtClean="0">
                <a:latin typeface="Calibri Light" panose="020F0302020204030204" pitchFamily="34" charset="0"/>
              </a:rPr>
              <a:t> ambos </a:t>
            </a:r>
            <a:r>
              <a:rPr lang="en-US" sz="2000" dirty="0" err="1" smtClean="0">
                <a:latin typeface="Calibri Light" panose="020F0302020204030204" pitchFamily="34" charset="0"/>
              </a:rPr>
              <a:t>sentidos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dirty="0" smtClean="0">
                <a:latin typeface="Calibri Light" panose="020F0302020204030204" pitchFamily="34" charset="0"/>
              </a:rPr>
              <a:t>Control central </a:t>
            </a:r>
            <a:r>
              <a:rPr lang="en-US" dirty="0" err="1" smtClean="0">
                <a:latin typeface="Calibri Light" panose="020F0302020204030204" pitchFamily="34" charset="0"/>
              </a:rPr>
              <a:t>completo</a:t>
            </a:r>
            <a:r>
              <a:rPr lang="en-US" dirty="0" smtClean="0">
                <a:latin typeface="Calibri Light" panose="020F0302020204030204" pitchFamily="34" charset="0"/>
              </a:rPr>
              <a:t> de la red de </a:t>
            </a:r>
            <a:r>
              <a:rPr lang="en-US" dirty="0" err="1" smtClean="0">
                <a:latin typeface="Calibri Light" panose="020F0302020204030204" pitchFamily="34" charset="0"/>
              </a:rPr>
              <a:t>boyas</a:t>
            </a:r>
            <a:endParaRPr lang="en-US" dirty="0">
              <a:latin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err="1" smtClean="0">
                <a:latin typeface="Calibri Light" panose="020F0302020204030204" pitchFamily="34" charset="0"/>
              </a:rPr>
              <a:t>Sistemas</a:t>
            </a:r>
            <a:r>
              <a:rPr lang="en-US" sz="2000" dirty="0" smtClean="0">
                <a:latin typeface="Calibri Light" panose="020F0302020204030204" pitchFamily="34" charset="0"/>
              </a:rPr>
              <a:t> de </a:t>
            </a:r>
            <a:r>
              <a:rPr lang="en-US" sz="2000" dirty="0" err="1" smtClean="0">
                <a:latin typeface="Calibri Light" panose="020F0302020204030204" pitchFamily="34" charset="0"/>
              </a:rPr>
              <a:t>comunicación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satelital</a:t>
            </a:r>
            <a:r>
              <a:rPr lang="en-US" sz="2000" dirty="0" smtClean="0">
                <a:latin typeface="Calibri Light" panose="020F0302020204030204" pitchFamily="34" charset="0"/>
              </a:rPr>
              <a:t>: Inmarsat </a:t>
            </a:r>
            <a:r>
              <a:rPr lang="en-US" sz="2000" dirty="0" err="1" smtClean="0">
                <a:latin typeface="Calibri Light" panose="020F0302020204030204" pitchFamily="34" charset="0"/>
              </a:rPr>
              <a:t>IsatData</a:t>
            </a:r>
            <a:r>
              <a:rPr lang="en-US" sz="2000" dirty="0" smtClean="0">
                <a:latin typeface="Calibri Light" panose="020F0302020204030204" pitchFamily="34" charset="0"/>
              </a:rPr>
              <a:t> Pro, Iridium, etc.</a:t>
            </a:r>
          </a:p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err="1" smtClean="0">
                <a:latin typeface="Calibri Light" panose="020F0302020204030204" pitchFamily="34" charset="0"/>
              </a:rPr>
              <a:t>En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despliegues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cercanos</a:t>
            </a:r>
            <a:r>
              <a:rPr lang="en-US" sz="2000" dirty="0" smtClean="0">
                <a:latin typeface="Calibri Light" panose="020F0302020204030204" pitchFamily="34" charset="0"/>
              </a:rPr>
              <a:t> a la costa se </a:t>
            </a:r>
            <a:r>
              <a:rPr lang="en-US" sz="2000" dirty="0" err="1" smtClean="0">
                <a:latin typeface="Calibri Light" panose="020F0302020204030204" pitchFamily="34" charset="0"/>
              </a:rPr>
              <a:t>puede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usar</a:t>
            </a:r>
            <a:r>
              <a:rPr lang="en-US" sz="2000" dirty="0" smtClean="0">
                <a:latin typeface="Calibri Light" panose="020F0302020204030204" pitchFamily="34" charset="0"/>
              </a:rPr>
              <a:t> radio UHF/VHF o </a:t>
            </a:r>
            <a:r>
              <a:rPr lang="en-US" sz="2000" dirty="0" err="1" smtClean="0">
                <a:latin typeface="Calibri Light" panose="020F0302020204030204" pitchFamily="34" charset="0"/>
              </a:rPr>
              <a:t>celular</a:t>
            </a:r>
            <a:r>
              <a:rPr lang="en-US" sz="2000" dirty="0" smtClean="0">
                <a:latin typeface="Calibri Light" panose="020F0302020204030204" pitchFamily="34" charset="0"/>
              </a:rPr>
              <a:t> (HSPA/GPRS) modem</a:t>
            </a:r>
          </a:p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err="1" smtClean="0">
                <a:latin typeface="Calibri Light" panose="020F0302020204030204" pitchFamily="34" charset="0"/>
              </a:rPr>
              <a:t>Monitoreo</a:t>
            </a:r>
            <a:r>
              <a:rPr lang="en-US" sz="2000" dirty="0" smtClean="0">
                <a:latin typeface="Calibri Light" panose="020F0302020204030204" pitchFamily="34" charset="0"/>
              </a:rPr>
              <a:t> de la </a:t>
            </a:r>
            <a:r>
              <a:rPr lang="en-US" sz="2000" dirty="0" err="1" smtClean="0">
                <a:latin typeface="Calibri Light" panose="020F0302020204030204" pitchFamily="34" charset="0"/>
              </a:rPr>
              <a:t>posición</a:t>
            </a:r>
            <a:r>
              <a:rPr lang="en-US" sz="2000" dirty="0" smtClean="0">
                <a:latin typeface="Calibri Light" panose="020F0302020204030204" pitchFamily="34" charset="0"/>
              </a:rPr>
              <a:t> de </a:t>
            </a:r>
            <a:r>
              <a:rPr lang="en-US" sz="2000" dirty="0" err="1" smtClean="0">
                <a:latin typeface="Calibri Light" panose="020F0302020204030204" pitchFamily="34" charset="0"/>
              </a:rPr>
              <a:t>todas</a:t>
            </a:r>
            <a:r>
              <a:rPr lang="en-US" sz="2000" dirty="0" smtClean="0">
                <a:latin typeface="Calibri Light" panose="020F0302020204030204" pitchFamily="34" charset="0"/>
              </a:rPr>
              <a:t> las </a:t>
            </a:r>
            <a:r>
              <a:rPr lang="en-US" sz="2000" dirty="0" err="1" smtClean="0">
                <a:latin typeface="Calibri Light" panose="020F0302020204030204" pitchFamily="34" charset="0"/>
              </a:rPr>
              <a:t>boyas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en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tiempo</a:t>
            </a:r>
            <a:r>
              <a:rPr lang="en-US" sz="2000" dirty="0" smtClean="0">
                <a:latin typeface="Calibri Light" panose="020F0302020204030204" pitchFamily="34" charset="0"/>
              </a:rPr>
              <a:t> real con el Sistema de </a:t>
            </a:r>
            <a:r>
              <a:rPr lang="en-US" sz="2000" dirty="0" err="1" smtClean="0">
                <a:latin typeface="Calibri Light" panose="020F0302020204030204" pitchFamily="34" charset="0"/>
              </a:rPr>
              <a:t>alarma</a:t>
            </a:r>
            <a:r>
              <a:rPr lang="en-US" sz="2000" dirty="0" smtClean="0">
                <a:latin typeface="Calibri Light" panose="020F0302020204030204" pitchFamily="34" charset="0"/>
              </a:rPr>
              <a:t> “</a:t>
            </a:r>
            <a:r>
              <a:rPr lang="en-US" sz="2000" dirty="0" err="1" smtClean="0">
                <a:latin typeface="Calibri Light" panose="020F0302020204030204" pitchFamily="34" charset="0"/>
              </a:rPr>
              <a:t>WatchCircle</a:t>
            </a:r>
            <a:r>
              <a:rPr lang="en-US" sz="2000" dirty="0" smtClean="0">
                <a:latin typeface="Calibri Light" panose="020F0302020204030204" pitchFamily="34" charset="0"/>
              </a:rPr>
              <a:t>” de AXYS.</a:t>
            </a:r>
          </a:p>
          <a:p>
            <a:pPr marL="342900" indent="-342900">
              <a:spcAft>
                <a:spcPts val="600"/>
              </a:spcAft>
              <a:buClr>
                <a:srgbClr val="64A70B"/>
              </a:buClr>
              <a:buFont typeface="Calibri Light" panose="020F0302020204030204" pitchFamily="34" charset="0"/>
              <a:buChar char="»"/>
            </a:pPr>
            <a:r>
              <a:rPr lang="en-US" sz="2000" dirty="0" smtClean="0">
                <a:latin typeface="Calibri Light" panose="020F0302020204030204" pitchFamily="34" charset="0"/>
              </a:rPr>
              <a:t> Transponder AIS</a:t>
            </a:r>
          </a:p>
          <a:p>
            <a:pPr marL="800100" lvl="1" indent="-342900">
              <a:spcAft>
                <a:spcPts val="600"/>
              </a:spcAft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sz="2000" dirty="0" err="1" smtClean="0">
                <a:latin typeface="Calibri Light" panose="020F0302020204030204" pitchFamily="34" charset="0"/>
              </a:rPr>
              <a:t>Transmisión</a:t>
            </a:r>
            <a:r>
              <a:rPr lang="en-US" sz="2000" dirty="0" smtClean="0">
                <a:latin typeface="Calibri Light" panose="020F0302020204030204" pitchFamily="34" charset="0"/>
              </a:rPr>
              <a:t> del </a:t>
            </a:r>
            <a:r>
              <a:rPr lang="en-US" sz="2000" dirty="0" err="1" smtClean="0">
                <a:latin typeface="Calibri Light" panose="020F0302020204030204" pitchFamily="34" charset="0"/>
              </a:rPr>
              <a:t>funcionamiento</a:t>
            </a:r>
            <a:r>
              <a:rPr lang="en-US" sz="2000" dirty="0" smtClean="0">
                <a:latin typeface="Calibri Light" panose="020F0302020204030204" pitchFamily="34" charset="0"/>
              </a:rPr>
              <a:t> de la </a:t>
            </a:r>
            <a:r>
              <a:rPr lang="en-US" sz="2000" dirty="0" err="1" smtClean="0">
                <a:latin typeface="Calibri Light" panose="020F0302020204030204" pitchFamily="34" charset="0"/>
              </a:rPr>
              <a:t>boya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en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sitio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64A70B"/>
              </a:buClr>
              <a:buFont typeface="Segoe UI Symbol" panose="020B0502040204020203" pitchFamily="34" charset="0"/>
              <a:buChar char=""/>
            </a:pPr>
            <a:r>
              <a:rPr lang="en-US" sz="2000" dirty="0" err="1" smtClean="0">
                <a:latin typeface="Calibri Light" panose="020F0302020204030204" pitchFamily="34" charset="0"/>
              </a:rPr>
              <a:t>Transmisión</a:t>
            </a:r>
            <a:r>
              <a:rPr lang="en-US" sz="2000" dirty="0" smtClean="0">
                <a:latin typeface="Calibri Light" panose="020F0302020204030204" pitchFamily="34" charset="0"/>
              </a:rPr>
              <a:t> de la </a:t>
            </a:r>
            <a:r>
              <a:rPr lang="en-US" sz="2000" dirty="0" err="1" smtClean="0">
                <a:latin typeface="Calibri Light" panose="020F0302020204030204" pitchFamily="34" charset="0"/>
              </a:rPr>
              <a:t>posición</a:t>
            </a:r>
            <a:r>
              <a:rPr lang="en-US" sz="2000" dirty="0" smtClean="0">
                <a:latin typeface="Calibri Light" panose="020F0302020204030204" pitchFamily="34" charset="0"/>
              </a:rPr>
              <a:t> de la </a:t>
            </a:r>
            <a:r>
              <a:rPr lang="en-US" sz="2000" dirty="0" err="1" smtClean="0">
                <a:latin typeface="Calibri Light" panose="020F0302020204030204" pitchFamily="34" charset="0"/>
              </a:rPr>
              <a:t>boya</a:t>
            </a:r>
            <a:r>
              <a:rPr lang="en-US" sz="2000" dirty="0" smtClean="0">
                <a:latin typeface="Calibri Light" panose="020F0302020204030204" pitchFamily="34" charset="0"/>
              </a:rPr>
              <a:t> y </a:t>
            </a:r>
            <a:r>
              <a:rPr lang="en-US" sz="2000" dirty="0" err="1" smtClean="0">
                <a:latin typeface="Calibri Light" panose="020F0302020204030204" pitchFamily="34" charset="0"/>
              </a:rPr>
              <a:t>datos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climáticos</a:t>
            </a:r>
            <a:r>
              <a:rPr lang="en-US" sz="2000" dirty="0" smtClean="0"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7" name="Picture 6" descr="WatchKeeper_Buoy_CAD Cropp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1" y="944526"/>
            <a:ext cx="909348" cy="1417674"/>
          </a:xfrm>
          <a:prstGeom prst="rect">
            <a:avLst/>
          </a:prstGeom>
        </p:spPr>
      </p:pic>
      <p:pic>
        <p:nvPicPr>
          <p:cNvPr id="6" name="Picture 5" descr="http://www.m2mconnectivity.com.au/sites/default/files/imagecache/product_full/images/ubcart/IDP-69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259" y="2163805"/>
            <a:ext cx="861657" cy="8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srt-marine.com/wp-content/uploads/2014/04/carbon_ais_fron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498072" cy="1294375"/>
          </a:xfrm>
          <a:prstGeom prst="rect">
            <a:avLst/>
          </a:prstGeom>
          <a:noFill/>
        </p:spPr>
      </p:pic>
      <p:pic>
        <p:nvPicPr>
          <p:cNvPr id="6148" name="Picture 4" descr="http://www.satel.com/userData/satel/thumb/m500x500/products/standard/satelline-eas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888780"/>
            <a:ext cx="921220" cy="921220"/>
          </a:xfrm>
          <a:prstGeom prst="rect">
            <a:avLst/>
          </a:prstGeom>
          <a:noFill/>
        </p:spPr>
      </p:pic>
      <p:pic>
        <p:nvPicPr>
          <p:cNvPr id="6150" name="Picture 6" descr="http://www.multitech.com/product-pics/multimodem-icell-mtcmr-h4-p1-na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30" y="3944003"/>
            <a:ext cx="1287428" cy="70419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04800" y="838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1500" y="2286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i="1" err="1">
                <a:solidFill>
                  <a:srgbClr val="64A70B"/>
                </a:solidFill>
                <a:latin typeface="+mj-lt"/>
              </a:rPr>
              <a:t>Telemetría</a:t>
            </a:r>
            <a:endParaRPr lang="en-CA" sz="3200" smtClean="0">
              <a:solidFill>
                <a:srgbClr val="64A70B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753</Words>
  <Application>Microsoft Office PowerPoint</Application>
  <PresentationFormat>On-screen Show (4:3)</PresentationFormat>
  <Paragraphs>138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rthomsen</dc:creator>
  <cp:lastModifiedBy>Alberto Costa Neves</cp:lastModifiedBy>
  <cp:revision>629</cp:revision>
  <dcterms:created xsi:type="dcterms:W3CDTF">2013-05-02T23:04:26Z</dcterms:created>
  <dcterms:modified xsi:type="dcterms:W3CDTF">2018-12-05T05:29:09Z</dcterms:modified>
</cp:coreProperties>
</file>