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2" r:id="rId4"/>
    <p:sldId id="263" r:id="rId5"/>
    <p:sldId id="278" r:id="rId6"/>
    <p:sldId id="275" r:id="rId7"/>
    <p:sldId id="271" r:id="rId8"/>
    <p:sldId id="274" r:id="rId9"/>
    <p:sldId id="273" r:id="rId10"/>
    <p:sldId id="280" r:id="rId11"/>
    <p:sldId id="281" r:id="rId12"/>
    <p:sldId id="276" r:id="rId13"/>
    <p:sldId id="277" r:id="rId14"/>
    <p:sldId id="272" r:id="rId15"/>
    <p:sldId id="284" r:id="rId16"/>
    <p:sldId id="286" r:id="rId17"/>
    <p:sldId id="285" r:id="rId18"/>
    <p:sldId id="287" r:id="rId19"/>
    <p:sldId id="258" r:id="rId20"/>
    <p:sldId id="270"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539" autoAdjust="0"/>
  </p:normalViewPr>
  <p:slideViewPr>
    <p:cSldViewPr snapToGrid="0">
      <p:cViewPr varScale="1">
        <p:scale>
          <a:sx n="76" d="100"/>
          <a:sy n="76" d="100"/>
        </p:scale>
        <p:origin x="8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6A0BF-A305-444A-AD68-27130852217A}" type="datetimeFigureOut">
              <a:rPr lang="en-US" smtClean="0"/>
              <a:t>11/30/2018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D18C0F-9BCD-4E01-A0EC-AF7D7D4326AE}" type="slidenum">
              <a:rPr lang="en-US" smtClean="0"/>
              <a:t>‹#›</a:t>
            </a:fld>
            <a:endParaRPr lang="en-US"/>
          </a:p>
        </p:txBody>
      </p:sp>
    </p:spTree>
    <p:extLst>
      <p:ext uri="{BB962C8B-B14F-4D97-AF65-F5344CB8AC3E}">
        <p14:creationId xmlns:p14="http://schemas.microsoft.com/office/powerpoint/2010/main" val="113829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IEDA data facility’s mission is to support, sustain, and advance the geosciences by providing data services for observational geoscience data from the Ocean, Earth, and Polar Sciences.</a:t>
            </a:r>
          </a:p>
          <a:p>
            <a:r>
              <a:rPr lang="en-US" sz="1200" b="0" i="0" kern="1200" dirty="0">
                <a:solidFill>
                  <a:schemeClr val="tx1"/>
                </a:solidFill>
                <a:effectLst/>
                <a:latin typeface="+mn-lt"/>
                <a:ea typeface="+mn-ea"/>
                <a:cs typeface="+mn-cs"/>
              </a:rPr>
              <a:t>IEDA systems serve as primary community data collections for global geochemistry and marine geoscience research and support the preservation, discovery, retrieval, and analysis of a wide range of observational field and analytical data types. Our tools and services are designed to facilitate data discovery and reuse for focused disciplinary research and to support interdisciplinary research and data integration.</a:t>
            </a:r>
          </a:p>
          <a:p>
            <a:r>
              <a:rPr lang="en-US" sz="1200" b="0" i="0" kern="1200" dirty="0">
                <a:solidFill>
                  <a:schemeClr val="tx1"/>
                </a:solidFill>
                <a:effectLst/>
                <a:latin typeface="+mn-lt"/>
                <a:ea typeface="+mn-ea"/>
                <a:cs typeface="+mn-cs"/>
              </a:rPr>
              <a:t>​Our team of domain scientists, </a:t>
            </a:r>
            <a:r>
              <a:rPr lang="en-US" sz="1200" b="0" i="0" kern="1200" dirty="0" err="1">
                <a:solidFill>
                  <a:schemeClr val="tx1"/>
                </a:solidFill>
                <a:effectLst/>
                <a:latin typeface="+mn-lt"/>
                <a:ea typeface="+mn-ea"/>
                <a:cs typeface="+mn-cs"/>
              </a:rPr>
              <a:t>geoinformaticists</a:t>
            </a:r>
            <a:r>
              <a:rPr lang="en-US" sz="1200" b="0" i="0" kern="1200" dirty="0">
                <a:solidFill>
                  <a:schemeClr val="tx1"/>
                </a:solidFill>
                <a:effectLst/>
                <a:latin typeface="+mn-lt"/>
                <a:ea typeface="+mn-ea"/>
                <a:cs typeface="+mn-cs"/>
              </a:rPr>
              <a:t> and developers share a passion for the management and stewardship of earth science data. With decades of combined experience with data acquisition, management, system design, and scientific analysis our team aspires to bridge the gap between scientists and data that can support new and innovative discoveries. We work closely with our user communities to ensure that we continually optimize our tools and services to meet their needs. We also actively participate in the community of data stewards and cyberinfrastructure specialists to ensure that our systems meet evolving standards for interoperability and information sharing. We encourage an open and responsive dialog with our community of stakeholders and always welcome feedback.</a:t>
            </a:r>
          </a:p>
          <a:p>
            <a:r>
              <a:rPr lang="en-US" sz="1200" b="0" i="0" kern="1200" dirty="0">
                <a:solidFill>
                  <a:schemeClr val="tx1"/>
                </a:solidFill>
                <a:effectLst/>
                <a:latin typeface="+mn-lt"/>
                <a:ea typeface="+mn-ea"/>
                <a:cs typeface="+mn-cs"/>
              </a:rPr>
              <a:t>​IEDA is funded by the </a:t>
            </a:r>
            <a:r>
              <a:rPr lang="en-US" sz="1200" b="0" i="0" u="none" strike="noStrike" kern="1200" dirty="0">
                <a:solidFill>
                  <a:schemeClr val="tx1"/>
                </a:solidFill>
                <a:effectLst/>
                <a:latin typeface="+mn-lt"/>
                <a:ea typeface="+mn-ea"/>
                <a:cs typeface="+mn-cs"/>
              </a:rPr>
              <a:t>US National Science Foundation</a:t>
            </a:r>
            <a:r>
              <a:rPr lang="en-US" sz="1200" b="0" i="0" kern="1200" dirty="0">
                <a:solidFill>
                  <a:schemeClr val="tx1"/>
                </a:solidFill>
                <a:effectLst/>
                <a:latin typeface="+mn-lt"/>
                <a:ea typeface="+mn-ea"/>
                <a:cs typeface="+mn-cs"/>
              </a:rPr>
              <a:t> through a Cooperative Agreement.</a:t>
            </a:r>
          </a:p>
          <a:p>
            <a:endParaRPr lang="en-US" dirty="0"/>
          </a:p>
        </p:txBody>
      </p:sp>
      <p:sp>
        <p:nvSpPr>
          <p:cNvPr id="4" name="Slide Number Placeholder 3"/>
          <p:cNvSpPr>
            <a:spLocks noGrp="1"/>
          </p:cNvSpPr>
          <p:nvPr>
            <p:ph type="sldNum" sz="quarter" idx="5"/>
          </p:nvPr>
        </p:nvSpPr>
        <p:spPr/>
        <p:txBody>
          <a:bodyPr/>
          <a:lstStyle/>
          <a:p>
            <a:fld id="{FCD18C0F-9BCD-4E01-A0EC-AF7D7D4326AE}" type="slidenum">
              <a:rPr lang="en-US" smtClean="0"/>
              <a:t>10</a:t>
            </a:fld>
            <a:endParaRPr lang="en-US"/>
          </a:p>
        </p:txBody>
      </p:sp>
    </p:spTree>
    <p:extLst>
      <p:ext uri="{BB962C8B-B14F-4D97-AF65-F5344CB8AC3E}">
        <p14:creationId xmlns:p14="http://schemas.microsoft.com/office/powerpoint/2010/main" val="283118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MACHC ENC Online merged with Mexico’s INEGI dataset in ArcGIS.  It would be great to have something like this – merging the land and sea together for the entire world, but ….</a:t>
            </a:r>
          </a:p>
        </p:txBody>
      </p:sp>
      <p:sp>
        <p:nvSpPr>
          <p:cNvPr id="4" name="Slide Number Placeholder 3"/>
          <p:cNvSpPr>
            <a:spLocks noGrp="1"/>
          </p:cNvSpPr>
          <p:nvPr>
            <p:ph type="sldNum" sz="quarter" idx="5"/>
          </p:nvPr>
        </p:nvSpPr>
        <p:spPr/>
        <p:txBody>
          <a:bodyPr/>
          <a:lstStyle/>
          <a:p>
            <a:fld id="{FCD18C0F-9BCD-4E01-A0EC-AF7D7D4326AE}" type="slidenum">
              <a:rPr lang="en-US" smtClean="0"/>
              <a:t>13</a:t>
            </a:fld>
            <a:endParaRPr lang="en-US"/>
          </a:p>
        </p:txBody>
      </p:sp>
    </p:spTree>
    <p:extLst>
      <p:ext uri="{BB962C8B-B14F-4D97-AF65-F5344CB8AC3E}">
        <p14:creationId xmlns:p14="http://schemas.microsoft.com/office/powerpoint/2010/main" val="2558154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standards for geospatial information in our oceans, in support of marine transportation, are well managed by the International Hydrographic Organization.  The UN-GGIM has endorsed IHO practices as part of the GGIM Guide to the Role of Standards in </a:t>
            </a:r>
            <a:r>
              <a:rPr lang="en-US" sz="1200" kern="1200" dirty="0" err="1">
                <a:solidFill>
                  <a:schemeClr val="tx1"/>
                </a:solidFill>
                <a:effectLst/>
                <a:latin typeface="+mn-lt"/>
                <a:ea typeface="+mn-ea"/>
                <a:cs typeface="+mn-cs"/>
              </a:rPr>
              <a:t>Geopsatial</a:t>
            </a:r>
            <a:r>
              <a:rPr lang="en-US" sz="1200" kern="1200" dirty="0">
                <a:solidFill>
                  <a:schemeClr val="tx1"/>
                </a:solidFill>
                <a:effectLst/>
                <a:latin typeface="+mn-lt"/>
                <a:ea typeface="+mn-ea"/>
                <a:cs typeface="+mn-cs"/>
              </a:rPr>
              <a:t> Information Management, and the United States has adopted IHO standards for nautical chart production.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United States understands the importance of riverine geospatial information to inland communities and landlocked developing states, who spend twice as much on transport services and taxes as developing nations that have territorial access to seas and oceans.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Strategic Development Goal 6 seeks to ensure the availability and sustainable management of water and sanitation for all.  More than 2 billion people are living in countries with excess water stress, and in 2012, only 65% of the 130 countries that responded to a survey on integrated water resources management reported that management plans were in place at the national level.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United States recognizes the foundational nature of geospatial information in monitoring progress on many of the strategic development goals and applauds the work that the GGIM has done thus far.  We consider the addition of a working group that focuses on the marine domain as strengthening the GGIM work plan and believe that it will help to expand coordination between land and sea data standards and policy.    </a:t>
            </a:r>
          </a:p>
        </p:txBody>
      </p:sp>
      <p:sp>
        <p:nvSpPr>
          <p:cNvPr id="4" name="Slide Number Placeholder 3"/>
          <p:cNvSpPr>
            <a:spLocks noGrp="1"/>
          </p:cNvSpPr>
          <p:nvPr>
            <p:ph type="sldNum" sz="quarter" idx="10"/>
          </p:nvPr>
        </p:nvSpPr>
        <p:spPr/>
        <p:txBody>
          <a:bodyPr/>
          <a:lstStyle/>
          <a:p>
            <a:fld id="{FCB8B141-682D-429B-8510-3A70408ED046}" type="slidenum">
              <a:rPr lang="en-US" smtClean="0"/>
              <a:t>18</a:t>
            </a:fld>
            <a:endParaRPr lang="en-US" dirty="0"/>
          </a:p>
        </p:txBody>
      </p:sp>
    </p:spTree>
    <p:extLst>
      <p:ext uri="{BB962C8B-B14F-4D97-AF65-F5344CB8AC3E}">
        <p14:creationId xmlns:p14="http://schemas.microsoft.com/office/powerpoint/2010/main" val="163650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18C0F-9BCD-4E01-A0EC-AF7D7D4326AE}" type="slidenum">
              <a:rPr lang="en-US" smtClean="0"/>
              <a:t>19</a:t>
            </a:fld>
            <a:endParaRPr lang="en-US"/>
          </a:p>
        </p:txBody>
      </p:sp>
    </p:spTree>
    <p:extLst>
      <p:ext uri="{BB962C8B-B14F-4D97-AF65-F5344CB8AC3E}">
        <p14:creationId xmlns:p14="http://schemas.microsoft.com/office/powerpoint/2010/main" val="406362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1D6C-BBB6-4BF5-BB0C-9C20D36C3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C3B484-EF0A-47A6-851F-E2326E15E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039825-ACAE-411A-B3CC-620E7E97535C}"/>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AC15DD1D-1792-4871-82B3-772FC533A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2783E-2FFF-4099-8688-BD3553E1FC89}"/>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850997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CD67-77D8-4CC7-BB58-033430F14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0C0080-C9C6-4058-834A-D2F59E8264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EF809-A47B-4278-A1B4-520020840B8A}"/>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41CC93B4-A171-421E-839B-7E48A40D1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D1A61-8323-451B-9B04-18CA0F9B22BB}"/>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95966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AC97E4-804F-45C4-B8B4-0D159BECB5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81A90-4C22-4B68-A919-66E622539A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9562A-2A41-4D8E-B2DA-D32DDA61C71B}"/>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7A1BE8E3-CE6F-4CD4-81A1-ED907A4411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7EE7F-052B-414D-8C13-17AAE7385027}"/>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1461699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2DBE-304D-48AD-AA22-84A283A105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13CAF7-BC87-49BC-8604-C9B3C57F73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14E00-9183-4728-87C9-E7EAF9E721D4}"/>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86417683-941F-4808-98F1-E4AE1EEB6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27B9C-D6C0-434C-A6B0-EDFFDDFB7419}"/>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30634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1595-940F-4F71-ADF9-57F12DE1C7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F229F-60E9-412A-9BA0-8983D7CD35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ABFC688-3591-434F-9E67-71923C3214A4}"/>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623FE44F-87AD-4EB1-8230-1C5BB6E77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3D3E-33F4-4313-877A-B9B1ACD627DD}"/>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1594554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8098-FE0D-4378-9C2D-714D0B134A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C55A0-2218-4481-8FCD-7C5878713F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53179F-116D-4C62-853D-E063162951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318146-CFFE-42FA-B997-8BAAA0883FE8}"/>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6" name="Footer Placeholder 5">
            <a:extLst>
              <a:ext uri="{FF2B5EF4-FFF2-40B4-BE49-F238E27FC236}">
                <a16:creationId xmlns:a16="http://schemas.microsoft.com/office/drawing/2014/main" id="{ADBE0E14-AB02-45B2-AE8A-A25DC4B7F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42704F-53B0-42AA-8B7D-EFBBFCE49F37}"/>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954913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1C0D-CD76-43EB-9AC7-8462CF8151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605AB7-DC89-4F0E-972E-C31478781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7D7248-9C73-461E-8830-AA5CD37E24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A601F-A269-4592-823B-0165042DED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07A65B-3ABA-4C6E-BEAE-B0BBF8553E2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B0B97-B49E-48BB-836D-65570D65F5D9}"/>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8" name="Footer Placeholder 7">
            <a:extLst>
              <a:ext uri="{FF2B5EF4-FFF2-40B4-BE49-F238E27FC236}">
                <a16:creationId xmlns:a16="http://schemas.microsoft.com/office/drawing/2014/main" id="{5B8BFF45-A8B6-410C-A807-009872C3AD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F16972-32AB-4CE9-99FE-3F2AAFBEDC28}"/>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595064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9AA90-30E0-4FCF-9785-3CE59DEBD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59C8D-E619-46E4-844A-44E20146C425}"/>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4" name="Footer Placeholder 3">
            <a:extLst>
              <a:ext uri="{FF2B5EF4-FFF2-40B4-BE49-F238E27FC236}">
                <a16:creationId xmlns:a16="http://schemas.microsoft.com/office/drawing/2014/main" id="{FAF9C0F1-3CB9-42A0-8AA5-9C0D9C7C2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AD6989-3ACF-450C-9C2B-E2EB46C3E701}"/>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495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3E96E-E613-499B-BC0B-18ECC65BE186}"/>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3" name="Footer Placeholder 2">
            <a:extLst>
              <a:ext uri="{FF2B5EF4-FFF2-40B4-BE49-F238E27FC236}">
                <a16:creationId xmlns:a16="http://schemas.microsoft.com/office/drawing/2014/main" id="{CAD341DE-E716-49C5-BBD1-18A4A7ADD6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970AAB-7542-4ABB-A0B0-4411FC77E0FD}"/>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151415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1E43-C902-4982-95F9-80313EE0D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9AAF3-FF94-4CB9-9764-9DE1A20106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49EB3F-3513-4CEA-B24C-44DF92C5E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621FE2-5AD6-4717-86AD-E0859024505E}"/>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6" name="Footer Placeholder 5">
            <a:extLst>
              <a:ext uri="{FF2B5EF4-FFF2-40B4-BE49-F238E27FC236}">
                <a16:creationId xmlns:a16="http://schemas.microsoft.com/office/drawing/2014/main" id="{0DB62D20-F61E-4F8A-8394-4B7D3AEEB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760AA-C212-45D1-ABF9-A762F4A81050}"/>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286320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1FE7F-B1CA-4973-8243-8FB486280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51A44-14CB-491B-B487-6FBABCC91F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1511C-F9E0-4632-BCB0-0DC91C4DA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813D84-7809-4C47-BD84-FFD9A72069E0}"/>
              </a:ext>
            </a:extLst>
          </p:cNvPr>
          <p:cNvSpPr>
            <a:spLocks noGrp="1"/>
          </p:cNvSpPr>
          <p:nvPr>
            <p:ph type="dt" sz="half" idx="10"/>
          </p:nvPr>
        </p:nvSpPr>
        <p:spPr/>
        <p:txBody>
          <a:bodyPr/>
          <a:lstStyle/>
          <a:p>
            <a:fld id="{2BF1B1C9-73DC-4F3E-BE46-748C64984A57}" type="datetimeFigureOut">
              <a:rPr lang="en-US" smtClean="0"/>
              <a:t>11/30/2018</a:t>
            </a:fld>
            <a:endParaRPr lang="en-US"/>
          </a:p>
        </p:txBody>
      </p:sp>
      <p:sp>
        <p:nvSpPr>
          <p:cNvPr id="6" name="Footer Placeholder 5">
            <a:extLst>
              <a:ext uri="{FF2B5EF4-FFF2-40B4-BE49-F238E27FC236}">
                <a16:creationId xmlns:a16="http://schemas.microsoft.com/office/drawing/2014/main" id="{281A999E-DD2C-43D6-BF12-5478ACE4A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3A4CC-B6AE-4BB6-8DED-18D0BC128F2D}"/>
              </a:ext>
            </a:extLst>
          </p:cNvPr>
          <p:cNvSpPr>
            <a:spLocks noGrp="1"/>
          </p:cNvSpPr>
          <p:nvPr>
            <p:ph type="sldNum" sz="quarter" idx="12"/>
          </p:nvPr>
        </p:nvSpPr>
        <p:spPr/>
        <p:txBody>
          <a:bodyPr/>
          <a:lstStyle/>
          <a:p>
            <a:fld id="{95E39458-6661-45C6-880C-84BFB4510804}" type="slidenum">
              <a:rPr lang="en-US" smtClean="0"/>
              <a:t>‹#›</a:t>
            </a:fld>
            <a:endParaRPr lang="en-US"/>
          </a:p>
        </p:txBody>
      </p:sp>
    </p:spTree>
    <p:extLst>
      <p:ext uri="{BB962C8B-B14F-4D97-AF65-F5344CB8AC3E}">
        <p14:creationId xmlns:p14="http://schemas.microsoft.com/office/powerpoint/2010/main" val="189999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5F08A2-FCDC-4012-BB73-5ADA627B6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D9B626-9E81-48E0-B78B-F424E6E52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7136C9-3988-4CBF-9262-AB508D282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1B1C9-73DC-4F3E-BE46-748C64984A57}" type="datetimeFigureOut">
              <a:rPr lang="en-US" smtClean="0"/>
              <a:t>11/30/2018</a:t>
            </a:fld>
            <a:endParaRPr lang="en-US"/>
          </a:p>
        </p:txBody>
      </p:sp>
      <p:sp>
        <p:nvSpPr>
          <p:cNvPr id="5" name="Footer Placeholder 4">
            <a:extLst>
              <a:ext uri="{FF2B5EF4-FFF2-40B4-BE49-F238E27FC236}">
                <a16:creationId xmlns:a16="http://schemas.microsoft.com/office/drawing/2014/main" id="{CCD2AE9C-E75B-433D-9702-A22A744F4D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E1169-C40C-42B2-8055-B60EACA4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E39458-6661-45C6-880C-84BFB4510804}" type="slidenum">
              <a:rPr lang="en-US" smtClean="0"/>
              <a:t>‹#›</a:t>
            </a:fld>
            <a:endParaRPr lang="en-US"/>
          </a:p>
        </p:txBody>
      </p:sp>
    </p:spTree>
    <p:extLst>
      <p:ext uri="{BB962C8B-B14F-4D97-AF65-F5344CB8AC3E}">
        <p14:creationId xmlns:p14="http://schemas.microsoft.com/office/powerpoint/2010/main" val="4123675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mailto:John.Nyberg@noaa.gov"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9840" y="1399497"/>
            <a:ext cx="6162806" cy="2862322"/>
          </a:xfrm>
          <a:prstGeom prst="rect">
            <a:avLst/>
          </a:prstGeom>
          <a:noFill/>
        </p:spPr>
        <p:txBody>
          <a:bodyPr wrap="square" rtlCol="0">
            <a:spAutoFit/>
          </a:bodyPr>
          <a:lstStyle/>
          <a:p>
            <a:pPr algn="ctr"/>
            <a:r>
              <a:rPr lang="en-US" sz="6000" dirty="0">
                <a:solidFill>
                  <a:schemeClr val="accent5">
                    <a:lumMod val="75000"/>
                  </a:schemeClr>
                </a:solidFill>
                <a:latin typeface="+mj-lt"/>
              </a:rPr>
              <a:t>UN-GGIM-WG on Marine Geospatial Information</a:t>
            </a:r>
          </a:p>
        </p:txBody>
      </p:sp>
    </p:spTree>
    <p:extLst>
      <p:ext uri="{BB962C8B-B14F-4D97-AF65-F5344CB8AC3E}">
        <p14:creationId xmlns:p14="http://schemas.microsoft.com/office/powerpoint/2010/main" val="3939979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38843" y="151463"/>
            <a:ext cx="10149747" cy="5733948"/>
          </a:xfrm>
          <a:prstGeom prst="rect">
            <a:avLst/>
          </a:prstGeom>
        </p:spPr>
      </p:pic>
    </p:spTree>
    <p:extLst>
      <p:ext uri="{BB962C8B-B14F-4D97-AF65-F5344CB8AC3E}">
        <p14:creationId xmlns:p14="http://schemas.microsoft.com/office/powerpoint/2010/main" val="1637531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1267" y="86048"/>
            <a:ext cx="11003060" cy="5645885"/>
          </a:xfrm>
          <a:prstGeom prst="rect">
            <a:avLst/>
          </a:prstGeom>
        </p:spPr>
      </p:pic>
    </p:spTree>
    <p:extLst>
      <p:ext uri="{BB962C8B-B14F-4D97-AF65-F5344CB8AC3E}">
        <p14:creationId xmlns:p14="http://schemas.microsoft.com/office/powerpoint/2010/main" val="955649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A445D-DCD8-488A-9704-EA3B2623B20F}"/>
              </a:ext>
            </a:extLst>
          </p:cNvPr>
          <p:cNvPicPr>
            <a:picLocks noChangeAspect="1"/>
          </p:cNvPicPr>
          <p:nvPr/>
        </p:nvPicPr>
        <p:blipFill>
          <a:blip r:embed="rId2"/>
          <a:stretch>
            <a:fillRect/>
          </a:stretch>
        </p:blipFill>
        <p:spPr>
          <a:xfrm>
            <a:off x="694592" y="209391"/>
            <a:ext cx="10934700" cy="5427969"/>
          </a:xfrm>
          <a:prstGeom prst="rect">
            <a:avLst/>
          </a:prstGeom>
        </p:spPr>
      </p:pic>
    </p:spTree>
    <p:extLst>
      <p:ext uri="{BB962C8B-B14F-4D97-AF65-F5344CB8AC3E}">
        <p14:creationId xmlns:p14="http://schemas.microsoft.com/office/powerpoint/2010/main" val="8486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B13F3-0370-4DB0-A32F-3B96FDA7A6A2}"/>
              </a:ext>
            </a:extLst>
          </p:cNvPr>
          <p:cNvPicPr>
            <a:picLocks noChangeAspect="1"/>
          </p:cNvPicPr>
          <p:nvPr/>
        </p:nvPicPr>
        <p:blipFill>
          <a:blip r:embed="rId3"/>
          <a:stretch>
            <a:fillRect/>
          </a:stretch>
        </p:blipFill>
        <p:spPr>
          <a:xfrm>
            <a:off x="670595" y="279991"/>
            <a:ext cx="10850809" cy="5329501"/>
          </a:xfrm>
          <a:prstGeom prst="rect">
            <a:avLst/>
          </a:prstGeom>
        </p:spPr>
      </p:pic>
    </p:spTree>
    <p:extLst>
      <p:ext uri="{BB962C8B-B14F-4D97-AF65-F5344CB8AC3E}">
        <p14:creationId xmlns:p14="http://schemas.microsoft.com/office/powerpoint/2010/main" val="2079533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16103D-1BB5-4529-BEEC-90F231271B0D}"/>
              </a:ext>
            </a:extLst>
          </p:cNvPr>
          <p:cNvPicPr>
            <a:picLocks noChangeAspect="1"/>
          </p:cNvPicPr>
          <p:nvPr/>
        </p:nvPicPr>
        <p:blipFill rotWithShape="1">
          <a:blip r:embed="rId2"/>
          <a:srcRect l="15300" t="36015" r="14121" b="20781"/>
          <a:stretch/>
        </p:blipFill>
        <p:spPr>
          <a:xfrm>
            <a:off x="2271132" y="1727129"/>
            <a:ext cx="7543800" cy="2294792"/>
          </a:xfrm>
          <a:prstGeom prst="rect">
            <a:avLst/>
          </a:prstGeom>
        </p:spPr>
      </p:pic>
    </p:spTree>
    <p:extLst>
      <p:ext uri="{BB962C8B-B14F-4D97-AF65-F5344CB8AC3E}">
        <p14:creationId xmlns:p14="http://schemas.microsoft.com/office/powerpoint/2010/main" val="2503671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7584" y="454419"/>
            <a:ext cx="7665928" cy="830997"/>
          </a:xfrm>
          <a:prstGeom prst="rect">
            <a:avLst/>
          </a:prstGeom>
          <a:noFill/>
        </p:spPr>
        <p:txBody>
          <a:bodyPr wrap="square" rtlCol="0">
            <a:spAutoFit/>
          </a:bodyPr>
          <a:lstStyle/>
          <a:p>
            <a:r>
              <a:rPr lang="en-US" sz="4800" b="1" dirty="0">
                <a:solidFill>
                  <a:schemeClr val="accent5">
                    <a:lumMod val="75000"/>
                  </a:schemeClr>
                </a:solidFill>
                <a:latin typeface="+mj-lt"/>
              </a:rPr>
              <a:t>International Standards</a:t>
            </a:r>
          </a:p>
        </p:txBody>
      </p:sp>
      <p:pic>
        <p:nvPicPr>
          <p:cNvPr id="7" name="Picture 6"/>
          <p:cNvPicPr>
            <a:picLocks noChangeAspect="1"/>
          </p:cNvPicPr>
          <p:nvPr/>
        </p:nvPicPr>
        <p:blipFill>
          <a:blip r:embed="rId2"/>
          <a:stretch>
            <a:fillRect/>
          </a:stretch>
        </p:blipFill>
        <p:spPr>
          <a:xfrm>
            <a:off x="2645747" y="1634679"/>
            <a:ext cx="4428651" cy="2837842"/>
          </a:xfrm>
          <a:prstGeom prst="rect">
            <a:avLst/>
          </a:prstGeom>
        </p:spPr>
      </p:pic>
      <p:sp>
        <p:nvSpPr>
          <p:cNvPr id="8" name="TextBox 7"/>
          <p:cNvSpPr txBox="1"/>
          <p:nvPr/>
        </p:nvSpPr>
        <p:spPr>
          <a:xfrm>
            <a:off x="9352729" y="554172"/>
            <a:ext cx="2484596" cy="5447645"/>
          </a:xfrm>
          <a:prstGeom prst="rect">
            <a:avLst/>
          </a:prstGeom>
          <a:noFill/>
        </p:spPr>
        <p:txBody>
          <a:bodyPr wrap="square" rtlCol="0">
            <a:spAutoFit/>
          </a:bodyPr>
          <a:lstStyle/>
          <a:p>
            <a:r>
              <a:rPr lang="en-US" sz="1200" dirty="0"/>
              <a:t>S-101 ENC </a:t>
            </a:r>
          </a:p>
          <a:p>
            <a:r>
              <a:rPr lang="en-US" sz="1200" dirty="0"/>
              <a:t>S-102 Bathymetric Surface </a:t>
            </a:r>
          </a:p>
          <a:p>
            <a:r>
              <a:rPr lang="en-US" sz="1200" dirty="0"/>
              <a:t>S-103 Sub-surface Navigation </a:t>
            </a:r>
          </a:p>
          <a:p>
            <a:r>
              <a:rPr lang="en-US" sz="1200" dirty="0"/>
              <a:t>S-104 Water Level Information for Surface Navigation </a:t>
            </a:r>
          </a:p>
          <a:p>
            <a:r>
              <a:rPr lang="en-US" sz="1200" dirty="0"/>
              <a:t>S-111 Surface Currents </a:t>
            </a:r>
          </a:p>
          <a:p>
            <a:r>
              <a:rPr lang="en-US" sz="1200" dirty="0"/>
              <a:t>S-121 Maritime Limits and Boundaries </a:t>
            </a:r>
          </a:p>
          <a:p>
            <a:r>
              <a:rPr lang="en-US" sz="1200" dirty="0"/>
              <a:t>S-122 Marine Protected Areas</a:t>
            </a:r>
          </a:p>
          <a:p>
            <a:r>
              <a:rPr lang="en-US" sz="1200" dirty="0"/>
              <a:t>S-123 Radio </a:t>
            </a:r>
          </a:p>
          <a:p>
            <a:r>
              <a:rPr lang="en-US" sz="1200" dirty="0"/>
              <a:t>S-124 Navigational Warnings</a:t>
            </a:r>
          </a:p>
          <a:p>
            <a:r>
              <a:rPr lang="en-US" sz="1200" dirty="0"/>
              <a:t>S-125 Navigational Services </a:t>
            </a:r>
          </a:p>
          <a:p>
            <a:r>
              <a:rPr lang="en-US" sz="1200" dirty="0"/>
              <a:t>S-126 Physical Environment </a:t>
            </a:r>
          </a:p>
          <a:p>
            <a:r>
              <a:rPr lang="en-US" sz="1200" dirty="0"/>
              <a:t>S-127 Traffic Management </a:t>
            </a:r>
          </a:p>
          <a:p>
            <a:r>
              <a:rPr lang="en-US" sz="1200" dirty="0"/>
              <a:t>S-128 Catalogues of Nautical </a:t>
            </a:r>
          </a:p>
          <a:p>
            <a:r>
              <a:rPr lang="en-US" sz="1200" dirty="0"/>
              <a:t>S-129 Under Keel Clearance Management (UKCM) </a:t>
            </a:r>
          </a:p>
          <a:p>
            <a:r>
              <a:rPr lang="en-US" sz="1200" dirty="0"/>
              <a:t>S-201 Aids to Navigation Information </a:t>
            </a:r>
          </a:p>
          <a:p>
            <a:r>
              <a:rPr lang="en-US" sz="1200" dirty="0"/>
              <a:t>S-210 Inter-VTS Exchange </a:t>
            </a:r>
          </a:p>
          <a:p>
            <a:r>
              <a:rPr lang="en-US" sz="1200" dirty="0"/>
              <a:t>S-230 Application Specific Messages </a:t>
            </a:r>
          </a:p>
          <a:p>
            <a:r>
              <a:rPr lang="en-US" sz="1200" dirty="0"/>
              <a:t>S-240 DGNSS Station Almanac </a:t>
            </a:r>
          </a:p>
          <a:p>
            <a:r>
              <a:rPr lang="en-US" sz="1200" dirty="0"/>
              <a:t>S-245 </a:t>
            </a:r>
            <a:r>
              <a:rPr lang="en-US" sz="1200" dirty="0" err="1"/>
              <a:t>eLoran</a:t>
            </a:r>
            <a:r>
              <a:rPr lang="en-US" sz="1200" dirty="0"/>
              <a:t> ASF Data </a:t>
            </a:r>
          </a:p>
          <a:p>
            <a:r>
              <a:rPr lang="en-US" sz="1200" dirty="0"/>
              <a:t>S-246 </a:t>
            </a:r>
            <a:r>
              <a:rPr lang="en-US" sz="1200" dirty="0" err="1"/>
              <a:t>eLoran</a:t>
            </a:r>
            <a:r>
              <a:rPr lang="en-US" sz="1200" dirty="0"/>
              <a:t> Station Almanac </a:t>
            </a:r>
          </a:p>
          <a:p>
            <a:r>
              <a:rPr lang="en-US" sz="1200" dirty="0"/>
              <a:t>S-247 Differential </a:t>
            </a:r>
            <a:r>
              <a:rPr lang="en-US" sz="1200" dirty="0" err="1"/>
              <a:t>eLoran</a:t>
            </a:r>
            <a:r>
              <a:rPr lang="en-US" sz="1200" dirty="0"/>
              <a:t> Reference Station Almanac </a:t>
            </a:r>
          </a:p>
          <a:p>
            <a:r>
              <a:rPr lang="en-US" sz="1200" dirty="0"/>
              <a:t>S-401 Inland ENC </a:t>
            </a:r>
          </a:p>
          <a:p>
            <a:r>
              <a:rPr lang="en-US" sz="1200" dirty="0"/>
              <a:t>S-402 Bathymetric Inland ENC </a:t>
            </a:r>
          </a:p>
          <a:p>
            <a:r>
              <a:rPr lang="en-US" sz="1200" dirty="0"/>
              <a:t>S-411 Ice Information </a:t>
            </a:r>
          </a:p>
          <a:p>
            <a:r>
              <a:rPr lang="en-US" sz="1200" dirty="0"/>
              <a:t>S-412 Weather Overlay </a:t>
            </a:r>
          </a:p>
        </p:txBody>
      </p:sp>
      <p:pic>
        <p:nvPicPr>
          <p:cNvPr id="9" name="Picture 8"/>
          <p:cNvPicPr>
            <a:picLocks noChangeAspect="1"/>
          </p:cNvPicPr>
          <p:nvPr/>
        </p:nvPicPr>
        <p:blipFill>
          <a:blip r:embed="rId3"/>
          <a:stretch>
            <a:fillRect/>
          </a:stretch>
        </p:blipFill>
        <p:spPr>
          <a:xfrm>
            <a:off x="6407725" y="1444249"/>
            <a:ext cx="2780025" cy="1423642"/>
          </a:xfrm>
          <a:prstGeom prst="rect">
            <a:avLst/>
          </a:prstGeom>
        </p:spPr>
      </p:pic>
      <p:pic>
        <p:nvPicPr>
          <p:cNvPr id="10" name="Picture 9"/>
          <p:cNvPicPr>
            <a:picLocks noChangeAspect="1"/>
          </p:cNvPicPr>
          <p:nvPr/>
        </p:nvPicPr>
        <p:blipFill>
          <a:blip r:embed="rId4"/>
          <a:stretch>
            <a:fillRect/>
          </a:stretch>
        </p:blipFill>
        <p:spPr>
          <a:xfrm>
            <a:off x="5372800" y="4968047"/>
            <a:ext cx="3649972" cy="853027"/>
          </a:xfrm>
          <a:prstGeom prst="rect">
            <a:avLst/>
          </a:prstGeom>
        </p:spPr>
      </p:pic>
      <p:pic>
        <p:nvPicPr>
          <p:cNvPr id="1026" name="Picture 2" descr="IHO c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16" y="3419008"/>
            <a:ext cx="1975552" cy="1975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50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87EF-FFD6-40B1-8548-06FE21188E71}"/>
              </a:ext>
            </a:extLst>
          </p:cNvPr>
          <p:cNvSpPr>
            <a:spLocks noGrp="1"/>
          </p:cNvSpPr>
          <p:nvPr>
            <p:ph type="title"/>
          </p:nvPr>
        </p:nvSpPr>
        <p:spPr/>
        <p:txBody>
          <a:bodyPr/>
          <a:lstStyle/>
          <a:p>
            <a:r>
              <a:rPr lang="en-US" b="1" dirty="0">
                <a:solidFill>
                  <a:schemeClr val="accent5"/>
                </a:solidFill>
              </a:rPr>
              <a:t>Data Layers – Export from S-57 Datasets</a:t>
            </a:r>
          </a:p>
        </p:txBody>
      </p:sp>
      <p:pic>
        <p:nvPicPr>
          <p:cNvPr id="4" name="Picture 3">
            <a:extLst>
              <a:ext uri="{FF2B5EF4-FFF2-40B4-BE49-F238E27FC236}">
                <a16:creationId xmlns:a16="http://schemas.microsoft.com/office/drawing/2014/main" id="{D0FD4114-EFE0-48E9-AA14-100523D7F75C}"/>
              </a:ext>
            </a:extLst>
          </p:cNvPr>
          <p:cNvPicPr>
            <a:picLocks noChangeAspect="1"/>
          </p:cNvPicPr>
          <p:nvPr/>
        </p:nvPicPr>
        <p:blipFill>
          <a:blip r:embed="rId2"/>
          <a:stretch>
            <a:fillRect/>
          </a:stretch>
        </p:blipFill>
        <p:spPr>
          <a:xfrm>
            <a:off x="2503564" y="1690688"/>
            <a:ext cx="6915675" cy="4210851"/>
          </a:xfrm>
          <a:prstGeom prst="rect">
            <a:avLst/>
          </a:prstGeom>
        </p:spPr>
      </p:pic>
    </p:spTree>
    <p:extLst>
      <p:ext uri="{BB962C8B-B14F-4D97-AF65-F5344CB8AC3E}">
        <p14:creationId xmlns:p14="http://schemas.microsoft.com/office/powerpoint/2010/main" val="235547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C2389-2C1C-4183-A4C6-63FDF27803A8}"/>
              </a:ext>
            </a:extLst>
          </p:cNvPr>
          <p:cNvPicPr>
            <a:picLocks noChangeAspect="1"/>
          </p:cNvPicPr>
          <p:nvPr/>
        </p:nvPicPr>
        <p:blipFill>
          <a:blip r:embed="rId2"/>
          <a:stretch>
            <a:fillRect/>
          </a:stretch>
        </p:blipFill>
        <p:spPr>
          <a:xfrm>
            <a:off x="902829" y="145043"/>
            <a:ext cx="10386341" cy="5681222"/>
          </a:xfrm>
          <a:prstGeom prst="rect">
            <a:avLst/>
          </a:prstGeom>
        </p:spPr>
      </p:pic>
    </p:spTree>
    <p:extLst>
      <p:ext uri="{BB962C8B-B14F-4D97-AF65-F5344CB8AC3E}">
        <p14:creationId xmlns:p14="http://schemas.microsoft.com/office/powerpoint/2010/main" val="585149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136" y="360649"/>
            <a:ext cx="8412481" cy="809897"/>
          </a:xfrm>
        </p:spPr>
        <p:txBody>
          <a:bodyPr>
            <a:normAutofit/>
          </a:bodyPr>
          <a:lstStyle/>
          <a:p>
            <a:r>
              <a:rPr lang="en-US" b="1" dirty="0">
                <a:solidFill>
                  <a:schemeClr val="accent5"/>
                </a:solidFill>
              </a:rPr>
              <a:t>Strategic Development Goals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3041" y="1254023"/>
            <a:ext cx="2456597" cy="24431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103" y="3817679"/>
            <a:ext cx="1733792" cy="17433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986" y="3817679"/>
            <a:ext cx="1724266" cy="17433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9725" y="3798626"/>
            <a:ext cx="1762371" cy="176237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5991" y="3798626"/>
            <a:ext cx="1743318" cy="176237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8328" y="1214558"/>
            <a:ext cx="2452958" cy="246651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04" y="3780600"/>
            <a:ext cx="1733792" cy="176237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5420" y="1272049"/>
            <a:ext cx="2409019" cy="2409019"/>
          </a:xfrm>
          <a:prstGeom prst="rect">
            <a:avLst/>
          </a:prstGeom>
        </p:spPr>
      </p:pic>
    </p:spTree>
    <p:extLst>
      <p:ext uri="{BB962C8B-B14F-4D97-AF65-F5344CB8AC3E}">
        <p14:creationId xmlns:p14="http://schemas.microsoft.com/office/powerpoint/2010/main" val="2110185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4087" y="450937"/>
            <a:ext cx="8855901" cy="769441"/>
          </a:xfrm>
          <a:prstGeom prst="rect">
            <a:avLst/>
          </a:prstGeom>
          <a:noFill/>
        </p:spPr>
        <p:txBody>
          <a:bodyPr wrap="square" rtlCol="0">
            <a:spAutoFit/>
          </a:bodyPr>
          <a:lstStyle/>
          <a:p>
            <a:r>
              <a:rPr lang="en-US" sz="4400" b="1" dirty="0">
                <a:solidFill>
                  <a:schemeClr val="accent5">
                    <a:lumMod val="75000"/>
                  </a:schemeClr>
                </a:solidFill>
                <a:latin typeface="+mj-lt"/>
              </a:rPr>
              <a:t>Membership – Current Composition</a:t>
            </a:r>
          </a:p>
        </p:txBody>
      </p:sp>
      <p:sp>
        <p:nvSpPr>
          <p:cNvPr id="3" name="TextBox 2"/>
          <p:cNvSpPr txBox="1"/>
          <p:nvPr/>
        </p:nvSpPr>
        <p:spPr>
          <a:xfrm>
            <a:off x="764087" y="1470898"/>
            <a:ext cx="10484285" cy="4031873"/>
          </a:xfrm>
          <a:prstGeom prst="rect">
            <a:avLst/>
          </a:prstGeom>
          <a:noFill/>
        </p:spPr>
        <p:txBody>
          <a:bodyPr wrap="square" rtlCol="0">
            <a:spAutoFit/>
          </a:bodyPr>
          <a:lstStyle/>
          <a:p>
            <a:pPr lvl="1"/>
            <a:r>
              <a:rPr lang="en-US" sz="3200" dirty="0">
                <a:solidFill>
                  <a:schemeClr val="accent5">
                    <a:lumMod val="75000"/>
                  </a:schemeClr>
                </a:solidFill>
                <a:latin typeface="+mj-lt"/>
              </a:rPr>
              <a:t>17 Member States</a:t>
            </a:r>
          </a:p>
          <a:p>
            <a:pPr lvl="1"/>
            <a:r>
              <a:rPr lang="en-US" sz="3200" dirty="0">
                <a:solidFill>
                  <a:schemeClr val="accent5">
                    <a:lumMod val="75000"/>
                  </a:schemeClr>
                </a:solidFill>
                <a:latin typeface="+mj-lt"/>
              </a:rPr>
              <a:t>2 UN-GGIM Private Sector Network Members (</a:t>
            </a:r>
            <a:r>
              <a:rPr lang="en-US" sz="3200" dirty="0" err="1">
                <a:solidFill>
                  <a:schemeClr val="accent5">
                    <a:lumMod val="75000"/>
                  </a:schemeClr>
                </a:solidFill>
                <a:latin typeface="+mj-lt"/>
              </a:rPr>
              <a:t>Esri</a:t>
            </a:r>
            <a:r>
              <a:rPr lang="en-US" sz="3200" dirty="0">
                <a:solidFill>
                  <a:schemeClr val="accent5">
                    <a:lumMod val="75000"/>
                  </a:schemeClr>
                </a:solidFill>
                <a:latin typeface="+mj-lt"/>
              </a:rPr>
              <a:t> and Ocean Wise)</a:t>
            </a:r>
          </a:p>
          <a:p>
            <a:pPr lvl="1"/>
            <a:r>
              <a:rPr lang="en-US" sz="3200" dirty="0">
                <a:solidFill>
                  <a:schemeClr val="accent5">
                    <a:lumMod val="75000"/>
                  </a:schemeClr>
                </a:solidFill>
                <a:latin typeface="+mj-lt"/>
              </a:rPr>
              <a:t>The International Hydrographic Organization</a:t>
            </a:r>
          </a:p>
          <a:p>
            <a:pPr lvl="1"/>
            <a:r>
              <a:rPr lang="en-US" sz="3200" dirty="0">
                <a:solidFill>
                  <a:schemeClr val="accent5">
                    <a:lumMod val="75000"/>
                  </a:schemeClr>
                </a:solidFill>
                <a:latin typeface="+mj-lt"/>
              </a:rPr>
              <a:t>Division for Ocean Affairs and the Law of the Sea, Office of Legal Affairs, United Nations </a:t>
            </a:r>
          </a:p>
          <a:p>
            <a:pPr lvl="1"/>
            <a:endParaRPr lang="en-US" sz="3200" dirty="0">
              <a:solidFill>
                <a:schemeClr val="accent5">
                  <a:lumMod val="75000"/>
                </a:schemeClr>
              </a:solidFill>
              <a:latin typeface="+mj-lt"/>
            </a:endParaRPr>
          </a:p>
          <a:p>
            <a:pPr lvl="1"/>
            <a:r>
              <a:rPr lang="en-US" sz="3200" dirty="0">
                <a:solidFill>
                  <a:schemeClr val="accent5">
                    <a:lumMod val="75000"/>
                  </a:schemeClr>
                </a:solidFill>
                <a:latin typeface="+mj-lt"/>
              </a:rPr>
              <a:t>co-Chairs – Burkina Faso and United States of America</a:t>
            </a:r>
          </a:p>
        </p:txBody>
      </p:sp>
    </p:spTree>
    <p:extLst>
      <p:ext uri="{BB962C8B-B14F-4D97-AF65-F5344CB8AC3E}">
        <p14:creationId xmlns:p14="http://schemas.microsoft.com/office/powerpoint/2010/main" val="392927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088" y="517163"/>
            <a:ext cx="7665928" cy="769441"/>
          </a:xfrm>
          <a:prstGeom prst="rect">
            <a:avLst/>
          </a:prstGeom>
          <a:noFill/>
        </p:spPr>
        <p:txBody>
          <a:bodyPr wrap="square" rtlCol="0">
            <a:spAutoFit/>
          </a:bodyPr>
          <a:lstStyle/>
          <a:p>
            <a:r>
              <a:rPr lang="en-US" sz="4400" b="1" dirty="0">
                <a:solidFill>
                  <a:schemeClr val="accent5">
                    <a:lumMod val="75000"/>
                  </a:schemeClr>
                </a:solidFill>
                <a:latin typeface="+mj-lt"/>
              </a:rPr>
              <a:t>Introduction</a:t>
            </a:r>
          </a:p>
        </p:txBody>
      </p:sp>
      <p:sp>
        <p:nvSpPr>
          <p:cNvPr id="4" name="TextBox 3"/>
          <p:cNvSpPr txBox="1"/>
          <p:nvPr/>
        </p:nvSpPr>
        <p:spPr>
          <a:xfrm>
            <a:off x="764088" y="1453019"/>
            <a:ext cx="10484285" cy="452431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5">
                    <a:lumMod val="75000"/>
                  </a:schemeClr>
                </a:solidFill>
                <a:latin typeface="+mj-lt"/>
              </a:rPr>
              <a:t>Established by the Committee of Experts through UN-GGIM decision 7/111, noting the need for technical expertise and broad representation</a:t>
            </a:r>
          </a:p>
          <a:p>
            <a:pPr marL="285750" indent="-285750">
              <a:buFont typeface="Arial" panose="020B0604020202020204" pitchFamily="34" charset="0"/>
              <a:buChar char="•"/>
            </a:pPr>
            <a:endParaRPr lang="en-US" sz="3200" dirty="0">
              <a:solidFill>
                <a:schemeClr val="accent5">
                  <a:lumMod val="75000"/>
                </a:schemeClr>
              </a:solidFill>
              <a:latin typeface="+mj-lt"/>
            </a:endParaRPr>
          </a:p>
          <a:p>
            <a:pPr marL="285750" indent="-285750">
              <a:buFont typeface="Arial" panose="020B0604020202020204" pitchFamily="34" charset="0"/>
              <a:buChar char="•"/>
            </a:pPr>
            <a:r>
              <a:rPr lang="en-US" sz="3200" dirty="0">
                <a:solidFill>
                  <a:schemeClr val="accent5">
                    <a:lumMod val="75000"/>
                  </a:schemeClr>
                </a:solidFill>
                <a:latin typeface="+mj-lt"/>
              </a:rPr>
              <a:t>Provides a high level forum to encourage enhanced global cooperation to address issues related to the </a:t>
            </a:r>
            <a:r>
              <a:rPr lang="en-US" sz="3200" u="sng" dirty="0">
                <a:solidFill>
                  <a:schemeClr val="accent5">
                    <a:lumMod val="75000"/>
                  </a:schemeClr>
                </a:solidFill>
                <a:latin typeface="+mj-lt"/>
              </a:rPr>
              <a:t>availability and application</a:t>
            </a:r>
            <a:r>
              <a:rPr lang="en-US" sz="3200" dirty="0">
                <a:solidFill>
                  <a:schemeClr val="accent5">
                    <a:lumMod val="75000"/>
                  </a:schemeClr>
                </a:solidFill>
                <a:latin typeface="+mj-lt"/>
              </a:rPr>
              <a:t> of marine geospatial information – including inland water bodies and waterways, coastal zones, seas and oceans  </a:t>
            </a:r>
          </a:p>
        </p:txBody>
      </p:sp>
      <p:pic>
        <p:nvPicPr>
          <p:cNvPr id="5" name="Picture 4"/>
          <p:cNvPicPr>
            <a:picLocks noChangeAspect="1"/>
          </p:cNvPicPr>
          <p:nvPr/>
        </p:nvPicPr>
        <p:blipFill>
          <a:blip r:embed="rId2"/>
          <a:stretch>
            <a:fillRect/>
          </a:stretch>
        </p:blipFill>
        <p:spPr>
          <a:xfrm>
            <a:off x="10894254" y="92892"/>
            <a:ext cx="1160413" cy="1239208"/>
          </a:xfrm>
          <a:prstGeom prst="rect">
            <a:avLst/>
          </a:prstGeom>
        </p:spPr>
      </p:pic>
      <p:pic>
        <p:nvPicPr>
          <p:cNvPr id="2" name="Picture 1"/>
          <p:cNvPicPr>
            <a:picLocks noChangeAspect="1"/>
          </p:cNvPicPr>
          <p:nvPr/>
        </p:nvPicPr>
        <p:blipFill>
          <a:blip r:embed="rId3"/>
          <a:stretch>
            <a:fillRect/>
          </a:stretch>
        </p:blipFill>
        <p:spPr>
          <a:xfrm>
            <a:off x="8509207" y="153492"/>
            <a:ext cx="2385047" cy="1124800"/>
          </a:xfrm>
          <a:prstGeom prst="rect">
            <a:avLst/>
          </a:prstGeom>
        </p:spPr>
      </p:pic>
    </p:spTree>
    <p:extLst>
      <p:ext uri="{BB962C8B-B14F-4D97-AF65-F5344CB8AC3E}">
        <p14:creationId xmlns:p14="http://schemas.microsoft.com/office/powerpoint/2010/main" val="3643934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728" y="459867"/>
            <a:ext cx="11348580" cy="830997"/>
          </a:xfrm>
          <a:prstGeom prst="rect">
            <a:avLst/>
          </a:prstGeom>
          <a:noFill/>
        </p:spPr>
        <p:txBody>
          <a:bodyPr wrap="square" rtlCol="0">
            <a:spAutoFit/>
          </a:bodyPr>
          <a:lstStyle/>
          <a:p>
            <a:r>
              <a:rPr lang="en-US" sz="4800" b="1" dirty="0">
                <a:solidFill>
                  <a:schemeClr val="accent5">
                    <a:lumMod val="75000"/>
                  </a:schemeClr>
                </a:solidFill>
                <a:latin typeface="+mj-lt"/>
              </a:rPr>
              <a:t>First Expert Meeting </a:t>
            </a:r>
            <a:endParaRPr lang="en-US" sz="4800" b="1" dirty="0">
              <a:solidFill>
                <a:srgbClr val="5B9BD5">
                  <a:lumMod val="75000"/>
                </a:srgbClr>
              </a:solidFill>
              <a:latin typeface="Calibri Light" panose="020F0302020204030204"/>
            </a:endParaRPr>
          </a:p>
        </p:txBody>
      </p:sp>
      <p:sp>
        <p:nvSpPr>
          <p:cNvPr id="3" name="TextBox 2"/>
          <p:cNvSpPr txBox="1"/>
          <p:nvPr/>
        </p:nvSpPr>
        <p:spPr>
          <a:xfrm>
            <a:off x="908136" y="1758978"/>
            <a:ext cx="10484285" cy="3539430"/>
          </a:xfrm>
          <a:prstGeom prst="rect">
            <a:avLst/>
          </a:prstGeom>
          <a:noFill/>
        </p:spPr>
        <p:txBody>
          <a:bodyPr wrap="square" rtlCol="0">
            <a:spAutoFit/>
          </a:bodyPr>
          <a:lstStyle/>
          <a:p>
            <a:r>
              <a:rPr lang="en-US" sz="3200" dirty="0">
                <a:solidFill>
                  <a:schemeClr val="accent5">
                    <a:lumMod val="75000"/>
                  </a:schemeClr>
                </a:solidFill>
                <a:latin typeface="+mj-lt"/>
              </a:rPr>
              <a:t>Scheduled in conjunction with the International Hydrographic Organization’s Marine Spatial Data Infrastructure Working Group and OGC</a:t>
            </a:r>
          </a:p>
          <a:p>
            <a:endParaRPr lang="en-US" sz="3200" dirty="0">
              <a:solidFill>
                <a:schemeClr val="accent5">
                  <a:lumMod val="75000"/>
                </a:schemeClr>
              </a:solidFill>
              <a:latin typeface="+mj-lt"/>
            </a:endParaRPr>
          </a:p>
          <a:p>
            <a:r>
              <a:rPr lang="en-US" sz="3200" dirty="0">
                <a:solidFill>
                  <a:schemeClr val="accent5">
                    <a:lumMod val="75000"/>
                  </a:schemeClr>
                </a:solidFill>
                <a:latin typeface="+mj-lt"/>
              </a:rPr>
              <a:t>March 7 – 9, 2019 </a:t>
            </a:r>
            <a:br>
              <a:rPr lang="en-US" sz="3200" dirty="0">
                <a:solidFill>
                  <a:schemeClr val="accent5">
                    <a:lumMod val="75000"/>
                  </a:schemeClr>
                </a:solidFill>
                <a:latin typeface="+mj-lt"/>
              </a:rPr>
            </a:br>
            <a:r>
              <a:rPr lang="en-US" sz="3200" dirty="0">
                <a:solidFill>
                  <a:schemeClr val="accent5">
                    <a:lumMod val="75000"/>
                  </a:schemeClr>
                </a:solidFill>
                <a:latin typeface="+mj-lt"/>
              </a:rPr>
              <a:t>Busan, Republic of Korea</a:t>
            </a:r>
          </a:p>
          <a:p>
            <a:pPr marL="457200" indent="-457200">
              <a:buFont typeface="Arial" panose="020B0604020202020204" pitchFamily="34" charset="0"/>
              <a:buChar char="•"/>
            </a:pPr>
            <a:endParaRPr lang="en-US" sz="3200" dirty="0">
              <a:solidFill>
                <a:schemeClr val="accent5">
                  <a:lumMod val="75000"/>
                </a:schemeClr>
              </a:solidFill>
              <a:latin typeface="+mj-lt"/>
            </a:endParaRPr>
          </a:p>
        </p:txBody>
      </p:sp>
    </p:spTree>
    <p:extLst>
      <p:ext uri="{BB962C8B-B14F-4D97-AF65-F5344CB8AC3E}">
        <p14:creationId xmlns:p14="http://schemas.microsoft.com/office/powerpoint/2010/main" val="785230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2016" y="2010952"/>
            <a:ext cx="4007967" cy="1538883"/>
          </a:xfrm>
          <a:prstGeom prst="rect">
            <a:avLst/>
          </a:prstGeom>
          <a:noFill/>
        </p:spPr>
        <p:txBody>
          <a:bodyPr wrap="square" rtlCol="0">
            <a:spAutoFit/>
          </a:bodyPr>
          <a:lstStyle/>
          <a:p>
            <a:pPr algn="ctr"/>
            <a:r>
              <a:rPr lang="en-US" sz="6600" dirty="0"/>
              <a:t>Thank You</a:t>
            </a:r>
          </a:p>
          <a:p>
            <a:pPr algn="ctr"/>
            <a:r>
              <a:rPr lang="en-US" sz="2800" dirty="0">
                <a:hlinkClick r:id="rId2"/>
              </a:rPr>
              <a:t>John.Nyberg@noaa.gov</a:t>
            </a:r>
            <a:r>
              <a:rPr lang="en-US" sz="2800" dirty="0"/>
              <a:t> </a:t>
            </a:r>
          </a:p>
        </p:txBody>
      </p:sp>
    </p:spTree>
    <p:extLst>
      <p:ext uri="{BB962C8B-B14F-4D97-AF65-F5344CB8AC3E}">
        <p14:creationId xmlns:p14="http://schemas.microsoft.com/office/powerpoint/2010/main" val="20296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5989" y="484919"/>
            <a:ext cx="11348580" cy="830997"/>
          </a:xfrm>
          <a:prstGeom prst="rect">
            <a:avLst/>
          </a:prstGeom>
          <a:noFill/>
        </p:spPr>
        <p:txBody>
          <a:bodyPr wrap="square" rtlCol="0">
            <a:spAutoFit/>
          </a:bodyPr>
          <a:lstStyle/>
          <a:p>
            <a:r>
              <a:rPr lang="en-US" sz="4800" b="1" dirty="0">
                <a:solidFill>
                  <a:schemeClr val="accent5">
                    <a:lumMod val="75000"/>
                  </a:schemeClr>
                </a:solidFill>
                <a:latin typeface="+mj-lt"/>
              </a:rPr>
              <a:t>Work Plan Highlights</a:t>
            </a:r>
            <a:endParaRPr lang="en-US" sz="4800" b="1" dirty="0">
              <a:solidFill>
                <a:srgbClr val="5B9BD5">
                  <a:lumMod val="75000"/>
                </a:srgbClr>
              </a:solidFill>
              <a:latin typeface="Calibri Light" panose="020F0302020204030204"/>
            </a:endParaRPr>
          </a:p>
        </p:txBody>
      </p:sp>
      <p:sp>
        <p:nvSpPr>
          <p:cNvPr id="4" name="TextBox 3"/>
          <p:cNvSpPr txBox="1"/>
          <p:nvPr/>
        </p:nvSpPr>
        <p:spPr>
          <a:xfrm>
            <a:off x="908136" y="1483405"/>
            <a:ext cx="10484285"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accent5">
                    <a:lumMod val="75000"/>
                  </a:schemeClr>
                </a:solidFill>
                <a:latin typeface="+mj-lt"/>
              </a:rPr>
              <a:t>Recognize Capacity Development Initiatives which may Benefit from WG Activities</a:t>
            </a:r>
          </a:p>
          <a:p>
            <a:pPr marL="457200" indent="-457200">
              <a:buFont typeface="Arial" panose="020B0604020202020204" pitchFamily="34" charset="0"/>
              <a:buChar char="•"/>
            </a:pPr>
            <a:r>
              <a:rPr lang="en-US" sz="3200" dirty="0">
                <a:solidFill>
                  <a:schemeClr val="accent5">
                    <a:lumMod val="75000"/>
                  </a:schemeClr>
                </a:solidFill>
                <a:latin typeface="+mj-lt"/>
              </a:rPr>
              <a:t>Liaise with Relevant Organizations including IHO and GGIM Regional Entities</a:t>
            </a:r>
          </a:p>
          <a:p>
            <a:pPr marL="457200" indent="-457200">
              <a:buFont typeface="Arial" panose="020B0604020202020204" pitchFamily="34" charset="0"/>
              <a:buChar char="•"/>
            </a:pPr>
            <a:r>
              <a:rPr lang="en-US" sz="3200" b="1" u="sng" dirty="0">
                <a:solidFill>
                  <a:schemeClr val="accent5">
                    <a:lumMod val="75000"/>
                  </a:schemeClr>
                </a:solidFill>
                <a:latin typeface="+mj-lt"/>
              </a:rPr>
              <a:t>Recognize and endorse established standards for geospatial information in marine and inland waters</a:t>
            </a:r>
          </a:p>
          <a:p>
            <a:pPr marL="457200" indent="-457200">
              <a:buFont typeface="Arial" panose="020B0604020202020204" pitchFamily="34" charset="0"/>
              <a:buChar char="•"/>
            </a:pPr>
            <a:r>
              <a:rPr lang="en-US" sz="3200" dirty="0">
                <a:solidFill>
                  <a:schemeClr val="accent5">
                    <a:lumMod val="75000"/>
                  </a:schemeClr>
                </a:solidFill>
                <a:latin typeface="+mj-lt"/>
              </a:rPr>
              <a:t>Produce Communications Plan</a:t>
            </a:r>
          </a:p>
          <a:p>
            <a:pPr marL="457200" indent="-457200">
              <a:buFont typeface="Arial" panose="020B0604020202020204" pitchFamily="34" charset="0"/>
              <a:buChar char="•"/>
            </a:pPr>
            <a:r>
              <a:rPr lang="en-US" sz="3200" dirty="0">
                <a:solidFill>
                  <a:schemeClr val="accent5">
                    <a:lumMod val="75000"/>
                  </a:schemeClr>
                </a:solidFill>
                <a:latin typeface="+mj-lt"/>
              </a:rPr>
              <a:t>Produce Use Case Report – due in 2020</a:t>
            </a:r>
          </a:p>
          <a:p>
            <a:endParaRPr lang="en-US" sz="3200" dirty="0">
              <a:solidFill>
                <a:schemeClr val="accent5">
                  <a:lumMod val="75000"/>
                </a:schemeClr>
              </a:solidFill>
            </a:endParaRPr>
          </a:p>
          <a:p>
            <a:endParaRPr lang="en-US" sz="3200" dirty="0">
              <a:solidFill>
                <a:schemeClr val="accent5">
                  <a:lumMod val="75000"/>
                </a:schemeClr>
              </a:solidFill>
              <a:latin typeface="+mj-lt"/>
            </a:endParaRPr>
          </a:p>
        </p:txBody>
      </p:sp>
    </p:spTree>
    <p:extLst>
      <p:ext uri="{BB962C8B-B14F-4D97-AF65-F5344CB8AC3E}">
        <p14:creationId xmlns:p14="http://schemas.microsoft.com/office/powerpoint/2010/main" val="72936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728" y="459867"/>
            <a:ext cx="11348580" cy="830997"/>
          </a:xfrm>
          <a:prstGeom prst="rect">
            <a:avLst/>
          </a:prstGeom>
          <a:noFill/>
        </p:spPr>
        <p:txBody>
          <a:bodyPr wrap="square" rtlCol="0">
            <a:spAutoFit/>
          </a:bodyPr>
          <a:lstStyle/>
          <a:p>
            <a:r>
              <a:rPr lang="en-US" sz="4800" b="1" dirty="0">
                <a:solidFill>
                  <a:schemeClr val="accent5">
                    <a:lumMod val="75000"/>
                  </a:schemeClr>
                </a:solidFill>
                <a:latin typeface="+mj-lt"/>
              </a:rPr>
              <a:t>Use Case Report</a:t>
            </a:r>
            <a:endParaRPr lang="en-US" sz="4800" b="1" dirty="0">
              <a:solidFill>
                <a:srgbClr val="5B9BD5">
                  <a:lumMod val="75000"/>
                </a:srgbClr>
              </a:solidFill>
              <a:latin typeface="Calibri Light" panose="020F0302020204030204"/>
            </a:endParaRPr>
          </a:p>
        </p:txBody>
      </p:sp>
      <p:sp>
        <p:nvSpPr>
          <p:cNvPr id="3" name="TextBox 2"/>
          <p:cNvSpPr txBox="1"/>
          <p:nvPr/>
        </p:nvSpPr>
        <p:spPr>
          <a:xfrm>
            <a:off x="908136" y="1483405"/>
            <a:ext cx="10484285" cy="4031873"/>
          </a:xfrm>
          <a:prstGeom prst="rect">
            <a:avLst/>
          </a:prstGeom>
          <a:noFill/>
        </p:spPr>
        <p:txBody>
          <a:bodyPr wrap="square" rtlCol="0">
            <a:spAutoFit/>
          </a:bodyPr>
          <a:lstStyle/>
          <a:p>
            <a:r>
              <a:rPr lang="en-US" sz="3200" dirty="0">
                <a:solidFill>
                  <a:schemeClr val="accent5">
                    <a:lumMod val="75000"/>
                  </a:schemeClr>
                </a:solidFill>
                <a:latin typeface="+mj-lt"/>
              </a:rPr>
              <a:t>Report to show the benefits of open (readily available) marine geospatial information – examples…</a:t>
            </a:r>
          </a:p>
          <a:p>
            <a:pPr marL="457200" indent="-457200">
              <a:buFont typeface="Arial" panose="020B0604020202020204" pitchFamily="34" charset="0"/>
              <a:buChar char="•"/>
            </a:pPr>
            <a:r>
              <a:rPr lang="en-US" sz="3200" dirty="0">
                <a:solidFill>
                  <a:schemeClr val="accent5">
                    <a:lumMod val="75000"/>
                  </a:schemeClr>
                </a:solidFill>
                <a:latin typeface="+mj-lt"/>
              </a:rPr>
              <a:t>Arctic Spatial Data Infrastructure</a:t>
            </a:r>
          </a:p>
          <a:p>
            <a:pPr marL="457200" indent="-457200">
              <a:buFont typeface="Arial" panose="020B0604020202020204" pitchFamily="34" charset="0"/>
              <a:buChar char="•"/>
            </a:pPr>
            <a:r>
              <a:rPr lang="en-US" sz="3200" dirty="0">
                <a:solidFill>
                  <a:schemeClr val="accent5">
                    <a:lumMod val="75000"/>
                  </a:schemeClr>
                </a:solidFill>
                <a:latin typeface="+mj-lt"/>
              </a:rPr>
              <a:t>Data needed for determining where to best harvest wind energy and the associated economic impacts</a:t>
            </a:r>
          </a:p>
          <a:p>
            <a:pPr marL="457200" indent="-457200">
              <a:buFont typeface="Arial" panose="020B0604020202020204" pitchFamily="34" charset="0"/>
              <a:buChar char="•"/>
            </a:pPr>
            <a:r>
              <a:rPr lang="en-US" sz="3200" dirty="0">
                <a:solidFill>
                  <a:schemeClr val="accent5">
                    <a:lumMod val="75000"/>
                  </a:schemeClr>
                </a:solidFill>
                <a:latin typeface="+mj-lt"/>
              </a:rPr>
              <a:t>Nautical charting data for use in mobile technology to assist small island reef fisherman  </a:t>
            </a:r>
          </a:p>
          <a:p>
            <a:pPr marL="457200" indent="-457200">
              <a:buFont typeface="Arial" panose="020B0604020202020204" pitchFamily="34" charset="0"/>
              <a:buChar char="•"/>
            </a:pPr>
            <a:endParaRPr lang="en-US" sz="3200" dirty="0">
              <a:solidFill>
                <a:schemeClr val="accent5">
                  <a:lumMod val="75000"/>
                </a:schemeClr>
              </a:solidFill>
              <a:latin typeface="+mj-lt"/>
            </a:endParaRPr>
          </a:p>
        </p:txBody>
      </p:sp>
    </p:spTree>
    <p:extLst>
      <p:ext uri="{BB962C8B-B14F-4D97-AF65-F5344CB8AC3E}">
        <p14:creationId xmlns:p14="http://schemas.microsoft.com/office/powerpoint/2010/main" val="106870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4A31FD-EC27-4798-947E-C943A58B145A}"/>
              </a:ext>
            </a:extLst>
          </p:cNvPr>
          <p:cNvPicPr>
            <a:picLocks noChangeAspect="1"/>
          </p:cNvPicPr>
          <p:nvPr/>
        </p:nvPicPr>
        <p:blipFill>
          <a:blip r:embed="rId2"/>
          <a:stretch>
            <a:fillRect/>
          </a:stretch>
        </p:blipFill>
        <p:spPr>
          <a:xfrm>
            <a:off x="931984" y="176813"/>
            <a:ext cx="10328031" cy="5447752"/>
          </a:xfrm>
          <a:prstGeom prst="rect">
            <a:avLst/>
          </a:prstGeom>
        </p:spPr>
      </p:pic>
    </p:spTree>
    <p:extLst>
      <p:ext uri="{BB962C8B-B14F-4D97-AF65-F5344CB8AC3E}">
        <p14:creationId xmlns:p14="http://schemas.microsoft.com/office/powerpoint/2010/main" val="1224392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09F6F9-7366-451D-96B6-A5DC09ED03DB}"/>
              </a:ext>
            </a:extLst>
          </p:cNvPr>
          <p:cNvPicPr>
            <a:picLocks noChangeAspect="1"/>
          </p:cNvPicPr>
          <p:nvPr/>
        </p:nvPicPr>
        <p:blipFill>
          <a:blip r:embed="rId2"/>
          <a:stretch>
            <a:fillRect/>
          </a:stretch>
        </p:blipFill>
        <p:spPr>
          <a:xfrm>
            <a:off x="1631990" y="195222"/>
            <a:ext cx="8928020" cy="5414270"/>
          </a:xfrm>
          <a:prstGeom prst="rect">
            <a:avLst/>
          </a:prstGeom>
        </p:spPr>
      </p:pic>
    </p:spTree>
    <p:extLst>
      <p:ext uri="{BB962C8B-B14F-4D97-AF65-F5344CB8AC3E}">
        <p14:creationId xmlns:p14="http://schemas.microsoft.com/office/powerpoint/2010/main" val="2602122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1A76-8436-4B16-A31D-2D04213632B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33CAC41-5714-42B4-A860-4F9BCB28005A}"/>
              </a:ext>
            </a:extLst>
          </p:cNvPr>
          <p:cNvPicPr>
            <a:picLocks noChangeAspect="1"/>
          </p:cNvPicPr>
          <p:nvPr/>
        </p:nvPicPr>
        <p:blipFill>
          <a:blip r:embed="rId2"/>
          <a:stretch>
            <a:fillRect/>
          </a:stretch>
        </p:blipFill>
        <p:spPr>
          <a:xfrm>
            <a:off x="677011" y="268409"/>
            <a:ext cx="11044603" cy="5280338"/>
          </a:xfrm>
          <a:prstGeom prst="rect">
            <a:avLst/>
          </a:prstGeom>
        </p:spPr>
      </p:pic>
    </p:spTree>
    <p:extLst>
      <p:ext uri="{BB962C8B-B14F-4D97-AF65-F5344CB8AC3E}">
        <p14:creationId xmlns:p14="http://schemas.microsoft.com/office/powerpoint/2010/main" val="29191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42EA0-7731-493F-8206-4EE318C45EEA}"/>
              </a:ext>
            </a:extLst>
          </p:cNvPr>
          <p:cNvPicPr>
            <a:picLocks noChangeAspect="1"/>
          </p:cNvPicPr>
          <p:nvPr/>
        </p:nvPicPr>
        <p:blipFill>
          <a:blip r:embed="rId2"/>
          <a:stretch>
            <a:fillRect/>
          </a:stretch>
        </p:blipFill>
        <p:spPr>
          <a:xfrm>
            <a:off x="800100" y="312580"/>
            <a:ext cx="10917115" cy="5324800"/>
          </a:xfrm>
          <a:prstGeom prst="rect">
            <a:avLst/>
          </a:prstGeom>
        </p:spPr>
      </p:pic>
    </p:spTree>
    <p:extLst>
      <p:ext uri="{BB962C8B-B14F-4D97-AF65-F5344CB8AC3E}">
        <p14:creationId xmlns:p14="http://schemas.microsoft.com/office/powerpoint/2010/main" val="1263699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3F47CE-77A2-4F3F-BF62-8E6CF761C7BA}"/>
              </a:ext>
            </a:extLst>
          </p:cNvPr>
          <p:cNvPicPr>
            <a:picLocks noChangeAspect="1"/>
          </p:cNvPicPr>
          <p:nvPr/>
        </p:nvPicPr>
        <p:blipFill>
          <a:blip r:embed="rId2"/>
          <a:stretch>
            <a:fillRect/>
          </a:stretch>
        </p:blipFill>
        <p:spPr>
          <a:xfrm>
            <a:off x="747346" y="237900"/>
            <a:ext cx="11025554" cy="5409975"/>
          </a:xfrm>
          <a:prstGeom prst="rect">
            <a:avLst/>
          </a:prstGeom>
        </p:spPr>
      </p:pic>
    </p:spTree>
    <p:extLst>
      <p:ext uri="{BB962C8B-B14F-4D97-AF65-F5344CB8AC3E}">
        <p14:creationId xmlns:p14="http://schemas.microsoft.com/office/powerpoint/2010/main" val="360563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713</Words>
  <Application>Microsoft Office PowerPoint</Application>
  <PresentationFormat>Widescreen</PresentationFormat>
  <Paragraphs>73</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Layers – Export from S-57 Datasets</vt:lpstr>
      <vt:lpstr>PowerPoint Presentation</vt:lpstr>
      <vt:lpstr>Strategic Development Goals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 Hai Teo</dc:creator>
  <cp:lastModifiedBy>John Nyberg</cp:lastModifiedBy>
  <cp:revision>50</cp:revision>
  <dcterms:created xsi:type="dcterms:W3CDTF">2018-04-20T19:17:50Z</dcterms:created>
  <dcterms:modified xsi:type="dcterms:W3CDTF">2018-11-30T13:09:35Z</dcterms:modified>
</cp:coreProperties>
</file>