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9"/>
  </p:notesMasterIdLst>
  <p:handoutMasterIdLst>
    <p:handoutMasterId r:id="rId30"/>
  </p:handoutMasterIdLst>
  <p:sldIdLst>
    <p:sldId id="1431" r:id="rId2"/>
    <p:sldId id="1567" r:id="rId3"/>
    <p:sldId id="1495" r:id="rId4"/>
    <p:sldId id="277" r:id="rId5"/>
    <p:sldId id="265" r:id="rId6"/>
    <p:sldId id="267" r:id="rId7"/>
    <p:sldId id="290" r:id="rId8"/>
    <p:sldId id="317" r:id="rId9"/>
    <p:sldId id="309" r:id="rId10"/>
    <p:sldId id="311" r:id="rId11"/>
    <p:sldId id="1574" r:id="rId12"/>
    <p:sldId id="1505" r:id="rId13"/>
    <p:sldId id="1562" r:id="rId14"/>
    <p:sldId id="1563" r:id="rId15"/>
    <p:sldId id="1569" r:id="rId16"/>
    <p:sldId id="1565" r:id="rId17"/>
    <p:sldId id="1573" r:id="rId18"/>
    <p:sldId id="1550" r:id="rId19"/>
    <p:sldId id="1553" r:id="rId20"/>
    <p:sldId id="266" r:id="rId21"/>
    <p:sldId id="278" r:id="rId22"/>
    <p:sldId id="1560" r:id="rId23"/>
    <p:sldId id="262" r:id="rId24"/>
    <p:sldId id="275" r:id="rId25"/>
    <p:sldId id="274" r:id="rId26"/>
    <p:sldId id="1570" r:id="rId27"/>
    <p:sldId id="157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66FF66"/>
    <a:srgbClr val="B2B2B2"/>
    <a:srgbClr val="FFFFFF"/>
    <a:srgbClr val="99C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7" autoAdjust="0"/>
    <p:restoredTop sz="77932" autoAdjust="0"/>
  </p:normalViewPr>
  <p:slideViewPr>
    <p:cSldViewPr>
      <p:cViewPr varScale="1">
        <p:scale>
          <a:sx n="64" d="100"/>
          <a:sy n="64" d="100"/>
        </p:scale>
        <p:origin x="1290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0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510739-3695-4DF0-85CC-F986985A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C53D87-9326-44F9-B6AA-5C1692CA3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18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B7D394-7701-7743-A03A-8797965FBA4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</a:rPr>
              <a:t>Conservacion</a:t>
            </a:r>
            <a:r>
              <a:rPr lang="en-US" dirty="0">
                <a:ea typeface="ＭＳ Ｐゴシック" charset="0"/>
              </a:rPr>
              <a:t> marina </a:t>
            </a:r>
            <a:r>
              <a:rPr lang="en-US" dirty="0" err="1">
                <a:ea typeface="ＭＳ Ｐゴシック" charset="0"/>
              </a:rPr>
              <a:t>transforteriza</a:t>
            </a:r>
            <a:r>
              <a:rPr lang="en-US" dirty="0">
                <a:ea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66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3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Roman" panose="02000503020000020003" pitchFamily="2" charset="0"/>
                <a:cs typeface="Arial"/>
              </a:rPr>
              <a:t>Las Corrientes </a:t>
            </a:r>
            <a:r>
              <a:rPr lang="en-US" sz="1200" dirty="0" err="1">
                <a:latin typeface="Avenir Roman" panose="02000503020000020003" pitchFamily="2" charset="0"/>
                <a:cs typeface="Arial"/>
              </a:rPr>
              <a:t>nos</a:t>
            </a:r>
            <a:r>
              <a:rPr lang="en-US" sz="1200" dirty="0">
                <a:latin typeface="Avenir Roman" panose="02000503020000020003" pitchFamily="2" charset="0"/>
                <a:cs typeface="Arial"/>
              </a:rPr>
              <a:t> </a:t>
            </a:r>
            <a:r>
              <a:rPr lang="en-US" sz="1200" dirty="0" err="1">
                <a:latin typeface="Avenir Roman" panose="02000503020000020003" pitchFamily="2" charset="0"/>
                <a:cs typeface="Arial"/>
              </a:rPr>
              <a:t>Unen</a:t>
            </a:r>
            <a:endParaRPr lang="en-US" sz="1200" dirty="0">
              <a:latin typeface="Avenir Roman" panose="02000503020000020003" pitchFamily="2" charset="0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3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22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Seis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Temáticos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Corales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Mamíferos</a:t>
            </a:r>
            <a:r>
              <a:rPr lang="en-US" dirty="0"/>
              <a:t> </a:t>
            </a:r>
            <a:r>
              <a:rPr lang="en-US" dirty="0" err="1"/>
              <a:t>marinos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Pesquerias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Areas Marinas </a:t>
            </a:r>
            <a:r>
              <a:rPr lang="en-US" dirty="0" err="1"/>
              <a:t>Protegidas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Tortugas marinas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Tiburones</a:t>
            </a:r>
            <a:r>
              <a:rPr lang="en-US" dirty="0"/>
              <a:t> y </a:t>
            </a:r>
            <a:r>
              <a:rPr lang="en-US" dirty="0" err="1"/>
              <a:t>rayas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36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Birthplace of ideas</a:t>
            </a:r>
            <a:endParaRPr lang="en-US" dirty="0"/>
          </a:p>
          <a:p>
            <a:pPr lvl="0"/>
            <a:r>
              <a:rPr lang="en-US" dirty="0"/>
              <a:t>Participants better understand the work being conducted in US, Mexico, and Cuba as it relates to their own research interests.</a:t>
            </a:r>
          </a:p>
          <a:p>
            <a:pPr lvl="0"/>
            <a:r>
              <a:rPr lang="en-US" dirty="0"/>
              <a:t> Participants are able to make professional connections with scientists from other countries and their own country and plan future research projects. </a:t>
            </a:r>
          </a:p>
          <a:p>
            <a:pPr lvl="0"/>
            <a:r>
              <a:rPr lang="en-US" dirty="0"/>
              <a:t>The Trinational Action Plan has help secured funding for participants’ research </a:t>
            </a:r>
          </a:p>
          <a:p>
            <a:pPr lvl="0"/>
            <a:r>
              <a:rPr lang="en-US" dirty="0"/>
              <a:t>Participants have collaborated on research and published their results as scientific articles and book chapters.</a:t>
            </a:r>
          </a:p>
          <a:p>
            <a:pPr lvl="0"/>
            <a:r>
              <a:rPr lang="en-US" dirty="0"/>
              <a:t>Participants have organized additional exchanges with colleagues from US, Mexico, and Cuba.</a:t>
            </a:r>
          </a:p>
          <a:p>
            <a:pPr lvl="1"/>
            <a:r>
              <a:rPr lang="en-US" dirty="0"/>
              <a:t>Specific research areas that the Trinational has led to:</a:t>
            </a:r>
          </a:p>
          <a:p>
            <a:pPr lvl="2"/>
            <a:r>
              <a:rPr lang="en-US" dirty="0"/>
              <a:t>Shark biological studies including tagging</a:t>
            </a:r>
          </a:p>
          <a:p>
            <a:pPr lvl="2"/>
            <a:r>
              <a:rPr lang="en-US" dirty="0"/>
              <a:t>Fisheries assessment</a:t>
            </a:r>
          </a:p>
          <a:p>
            <a:pPr lvl="2"/>
            <a:r>
              <a:rPr lang="en-US" dirty="0"/>
              <a:t>Undergrad and grad student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60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17AAEF-0292-3844-B619-A3ABB3A0F91E}" type="slidenum">
              <a:rPr lang="en-US" sz="1200" b="0">
                <a:solidFill>
                  <a:srgbClr val="000000"/>
                </a:solidFill>
              </a:rPr>
              <a:pPr/>
              <a:t>18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3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Provides platform for other initiatives when lack of funding…like </a:t>
            </a:r>
            <a:r>
              <a:rPr lang="en-US" dirty="0" err="1"/>
              <a:t>redgolfo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0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Download photos 3NI website</a:t>
            </a:r>
          </a:p>
          <a:p>
            <a:r>
              <a:rPr lang="en-US" dirty="0"/>
              <a:t>Sister sanctuary photos. Screenshots of Mexico twitter announcement of signing</a:t>
            </a:r>
          </a:p>
          <a:p>
            <a:r>
              <a:rPr lang="en-US" dirty="0"/>
              <a:t>Find dates of tracking photos</a:t>
            </a:r>
          </a:p>
          <a:p>
            <a:r>
              <a:rPr lang="en-US" dirty="0"/>
              <a:t>Google science diplomacy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C53D87-9326-44F9-B6AA-5C1692CA3B0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9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49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05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46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66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769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23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662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071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87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40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174AA05D-08DA-794E-9847-FC85E936BF5A}" type="datetimeFigureOut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12/5/2018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40EB263-4F2C-E248-942A-408AD7FF8CF7}" type="slidenum">
              <a:rPr lang="en-US" sz="1800" smtClean="0">
                <a:solidFill>
                  <a:prstClr val="black"/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239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290" y="1197139"/>
            <a:ext cx="6257529" cy="89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291" y="2328286"/>
            <a:ext cx="6257528" cy="4384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10" name="Picture 9" descr="07 TOF-logo-web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16" y="19405"/>
            <a:ext cx="2068176" cy="820085"/>
          </a:xfrm>
          <a:prstGeom prst="rect">
            <a:avLst/>
          </a:prstGeom>
        </p:spPr>
      </p:pic>
      <p:pic>
        <p:nvPicPr>
          <p:cNvPr id="21" name="Picture 20" descr="1.jpg"/>
          <p:cNvPicPr>
            <a:picLocks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831206"/>
            <a:ext cx="9144000" cy="91440"/>
          </a:xfrm>
          <a:prstGeom prst="rect">
            <a:avLst/>
          </a:prstGeom>
        </p:spPr>
      </p:pic>
      <p:pic>
        <p:nvPicPr>
          <p:cNvPr id="22" name="Picture 21" descr="2.jpg"/>
          <p:cNvPicPr>
            <a:picLocks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950317"/>
            <a:ext cx="9144000" cy="45720"/>
          </a:xfrm>
          <a:prstGeom prst="rect">
            <a:avLst/>
          </a:prstGeom>
        </p:spPr>
      </p:pic>
      <p:pic>
        <p:nvPicPr>
          <p:cNvPr id="23" name="Picture 22" descr="3.jpg"/>
          <p:cNvPicPr>
            <a:picLocks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0" y="1018412"/>
            <a:ext cx="9144000" cy="1828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5640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>
              <a:lumMod val="85000"/>
              <a:lumOff val="15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rgbClr val="155198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55198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rgbClr val="155198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rgbClr val="155198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9" Type="http://schemas.openxmlformats.org/officeDocument/2006/relationships/image" Target="../media/image4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1444" y="0"/>
            <a:ext cx="9366887" cy="1446087"/>
          </a:xfrm>
        </p:spPr>
        <p:txBody>
          <a:bodyPr>
            <a:noAutofit/>
          </a:bodyPr>
          <a:lstStyle/>
          <a:p>
            <a:r>
              <a:rPr lang="es-ES_tradnl" sz="2400" dirty="0">
                <a:latin typeface="Avenir Roman" panose="02000503020000020003" pitchFamily="2" charset="0"/>
              </a:rPr>
              <a:t>Iniciativa </a:t>
            </a:r>
            <a:r>
              <a:rPr lang="es-ES_tradnl" sz="2400" dirty="0" err="1">
                <a:latin typeface="Avenir Roman" panose="02000503020000020003" pitchFamily="2" charset="0"/>
              </a:rPr>
              <a:t>Trinacional</a:t>
            </a:r>
            <a:r>
              <a:rPr lang="es-ES_tradnl" sz="2400" dirty="0">
                <a:latin typeface="Avenir Roman" panose="02000503020000020003" pitchFamily="2" charset="0"/>
              </a:rPr>
              <a:t> para la Ciencia Marina en el Golfo de México y Caribe Occidental: Modelo para la Cooperación Regional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8195" y="5638800"/>
            <a:ext cx="8593667" cy="1524000"/>
          </a:xfrm>
        </p:spPr>
        <p:txBody>
          <a:bodyPr>
            <a:normAutofit/>
          </a:bodyPr>
          <a:lstStyle/>
          <a:p>
            <a:pPr eaLnBrk="1" hangingPunct="1">
              <a:buFont typeface="Times" charset="0"/>
              <a:buNone/>
            </a:pPr>
            <a:r>
              <a:rPr lang="en-US" sz="2400" dirty="0">
                <a:solidFill>
                  <a:schemeClr val="tx1"/>
                </a:solidFill>
                <a:latin typeface="Avenir Roman" panose="02000503020000020003" pitchFamily="2" charset="0"/>
              </a:rPr>
              <a:t>Fernando </a:t>
            </a:r>
            <a:r>
              <a:rPr lang="en-US" sz="2400" dirty="0" err="1">
                <a:solidFill>
                  <a:schemeClr val="tx1"/>
                </a:solidFill>
                <a:latin typeface="Avenir Roman" panose="02000503020000020003" pitchFamily="2" charset="0"/>
              </a:rPr>
              <a:t>Bretos</a:t>
            </a:r>
            <a:r>
              <a:rPr lang="en-US" sz="2400" dirty="0">
                <a:solidFill>
                  <a:schemeClr val="tx1"/>
                </a:solidFill>
                <a:latin typeface="Avenir Roman" panose="02000503020000020003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venir Roman" panose="02000503020000020003" pitchFamily="2" charset="0"/>
              </a:rPr>
              <a:t>Trelles</a:t>
            </a:r>
            <a:r>
              <a:rPr lang="en-US" sz="2400" dirty="0">
                <a:solidFill>
                  <a:schemeClr val="tx1"/>
                </a:solidFill>
                <a:latin typeface="Avenir Roman" panose="02000503020000020003" pitchFamily="2" charset="0"/>
              </a:rPr>
              <a:t> </a:t>
            </a:r>
          </a:p>
          <a:p>
            <a:pPr eaLnBrk="1" hangingPunct="1">
              <a:buFont typeface="Times" charset="0"/>
              <a:buNone/>
            </a:pPr>
            <a:r>
              <a:rPr lang="en-US" sz="2400" dirty="0">
                <a:solidFill>
                  <a:schemeClr val="tx1"/>
                </a:solidFill>
                <a:latin typeface="Avenir Roman" panose="02000503020000020003" pitchFamily="2" charset="0"/>
              </a:rPr>
              <a:t>Director, </a:t>
            </a:r>
            <a:r>
              <a:rPr lang="en-US" sz="2400" dirty="0" err="1">
                <a:solidFill>
                  <a:schemeClr val="tx1"/>
                </a:solidFill>
                <a:latin typeface="Avenir Roman" panose="02000503020000020003" pitchFamily="2" charset="0"/>
              </a:rPr>
              <a:t>CubaMar</a:t>
            </a:r>
            <a:r>
              <a:rPr lang="en-US" sz="2400" dirty="0">
                <a:solidFill>
                  <a:schemeClr val="tx1"/>
                </a:solidFill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7138988" y="395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78195" y="58674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Times" charset="0"/>
              <a:buNone/>
            </a:pPr>
            <a:endParaRPr lang="en-US" sz="24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7" name="Picture 6" descr="Roncos bajo orejon_Noel (1600x1067).jpeg">
            <a:extLst>
              <a:ext uri="{FF2B5EF4-FFF2-40B4-BE49-F238E27FC236}">
                <a16:creationId xmlns:a16="http://schemas.microsoft.com/office/drawing/2014/main" xmlns="" id="{512FE1B8-95C5-9348-A703-7DD0BC561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1096054"/>
            <a:ext cx="6513457" cy="43436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92A434-AD20-ED4A-938C-A44AC693A0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4" y="5246528"/>
            <a:ext cx="1885316" cy="1611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4827E5F-CD8F-1E46-AEA8-82807A7204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807" y="5456432"/>
            <a:ext cx="3037364" cy="144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76200"/>
            <a:ext cx="491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venir Roman" panose="02000503020000020003" pitchFamily="2" charset="0"/>
                <a:cs typeface="Arial" panose="020B0604020202020204" pitchFamily="34" charset="0"/>
              </a:rPr>
              <a:t>2016: Esperanza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722531"/>
            <a:ext cx="9220200" cy="64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21F7D3-CA27-3E40-BC0A-C1A74C9E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-152400"/>
            <a:ext cx="6257529" cy="89809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venir Roman" panose="02000503020000020003" pitchFamily="2" charset="0"/>
              </a:rPr>
              <a:t>2018 Gigi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CE3293-0D2D-E846-82DE-E62B85EB5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242" y="609600"/>
            <a:ext cx="5681758" cy="64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inational Logo Vertical - Smaller Text 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04800"/>
            <a:ext cx="4911725" cy="647700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793" y="4800600"/>
            <a:ext cx="327660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785" y="990600"/>
            <a:ext cx="1344613" cy="123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66F281-3CEC-034D-8D74-7717BD82D3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41" y="2571750"/>
            <a:ext cx="22733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5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3713C0-2142-1E44-AD34-8F7D1207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99" y="4997"/>
            <a:ext cx="9144000" cy="1447800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venir Medium Oblique" panose="02000503020000020003" pitchFamily="2" charset="0"/>
              </a:rPr>
              <a:t>8 </a:t>
            </a:r>
            <a:r>
              <a:rPr lang="en-US" sz="3600" i="1" dirty="0" err="1">
                <a:latin typeface="Avenir Medium Oblique" panose="02000503020000020003" pitchFamily="2" charset="0"/>
              </a:rPr>
              <a:t>talleres</a:t>
            </a:r>
            <a:r>
              <a:rPr lang="en-US" sz="3600" i="1" dirty="0">
                <a:latin typeface="Avenir Medium Oblique" panose="02000503020000020003" pitchFamily="2" charset="0"/>
              </a:rPr>
              <a:t> </a:t>
            </a:r>
            <a:r>
              <a:rPr lang="en-US" sz="3600" i="1" dirty="0" err="1">
                <a:latin typeface="Avenir Medium Oblique" panose="02000503020000020003" pitchFamily="2" charset="0"/>
              </a:rPr>
              <a:t>en</a:t>
            </a:r>
            <a:r>
              <a:rPr lang="en-US" sz="3600" i="1" dirty="0">
                <a:latin typeface="Avenir Medium Oblique" panose="02000503020000020003" pitchFamily="2" charset="0"/>
              </a:rPr>
              <a:t> 11 </a:t>
            </a:r>
            <a:r>
              <a:rPr lang="en-US" sz="3600" i="1" dirty="0" err="1">
                <a:latin typeface="Avenir Medium Oblique" panose="02000503020000020003" pitchFamily="2" charset="0"/>
              </a:rPr>
              <a:t>años</a:t>
            </a:r>
            <a:endParaRPr lang="en-US" sz="3600" i="1" dirty="0">
              <a:latin typeface="Avenir Medium Oblique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D2A8AB-34CE-DD49-846D-17F68C29B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15256"/>
            <a:ext cx="6257528" cy="43842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2007 Cancún, México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2009 Veracruz, México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2009 La Habana, Cuba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2010 Sarasota, EU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2012 La Habana, Cuba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2013 Corpus Christi, EU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2015 La Habana, Cuba</a:t>
            </a:r>
          </a:p>
          <a:p>
            <a:pPr marL="0" indent="0">
              <a:buNone/>
            </a:pPr>
            <a:r>
              <a:rPr lang="en-US" dirty="0">
                <a:latin typeface="Avenir Roman" panose="02000503020000020003" pitchFamily="2" charset="0"/>
              </a:rPr>
              <a:t>2018 Merida, México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6A753E-45BC-D848-8D1A-CF84CAF432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9376" y="1240191"/>
            <a:ext cx="4222626" cy="2354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E5B6C5-BEB0-FE43-9E9B-027A84C1A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260" y="3657599"/>
            <a:ext cx="4222626" cy="31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F8709-A8FA-4245-9E25-A216C82E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6257529" cy="898093"/>
          </a:xfrm>
        </p:spPr>
        <p:txBody>
          <a:bodyPr>
            <a:normAutofit/>
          </a:bodyPr>
          <a:lstStyle/>
          <a:p>
            <a:r>
              <a:rPr lang="es-ES_tradnl" sz="3600" i="1" dirty="0">
                <a:latin typeface="Avenir Medium Oblique" panose="02000503020000020003" pitchFamily="2" charset="0"/>
              </a:rPr>
              <a:t>Seis Grupos Temáticos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90A88D-78A4-7545-A199-E588D8F0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774" y="1447800"/>
            <a:ext cx="7086600" cy="43842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latin typeface="Avenir Roman" panose="02000503020000020003" pitchFamily="2" charset="0"/>
              </a:rPr>
              <a:t>Corales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dirty="0" err="1">
                <a:latin typeface="Avenir Roman" panose="02000503020000020003" pitchFamily="2" charset="0"/>
              </a:rPr>
              <a:t>Mamiferos</a:t>
            </a:r>
            <a:r>
              <a:rPr lang="es-ES_tradnl" dirty="0">
                <a:latin typeface="Avenir Roman" panose="02000503020000020003" pitchFamily="2" charset="0"/>
              </a:rPr>
              <a:t> marinos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dirty="0" err="1">
                <a:latin typeface="Avenir Roman" panose="02000503020000020003" pitchFamily="2" charset="0"/>
              </a:rPr>
              <a:t>Pesquerias</a:t>
            </a:r>
            <a:endParaRPr lang="es-ES_tradnl" dirty="0">
              <a:latin typeface="Avenir Roman" panose="02000503020000020003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dirty="0" err="1">
                <a:latin typeface="Avenir Roman" panose="02000503020000020003" pitchFamily="2" charset="0"/>
              </a:rPr>
              <a:t>Areas</a:t>
            </a:r>
            <a:r>
              <a:rPr lang="es-ES_tradnl" dirty="0">
                <a:latin typeface="Avenir Roman" panose="02000503020000020003" pitchFamily="2" charset="0"/>
              </a:rPr>
              <a:t> Marinas Protegidas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latin typeface="Avenir Roman" panose="02000503020000020003" pitchFamily="2" charset="0"/>
              </a:rPr>
              <a:t>Tortugas marinas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s-ES_tradnl" dirty="0">
                <a:latin typeface="Avenir Roman" panose="02000503020000020003" pitchFamily="2" charset="0"/>
              </a:rPr>
              <a:t>Tiburones y rayas</a:t>
            </a:r>
          </a:p>
        </p:txBody>
      </p:sp>
    </p:spTree>
    <p:extLst>
      <p:ext uri="{BB962C8B-B14F-4D97-AF65-F5344CB8AC3E}">
        <p14:creationId xmlns:p14="http://schemas.microsoft.com/office/powerpoint/2010/main" val="2535174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628684-0ED3-6C4D-8BCD-2A73FD608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E40A1-50A2-2645-B17C-EDA9434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447800"/>
            <a:ext cx="2895600" cy="898093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Avenir Medium Oblique" panose="02000503020000020003" pitchFamily="2" charset="0"/>
              </a:rPr>
              <a:t>Resultados</a:t>
            </a:r>
            <a:endParaRPr lang="en-US" i="1" dirty="0">
              <a:solidFill>
                <a:schemeClr val="bg1"/>
              </a:solidFill>
              <a:latin typeface="Avenir Medium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1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3B88F9-DC90-8C41-8483-5BE561305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8116478" cy="4384243"/>
          </a:xfrm>
        </p:spPr>
        <p:txBody>
          <a:bodyPr>
            <a:normAutofit/>
          </a:bodyPr>
          <a:lstStyle/>
          <a:p>
            <a:r>
              <a:rPr lang="es-ES_tradnl" dirty="0">
                <a:latin typeface="Avenir Roman" panose="02000503020000020003" pitchFamily="2" charset="0"/>
              </a:rPr>
              <a:t>Mejor entendimiento de la ciencia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Oportunidades para intercambiar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Facilita el encontrar financiamiento 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Investigación, publicaciones, capítulos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Intercambio de estudiantes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DCFBB67B-9DA2-4D4E-A803-5FD7C94A72DE}"/>
              </a:ext>
            </a:extLst>
          </p:cNvPr>
          <p:cNvSpPr txBox="1"/>
          <p:nvPr/>
        </p:nvSpPr>
        <p:spPr>
          <a:xfrm>
            <a:off x="762000" y="4191000"/>
            <a:ext cx="7543800" cy="17289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effectLst/>
                <a:latin typeface="Avenir Roman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“The meeting serves as a gathering place and springboard for ideas for collaborative trinational projects.”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Avenir Roman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-Trinational Participant</a:t>
            </a:r>
          </a:p>
        </p:txBody>
      </p:sp>
    </p:spTree>
    <p:extLst>
      <p:ext uri="{BB962C8B-B14F-4D97-AF65-F5344CB8AC3E}">
        <p14:creationId xmlns:p14="http://schemas.microsoft.com/office/powerpoint/2010/main" val="973698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3A2349-5689-0A48-9C2D-6B8485F4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31909" cy="4384243"/>
          </a:xfrm>
        </p:spPr>
        <p:txBody>
          <a:bodyPr/>
          <a:lstStyle/>
          <a:p>
            <a:r>
              <a:rPr lang="es-ES_tradnl" dirty="0">
                <a:latin typeface="Avenir Roman" panose="02000503020000020003" pitchFamily="2" charset="0"/>
              </a:rPr>
              <a:t>Crucero de corales </a:t>
            </a:r>
            <a:r>
              <a:rPr lang="es-ES_tradnl" dirty="0" err="1">
                <a:latin typeface="Avenir Roman" panose="02000503020000020003" pitchFamily="2" charset="0"/>
              </a:rPr>
              <a:t>mesofóticos</a:t>
            </a:r>
            <a:r>
              <a:rPr lang="es-ES_tradnl" dirty="0">
                <a:latin typeface="Avenir Roman" panose="02000503020000020003" pitchFamily="2" charset="0"/>
              </a:rPr>
              <a:t> en 2017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Evaluación de corales 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2015: Plan Nacional Cubano para la Protección de Tiburones </a:t>
            </a:r>
          </a:p>
          <a:p>
            <a:r>
              <a:rPr lang="es-ES_tradnl" dirty="0">
                <a:latin typeface="Avenir Roman" panose="02000503020000020003" pitchFamily="2" charset="0"/>
              </a:rPr>
              <a:t>Escuela Doctoral </a:t>
            </a:r>
          </a:p>
          <a:p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xmlns="" id="{549F0245-818D-A742-9E8D-A8F2B4864427}"/>
              </a:ext>
            </a:extLst>
          </p:cNvPr>
          <p:cNvSpPr txBox="1"/>
          <p:nvPr/>
        </p:nvSpPr>
        <p:spPr>
          <a:xfrm>
            <a:off x="627470" y="4267200"/>
            <a:ext cx="8061639" cy="1749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venir Roman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“Two important scientific expeditions were carried out in Cuba, which before the Trinational was unimaginable.”</a:t>
            </a:r>
            <a:endParaRPr lang="en-US" sz="2800" dirty="0">
              <a:effectLst/>
              <a:latin typeface="Avenir Roman" panose="02000503020000020003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Avenir Roman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-</a:t>
            </a:r>
            <a:r>
              <a:rPr lang="en-US" sz="2000" dirty="0">
                <a:solidFill>
                  <a:srgbClr val="000000"/>
                </a:solidFill>
                <a:latin typeface="Avenir Roman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Representative</a:t>
            </a:r>
            <a:r>
              <a:rPr lang="en-US" sz="2000" dirty="0">
                <a:solidFill>
                  <a:srgbClr val="000000"/>
                </a:solidFill>
                <a:effectLst/>
                <a:latin typeface="Avenir Roman" panose="02000503020000020003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of Cuba’s National Center for Protected Areas</a:t>
            </a:r>
            <a:endParaRPr lang="en-US" sz="2000" dirty="0">
              <a:effectLst/>
              <a:latin typeface="Avenir Roman" panose="02000503020000020003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954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200" y="-40967"/>
            <a:ext cx="9144000" cy="68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0355" y="3756025"/>
            <a:ext cx="4275530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18 </a:t>
            </a:r>
            <a:r>
              <a:rPr lang="en-US" sz="2000" b="0" dirty="0" err="1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noviembre</a:t>
            </a: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2015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Firma</a:t>
            </a:r>
            <a:r>
              <a:rPr lang="en-US" sz="200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Convenio</a:t>
            </a:r>
            <a:endParaRPr lang="en-US" sz="2000" b="0" dirty="0">
              <a:solidFill>
                <a:srgbClr val="FFFFFF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Entre Cuba y EU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dirty="0">
              <a:solidFill>
                <a:srgbClr val="FFFFFF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 err="1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Ministerio</a:t>
            </a: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de </a:t>
            </a:r>
            <a:r>
              <a:rPr lang="en-US" sz="2000" b="0" dirty="0" err="1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Relaciones</a:t>
            </a: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Exteriores</a:t>
            </a: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0" dirty="0">
              <a:solidFill>
                <a:srgbClr val="FFFFFF"/>
              </a:solidFill>
              <a:latin typeface="Avenir Roman" panose="02000503020000020003" pitchFamily="2" charset="0"/>
              <a:cs typeface="Arial" panose="020B0604020202020204" pitchFamily="34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0" dirty="0">
                <a:solidFill>
                  <a:srgbClr val="FFFFFF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La Habana, Cuba</a:t>
            </a:r>
          </a:p>
        </p:txBody>
      </p:sp>
    </p:spTree>
    <p:extLst>
      <p:ext uri="{BB962C8B-B14F-4D97-AF65-F5344CB8AC3E}">
        <p14:creationId xmlns:p14="http://schemas.microsoft.com/office/powerpoint/2010/main" val="398749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31" y="1286442"/>
            <a:ext cx="8357337" cy="5571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98" y="20070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venir Medium Oblique" panose="02000503020000020003" pitchFamily="2" charset="0"/>
                <a:ea typeface="Arial" charset="0"/>
                <a:cs typeface="Arial" charset="0"/>
              </a:rPr>
              <a:t>Cozumel 2017: Se Suma México</a:t>
            </a:r>
          </a:p>
        </p:txBody>
      </p:sp>
    </p:spTree>
    <p:extLst>
      <p:ext uri="{BB962C8B-B14F-4D97-AF65-F5344CB8AC3E}">
        <p14:creationId xmlns:p14="http://schemas.microsoft.com/office/powerpoint/2010/main" val="21657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6F30F8-EBDB-9543-868D-8DB7251407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E40A1-50A2-2645-B17C-EDA9434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715000"/>
            <a:ext cx="3554896" cy="898093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Avenir Medium Oblique" panose="02000503020000020003" pitchFamily="2" charset="0"/>
              </a:rPr>
              <a:t>Antecedentes</a:t>
            </a:r>
            <a:endParaRPr lang="en-US" i="1" dirty="0">
              <a:solidFill>
                <a:schemeClr val="bg1"/>
              </a:solidFill>
              <a:latin typeface="Avenir Medium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3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3435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venir Roman" panose="02000503020000020003" pitchFamily="2" charset="0"/>
              </a:rPr>
              <a:t>Red de AMPs del GM </a:t>
            </a:r>
            <a:br>
              <a:rPr lang="en-US" dirty="0">
                <a:solidFill>
                  <a:schemeClr val="tx1"/>
                </a:solidFill>
                <a:latin typeface="Avenir Roman" panose="02000503020000020003" pitchFamily="2" charset="0"/>
              </a:rPr>
            </a:br>
            <a:r>
              <a:rPr lang="en-US" dirty="0">
                <a:solidFill>
                  <a:schemeClr val="tx1"/>
                </a:solidFill>
                <a:latin typeface="Avenir Roman" panose="02000503020000020003" pitchFamily="2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Avenir Roman" panose="02000503020000020003" pitchFamily="2" charset="0"/>
              </a:rPr>
              <a:t>RedGolfo</a:t>
            </a:r>
            <a:r>
              <a:rPr lang="en-US" i="1" dirty="0">
                <a:solidFill>
                  <a:schemeClr val="tx1"/>
                </a:solidFill>
                <a:latin typeface="Avenir Roman" panose="02000503020000020003" pitchFamily="2" charset="0"/>
              </a:rPr>
              <a:t> de Mexico</a:t>
            </a:r>
            <a:r>
              <a:rPr lang="en-US" dirty="0">
                <a:solidFill>
                  <a:schemeClr val="tx1"/>
                </a:solidFill>
                <a:latin typeface="Avenir Roman" panose="02000503020000020003" pitchFamily="2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4490"/>
            <a:ext cx="6553200" cy="426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114" y="152400"/>
            <a:ext cx="2390192" cy="1882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5613200"/>
            <a:ext cx="14838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 Bill </a:t>
            </a:r>
            <a:r>
              <a:rPr lang="en-US" sz="900" dirty="0" err="1">
                <a:solidFill>
                  <a:schemeClr val="bg1"/>
                </a:solidFill>
              </a:rPr>
              <a:t>Kiene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0680" y="3167577"/>
            <a:ext cx="3492039" cy="221599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000" i="1" dirty="0" err="1">
                <a:latin typeface="Avenir Roman" panose="02000503020000020003" pitchFamily="2" charset="0"/>
              </a:rPr>
              <a:t>RedGolfo</a:t>
            </a:r>
            <a:r>
              <a:rPr lang="es-ES_tradnl" sz="2000" i="1" dirty="0">
                <a:latin typeface="Avenir Roman" panose="02000503020000020003" pitchFamily="2" charset="0"/>
              </a:rPr>
              <a:t> de </a:t>
            </a:r>
            <a:r>
              <a:rPr lang="es-ES_tradnl" sz="2000" i="1" dirty="0" err="1">
                <a:latin typeface="Avenir Roman" panose="02000503020000020003" pitchFamily="2" charset="0"/>
              </a:rPr>
              <a:t>Mexico</a:t>
            </a:r>
            <a:r>
              <a:rPr lang="es-ES_tradnl" sz="2000" i="1" dirty="0">
                <a:latin typeface="Avenir Roman" panose="02000503020000020003" pitchFamily="2" charset="0"/>
              </a:rPr>
              <a:t> </a:t>
            </a:r>
          </a:p>
          <a:p>
            <a:pPr algn="ctr"/>
            <a:r>
              <a:rPr lang="es-ES_tradnl" sz="2000" dirty="0">
                <a:latin typeface="Avenir Roman" panose="02000503020000020003" pitchFamily="2" charset="0"/>
              </a:rPr>
              <a:t>consiste de:</a:t>
            </a:r>
          </a:p>
          <a:p>
            <a:pPr algn="ctr"/>
            <a:r>
              <a:rPr lang="es-ES_tradnl" sz="2000" dirty="0">
                <a:latin typeface="Avenir Roman" panose="02000503020000020003" pitchFamily="2" charset="0"/>
              </a:rPr>
              <a:t> </a:t>
            </a:r>
          </a:p>
          <a:p>
            <a:pPr marL="342900" lvl="1" algn="ctr"/>
            <a:r>
              <a:rPr lang="es-ES_tradnl" sz="2000" dirty="0">
                <a:latin typeface="Avenir Roman" panose="02000503020000020003" pitchFamily="2" charset="0"/>
              </a:rPr>
              <a:t>4 </a:t>
            </a:r>
            <a:r>
              <a:rPr lang="es-ES_tradnl" sz="2000" dirty="0" err="1">
                <a:latin typeface="Avenir Roman" panose="02000503020000020003" pitchFamily="2" charset="0"/>
              </a:rPr>
              <a:t>AMPs</a:t>
            </a:r>
            <a:r>
              <a:rPr lang="es-ES_tradnl" sz="2000" dirty="0">
                <a:latin typeface="Avenir Roman" panose="02000503020000020003" pitchFamily="2" charset="0"/>
              </a:rPr>
              <a:t> en EE.UU</a:t>
            </a:r>
          </a:p>
          <a:p>
            <a:pPr marL="342900" lvl="1" algn="ctr"/>
            <a:r>
              <a:rPr lang="es-ES_tradnl" sz="2000" dirty="0">
                <a:latin typeface="Avenir Roman" panose="02000503020000020003" pitchFamily="2" charset="0"/>
              </a:rPr>
              <a:t>7 </a:t>
            </a:r>
            <a:r>
              <a:rPr lang="es-ES_tradnl" sz="2000" dirty="0" err="1">
                <a:latin typeface="Avenir Roman" panose="02000503020000020003" pitchFamily="2" charset="0"/>
              </a:rPr>
              <a:t>AMPs</a:t>
            </a:r>
            <a:r>
              <a:rPr lang="es-ES_tradnl" sz="2000" dirty="0">
                <a:latin typeface="Avenir Roman" panose="02000503020000020003" pitchFamily="2" charset="0"/>
              </a:rPr>
              <a:t> en México</a:t>
            </a:r>
          </a:p>
          <a:p>
            <a:pPr marL="342900" lvl="1" algn="ctr"/>
            <a:r>
              <a:rPr lang="es-ES_tradnl" sz="2000" dirty="0">
                <a:latin typeface="Avenir Roman" panose="02000503020000020003" pitchFamily="2" charset="0"/>
              </a:rPr>
              <a:t>2 </a:t>
            </a:r>
            <a:r>
              <a:rPr lang="es-ES_tradnl" sz="2000" dirty="0" err="1">
                <a:latin typeface="Avenir Roman" panose="02000503020000020003" pitchFamily="2" charset="0"/>
              </a:rPr>
              <a:t>AMPs</a:t>
            </a:r>
            <a:r>
              <a:rPr lang="es-ES_tradnl" sz="2000" dirty="0">
                <a:latin typeface="Avenir Roman" panose="02000503020000020003" pitchFamily="2" charset="0"/>
              </a:rPr>
              <a:t> en Cuba</a:t>
            </a:r>
          </a:p>
          <a:p>
            <a:endParaRPr lang="es-ES_tradnl" sz="1800" dirty="0">
              <a:latin typeface="Avenir Roman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340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290" y="786007"/>
            <a:ext cx="7110413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Avenir Roman" panose="02000503020000020003" pitchFamily="2" charset="0"/>
              </a:rPr>
              <a:t>Acuerdos Existentes Sobre </a:t>
            </a:r>
            <a:r>
              <a:rPr lang="es-ES_tradnl" dirty="0" err="1">
                <a:solidFill>
                  <a:schemeClr val="tx1"/>
                </a:solidFill>
                <a:latin typeface="Avenir Roman" panose="02000503020000020003" pitchFamily="2" charset="0"/>
              </a:rPr>
              <a:t>Areas</a:t>
            </a:r>
            <a:r>
              <a:rPr lang="es-ES_tradnl" dirty="0">
                <a:solidFill>
                  <a:schemeClr val="tx1"/>
                </a:solidFill>
                <a:latin typeface="Avenir Roman" panose="02000503020000020003" pitchFamily="2" charset="0"/>
              </a:rPr>
              <a:t> Marinas Protegidas</a:t>
            </a:r>
            <a:endParaRPr lang="es-ES_tradnl" dirty="0">
              <a:solidFill>
                <a:schemeClr val="bg1"/>
              </a:solidFill>
              <a:latin typeface="Avenir Roman" panose="0200050302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974" y="2294345"/>
            <a:ext cx="326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venir Roman" panose="02000503020000020003" pitchFamily="2" charset="0"/>
              </a:rPr>
              <a:t>EE.UU y Cuba: MOU </a:t>
            </a:r>
            <a:r>
              <a:rPr lang="en-US" sz="1800" dirty="0" err="1">
                <a:latin typeface="Avenir Roman" panose="02000503020000020003" pitchFamily="2" charset="0"/>
              </a:rPr>
              <a:t>firmado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en</a:t>
            </a:r>
            <a:r>
              <a:rPr lang="en-US" sz="1800" dirty="0">
                <a:latin typeface="Avenir Roman" panose="02000503020000020003" pitchFamily="2" charset="0"/>
              </a:rPr>
              <a:t> 2015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62877" y="3592370"/>
            <a:ext cx="310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venir Roman" panose="02000503020000020003" pitchFamily="2" charset="0"/>
              </a:rPr>
              <a:t>EE.UU y México: MOU </a:t>
            </a:r>
            <a:r>
              <a:rPr lang="en-US" sz="1800" dirty="0" err="1">
                <a:latin typeface="Avenir Roman" panose="02000503020000020003" pitchFamily="2" charset="0"/>
              </a:rPr>
              <a:t>por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firmar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en</a:t>
            </a:r>
            <a:r>
              <a:rPr lang="en-US" sz="1800" dirty="0">
                <a:latin typeface="Avenir Roman" panose="02000503020000020003" pitchFamily="2" charset="0"/>
              </a:rPr>
              <a:t> 2019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30220" y="2942464"/>
            <a:ext cx="337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venir Roman" panose="02000503020000020003" pitchFamily="2" charset="0"/>
              </a:rPr>
              <a:t>México y Cuba: MOU </a:t>
            </a:r>
            <a:r>
              <a:rPr lang="en-US" sz="1800" dirty="0" err="1">
                <a:latin typeface="Avenir Roman" panose="02000503020000020003" pitchFamily="2" charset="0"/>
              </a:rPr>
              <a:t>firmado</a:t>
            </a:r>
            <a:r>
              <a:rPr lang="en-US" sz="1800" dirty="0">
                <a:latin typeface="Avenir Roman" panose="02000503020000020003" pitchFamily="2" charset="0"/>
              </a:rPr>
              <a:t> </a:t>
            </a:r>
            <a:r>
              <a:rPr lang="en-US" sz="1800" dirty="0" err="1">
                <a:latin typeface="Avenir Roman" panose="02000503020000020003" pitchFamily="2" charset="0"/>
              </a:rPr>
              <a:t>en</a:t>
            </a:r>
            <a:r>
              <a:rPr lang="en-US" sz="1800" dirty="0">
                <a:latin typeface="Avenir Roman" panose="02000503020000020003" pitchFamily="2" charset="0"/>
              </a:rPr>
              <a:t>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2577575-47ED-5B44-89F7-0AD2682AB1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3933" y="2161498"/>
            <a:ext cx="4920340" cy="3175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4008" y="4723598"/>
            <a:ext cx="3478877" cy="12182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b="1" dirty="0" err="1"/>
              <a:t>Otros</a:t>
            </a:r>
            <a:r>
              <a:rPr lang="en-US" sz="1800" b="1" dirty="0"/>
              <a:t> </a:t>
            </a:r>
            <a:r>
              <a:rPr lang="en-US" sz="1800" b="1" dirty="0" err="1"/>
              <a:t>instrumentos</a:t>
            </a:r>
            <a:r>
              <a:rPr lang="en-US" sz="1800" b="1" dirty="0"/>
              <a:t> regionals </a:t>
            </a:r>
          </a:p>
          <a:p>
            <a:pPr marL="214313" indent="-214313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 err="1"/>
              <a:t>Protocolo</a:t>
            </a:r>
            <a:r>
              <a:rPr lang="en-US" sz="1800" dirty="0"/>
              <a:t> SPAW</a:t>
            </a:r>
          </a:p>
          <a:p>
            <a:pPr marL="214313" indent="-214313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Proyecto GOM LME</a:t>
            </a:r>
          </a:p>
        </p:txBody>
      </p:sp>
      <p:sp>
        <p:nvSpPr>
          <p:cNvPr id="5" name="Chevron 4"/>
          <p:cNvSpPr/>
          <p:nvPr/>
        </p:nvSpPr>
        <p:spPr>
          <a:xfrm>
            <a:off x="972589" y="2444346"/>
            <a:ext cx="143395" cy="87284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2199" y="2945185"/>
            <a:ext cx="143395" cy="87284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968434" y="3705802"/>
            <a:ext cx="143395" cy="87284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37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CE7E1501-65FC-7240-96E3-97E00B3A7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1828800"/>
            <a:ext cx="5844116" cy="438308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DB7AB6-647B-E040-9C72-D20E193AFC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8" y="990600"/>
            <a:ext cx="91440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8" y="-76200"/>
            <a:ext cx="9144000" cy="125888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i="1" dirty="0">
                <a:latin typeface="Avenir Medium Oblique" panose="02000503020000020003" pitchFamily="2" charset="0"/>
              </a:rPr>
              <a:t>8vo Taller </a:t>
            </a:r>
            <a:r>
              <a:rPr lang="en-US" sz="2800" i="1" dirty="0" err="1">
                <a:latin typeface="Avenir Medium Oblique" panose="02000503020000020003" pitchFamily="2" charset="0"/>
              </a:rPr>
              <a:t>Trinacional</a:t>
            </a:r>
            <a:r>
              <a:rPr lang="en-US" sz="2800" i="1" dirty="0">
                <a:latin typeface="Avenir Medium Oblique" panose="02000503020000020003" pitchFamily="2" charset="0"/>
              </a:rPr>
              <a:t> </a:t>
            </a:r>
            <a:br>
              <a:rPr lang="en-US" sz="2800" i="1" dirty="0">
                <a:latin typeface="Avenir Medium Oblique" panose="02000503020000020003" pitchFamily="2" charset="0"/>
              </a:rPr>
            </a:br>
            <a:r>
              <a:rPr lang="en-US" sz="2800" i="1" dirty="0">
                <a:latin typeface="Avenir Medium Oblique" panose="02000503020000020003" pitchFamily="2" charset="0"/>
              </a:rPr>
              <a:t>Mérida, Yucatan</a:t>
            </a:r>
            <a:br>
              <a:rPr lang="en-US" sz="2800" i="1" dirty="0">
                <a:latin typeface="Avenir Medium Oblique" panose="02000503020000020003" pitchFamily="2" charset="0"/>
              </a:rPr>
            </a:br>
            <a:r>
              <a:rPr lang="en-US" sz="2800" i="1" dirty="0">
                <a:latin typeface="Avenir Medium Oblique" panose="02000503020000020003" pitchFamily="2" charset="0"/>
              </a:rPr>
              <a:t>Abril 26-27, 2018</a:t>
            </a:r>
          </a:p>
        </p:txBody>
      </p:sp>
    </p:spTree>
    <p:extLst>
      <p:ext uri="{BB962C8B-B14F-4D97-AF65-F5344CB8AC3E}">
        <p14:creationId xmlns:p14="http://schemas.microsoft.com/office/powerpoint/2010/main" val="738618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83" y="906651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Avenir Roman" panose="02000503020000020003" pitchFamily="2" charset="0"/>
              </a:rPr>
              <a:t>Capas de Datos para Atlas </a:t>
            </a:r>
            <a:br>
              <a:rPr lang="es-ES_tradnl" dirty="0">
                <a:solidFill>
                  <a:schemeClr val="tx1"/>
                </a:solidFill>
                <a:latin typeface="Avenir Roman" panose="02000503020000020003" pitchFamily="2" charset="0"/>
              </a:rPr>
            </a:br>
            <a:r>
              <a:rPr lang="es-ES_tradnl" dirty="0">
                <a:solidFill>
                  <a:schemeClr val="tx1"/>
                </a:solidFill>
                <a:latin typeface="Avenir Roman" panose="02000503020000020003" pitchFamily="2" charset="0"/>
              </a:rPr>
              <a:t>Marino del </a:t>
            </a:r>
            <a:r>
              <a:rPr lang="es-ES_tradnl" i="1" dirty="0" err="1">
                <a:solidFill>
                  <a:schemeClr val="tx1"/>
                </a:solidFill>
                <a:latin typeface="Avenir Roman" panose="02000503020000020003" pitchFamily="2" charset="0"/>
              </a:rPr>
              <a:t>RedGolfo</a:t>
            </a:r>
            <a:r>
              <a:rPr lang="es-ES_tradnl" i="1" dirty="0">
                <a:solidFill>
                  <a:schemeClr val="tx1"/>
                </a:solidFill>
                <a:latin typeface="Avenir Roman" panose="02000503020000020003" pitchFamily="2" charset="0"/>
              </a:rPr>
              <a:t> de México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" y="2207963"/>
            <a:ext cx="3135976" cy="3459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Bordes de </a:t>
            </a:r>
            <a:r>
              <a:rPr lang="es-ES_tradnl" sz="1800" dirty="0" err="1">
                <a:latin typeface="Avenir Roman" panose="02000503020000020003" pitchFamily="2" charset="0"/>
              </a:rPr>
              <a:t>AMPs</a:t>
            </a:r>
            <a:r>
              <a:rPr lang="es-ES_tradnl" sz="1800" dirty="0">
                <a:latin typeface="Avenir Roman" panose="02000503020000020003" pitchFamily="2" charset="0"/>
              </a:rPr>
              <a:t> (inclusive usos y restricciones) 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Gobernanza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Batimetría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Características del fondo del mar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Riesgos y áreas impactadas por eventos naturales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s-ES_tradnl" sz="1800" u="sng" dirty="0">
                <a:latin typeface="Avenir Roman" panose="02000503020000020003" pitchFamily="2" charset="0"/>
              </a:rPr>
              <a:t>Rutas de navegación</a:t>
            </a:r>
          </a:p>
        </p:txBody>
      </p:sp>
      <p:pic>
        <p:nvPicPr>
          <p:cNvPr id="4" name="Picture 3" descr="Week 03: Working with Data in GIS - Advanced GIS Courses ..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747"/>
          <a:stretch/>
        </p:blipFill>
        <p:spPr>
          <a:xfrm>
            <a:off x="3474459" y="2304159"/>
            <a:ext cx="2267558" cy="321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2101524"/>
            <a:ext cx="2818014" cy="3672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eriod" startAt="7"/>
            </a:pPr>
            <a:r>
              <a:rPr lang="es-ES_tradnl" sz="1800" dirty="0">
                <a:latin typeface="Avenir Roman" panose="02000503020000020003" pitchFamily="2" charset="0"/>
              </a:rPr>
              <a:t>Puertos y muelles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 startAt="7"/>
            </a:pPr>
            <a:r>
              <a:rPr lang="es-ES_tradnl" sz="1800" dirty="0">
                <a:latin typeface="Avenir Roman" panose="02000503020000020003" pitchFamily="2" charset="0"/>
              </a:rPr>
              <a:t>Rutas migratorias de especies claves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 startAt="7"/>
            </a:pPr>
            <a:r>
              <a:rPr lang="es-ES_tradnl" sz="1800" dirty="0">
                <a:latin typeface="Avenir Roman" panose="02000503020000020003" pitchFamily="2" charset="0"/>
              </a:rPr>
              <a:t>Actividades pesqueras (inclusive de restricciones)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 startAt="7"/>
            </a:pPr>
            <a:r>
              <a:rPr lang="es-ES_tradnl" sz="1800" dirty="0">
                <a:latin typeface="Avenir Roman" panose="02000503020000020003" pitchFamily="2" charset="0"/>
              </a:rPr>
              <a:t>Corrientes de superficie 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 startAt="7"/>
            </a:pPr>
            <a:r>
              <a:rPr lang="es-ES_tradnl" sz="1800" dirty="0">
                <a:latin typeface="Avenir Roman" panose="02000503020000020003" pitchFamily="2" charset="0"/>
              </a:rPr>
              <a:t>Variables físicos como salinidad, temperatura, oxígeno, clorofila entre otros</a:t>
            </a:r>
          </a:p>
        </p:txBody>
      </p:sp>
    </p:spTree>
    <p:extLst>
      <p:ext uri="{BB962C8B-B14F-4D97-AF65-F5344CB8AC3E}">
        <p14:creationId xmlns:p14="http://schemas.microsoft.com/office/powerpoint/2010/main" val="200732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9" y="407319"/>
            <a:ext cx="8935142" cy="994172"/>
          </a:xfrm>
        </p:spPr>
        <p:txBody>
          <a:bodyPr>
            <a:normAutofit/>
          </a:bodyPr>
          <a:lstStyle/>
          <a:p>
            <a:pPr algn="ctr"/>
            <a:r>
              <a:rPr lang="es-ES_tradnl" dirty="0">
                <a:solidFill>
                  <a:schemeClr val="tx1"/>
                </a:solidFill>
                <a:latin typeface="Avenir Roman" panose="02000503020000020003" pitchFamily="2" charset="0"/>
              </a:rPr>
              <a:t>Beneficios de un Atlas Marino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434" y="1444668"/>
            <a:ext cx="370955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Proveer información sobre acciones de conservación marina a los usuarios de las cartas náuticas. 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Integrar información sobre la navegación en el Atlas para los administradores de </a:t>
            </a:r>
            <a:r>
              <a:rPr lang="es-ES_tradnl" sz="1800" dirty="0" err="1">
                <a:latin typeface="Avenir Roman" panose="02000503020000020003" pitchFamily="2" charset="0"/>
              </a:rPr>
              <a:t>AMPs</a:t>
            </a:r>
            <a:r>
              <a:rPr lang="es-ES_tradnl" sz="1800" dirty="0">
                <a:latin typeface="Avenir Roman" panose="02000503020000020003" pitchFamily="2" charset="0"/>
              </a:rPr>
              <a:t>. 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Apoyar y promover actividades económicas de escala regional asociadas a las </a:t>
            </a:r>
            <a:r>
              <a:rPr lang="es-ES_tradnl" sz="1800" dirty="0" err="1">
                <a:latin typeface="Avenir Roman" panose="02000503020000020003" pitchFamily="2" charset="0"/>
              </a:rPr>
              <a:t>AMPs</a:t>
            </a:r>
            <a:r>
              <a:rPr lang="es-ES_tradnl" sz="1800" dirty="0">
                <a:latin typeface="Avenir Roman" panose="02000503020000020003" pitchFamily="2" charset="0"/>
              </a:rPr>
              <a:t> (o sea el turismo) </a:t>
            </a:r>
          </a:p>
          <a:p>
            <a:pPr marL="257175" indent="-257175">
              <a:spcAft>
                <a:spcPts val="1350"/>
              </a:spcAft>
              <a:buFont typeface="+mj-lt"/>
              <a:buAutoNum type="arabicPeriod"/>
            </a:pPr>
            <a:r>
              <a:rPr lang="es-ES_tradnl" sz="1800" dirty="0">
                <a:latin typeface="Avenir Roman" panose="02000503020000020003" pitchFamily="2" charset="0"/>
              </a:rPr>
              <a:t>Aportar información sobre nivel de protección, actividades permitidas, objetivos/metas de </a:t>
            </a:r>
            <a:r>
              <a:rPr lang="es-ES_tradnl" sz="1800" dirty="0" err="1">
                <a:latin typeface="Avenir Roman" panose="02000503020000020003" pitchFamily="2" charset="0"/>
              </a:rPr>
              <a:t>AMPs</a:t>
            </a:r>
            <a:endParaRPr lang="es-ES_tradnl" sz="1800" dirty="0">
              <a:latin typeface="Avenir Roman" panose="02000503020000020003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676400"/>
            <a:ext cx="367630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350"/>
              </a:spcAft>
              <a:buFont typeface="+mj-lt"/>
              <a:buAutoNum type="arabicPeriod" startAt="5"/>
            </a:pPr>
            <a:r>
              <a:rPr lang="es-ES_tradnl" sz="1800" dirty="0">
                <a:latin typeface="Avenir Roman" panose="02000503020000020003" pitchFamily="2" charset="0"/>
              </a:rPr>
              <a:t>Conectar sitios y especies en peligro y establecer una plataforma para la ciencia ciudadana</a:t>
            </a:r>
          </a:p>
          <a:p>
            <a:pPr marL="342900" indent="-342900">
              <a:spcAft>
                <a:spcPts val="1350"/>
              </a:spcAft>
              <a:buFont typeface="+mj-lt"/>
              <a:buAutoNum type="arabicPeriod" startAt="5"/>
            </a:pPr>
            <a:r>
              <a:rPr lang="es-ES_tradnl" sz="1800" dirty="0">
                <a:latin typeface="Avenir Roman" panose="02000503020000020003" pitchFamily="2" charset="0"/>
              </a:rPr>
              <a:t>Proveer enlaces para información útil como mapas y descripciones de hábitats</a:t>
            </a:r>
          </a:p>
          <a:p>
            <a:pPr marL="342900" indent="-342900">
              <a:spcAft>
                <a:spcPts val="1350"/>
              </a:spcAft>
              <a:buFont typeface="+mj-lt"/>
              <a:buAutoNum type="arabicPeriod" startAt="5"/>
            </a:pPr>
            <a:r>
              <a:rPr lang="es-ES_tradnl" sz="1800" dirty="0">
                <a:latin typeface="Avenir Roman" panose="02000503020000020003" pitchFamily="2" charset="0"/>
              </a:rPr>
              <a:t>Disponer una herramienta para la investigación de conectividad y para las decisiones a gran escala </a:t>
            </a:r>
          </a:p>
          <a:p>
            <a:pPr marL="342900" indent="-342900">
              <a:spcAft>
                <a:spcPts val="1350"/>
              </a:spcAft>
              <a:buFont typeface="+mj-lt"/>
              <a:buAutoNum type="arabicPeriod" startAt="5"/>
            </a:pPr>
            <a:r>
              <a:rPr lang="es-ES_tradnl" sz="1800" dirty="0">
                <a:latin typeface="Avenir Roman" panose="02000503020000020003" pitchFamily="2" charset="0"/>
              </a:rPr>
              <a:t>Apoyar una estrategia para el manejo de especies migratorias </a:t>
            </a:r>
          </a:p>
        </p:txBody>
      </p:sp>
    </p:spTree>
    <p:extLst>
      <p:ext uri="{BB962C8B-B14F-4D97-AF65-F5344CB8AC3E}">
        <p14:creationId xmlns:p14="http://schemas.microsoft.com/office/powerpoint/2010/main" val="35630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541" y="57995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es-ES_tradnl" sz="3200" dirty="0">
                <a:solidFill>
                  <a:schemeClr val="tx1"/>
                </a:solidFill>
                <a:latin typeface="Avenir Roman" panose="02000503020000020003" pitchFamily="2" charset="0"/>
              </a:rPr>
              <a:t>Potenciales Fuentes de Datos e Información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18121" y="1911717"/>
            <a:ext cx="3059104" cy="1501588"/>
            <a:chOff x="5204479" y="1583107"/>
            <a:chExt cx="4078805" cy="2002118"/>
          </a:xfrm>
        </p:grpSpPr>
        <p:pic>
          <p:nvPicPr>
            <p:cNvPr id="5130" name="Picture 10" descr="Image result for MPA CEnter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142" y="2024715"/>
              <a:ext cx="1248406" cy="1560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 descr="Image result for centro nacional areas protegidas cub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4479" y="2081803"/>
              <a:ext cx="1378360" cy="14509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4" name="Picture 14" descr="Image result for CONANP mexic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9782" y="2041007"/>
              <a:ext cx="1423502" cy="1526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796849" y="1583107"/>
              <a:ext cx="318933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Avenir Roman" panose="02000503020000020003" pitchFamily="2" charset="0"/>
                </a:rPr>
                <a:t>Agencias</a:t>
              </a:r>
              <a:r>
                <a:rPr lang="en-US" sz="1800" dirty="0">
                  <a:latin typeface="Avenir Roman" panose="02000503020000020003" pitchFamily="2" charset="0"/>
                </a:rPr>
                <a:t> </a:t>
              </a:r>
              <a:r>
                <a:rPr lang="en-US" sz="1800" dirty="0" err="1">
                  <a:latin typeface="Avenir Roman" panose="02000503020000020003" pitchFamily="2" charset="0"/>
                </a:rPr>
                <a:t>Nacionales</a:t>
              </a:r>
              <a:r>
                <a:rPr lang="en-US" sz="1800" dirty="0">
                  <a:latin typeface="Avenir Roman" panose="02000503020000020003" pitchFamily="2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354400" y="5251576"/>
            <a:ext cx="2327753" cy="1264048"/>
            <a:chOff x="5418181" y="3597113"/>
            <a:chExt cx="3103671" cy="1685398"/>
          </a:xfrm>
        </p:grpSpPr>
        <p:pic>
          <p:nvPicPr>
            <p:cNvPr id="5136" name="Picture 16" descr="Trinational Initiativ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12075" y="3922693"/>
              <a:ext cx="2723713" cy="1359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418181" y="3597113"/>
              <a:ext cx="310367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Avenir Roman" panose="02000503020000020003" pitchFamily="2" charset="0"/>
                </a:rPr>
                <a:t>Iniciativa</a:t>
              </a:r>
              <a:r>
                <a:rPr lang="en-US" sz="1800" dirty="0">
                  <a:latin typeface="Avenir Roman" panose="02000503020000020003" pitchFamily="2" charset="0"/>
                </a:rPr>
                <a:t> </a:t>
              </a:r>
              <a:r>
                <a:rPr lang="en-US" sz="1800" dirty="0" err="1">
                  <a:latin typeface="Avenir Roman" panose="02000503020000020003" pitchFamily="2" charset="0"/>
                </a:rPr>
                <a:t>Trinacional</a:t>
              </a:r>
              <a:r>
                <a:rPr lang="en-US" sz="1800" dirty="0">
                  <a:latin typeface="Avenir Roman" panose="02000503020000020003" pitchFamily="2" charset="0"/>
                </a:rPr>
                <a:t>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7099" y="2583958"/>
            <a:ext cx="4218463" cy="1906521"/>
            <a:chOff x="250768" y="1159125"/>
            <a:chExt cx="6648238" cy="28204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76" y="1159125"/>
              <a:ext cx="5110824" cy="235715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50768" y="3433157"/>
              <a:ext cx="6648238" cy="546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venir Roman" panose="02000503020000020003" pitchFamily="2" charset="0"/>
                </a:rPr>
                <a:t>https://www.caribbeanmarineatlas.net/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2659" y="3354651"/>
            <a:ext cx="2115734" cy="14549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92042" y="2727587"/>
            <a:ext cx="2396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Avenir Roman" panose="02000503020000020003" pitchFamily="2" charset="0"/>
              </a:rPr>
              <a:t>GOM Large Marine</a:t>
            </a:r>
          </a:p>
          <a:p>
            <a:r>
              <a:rPr lang="en-US" sz="1800" dirty="0">
                <a:latin typeface="Avenir Roman" panose="02000503020000020003" pitchFamily="2" charset="0"/>
              </a:rPr>
              <a:t>Ecosystem Project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6242" y="4809635"/>
            <a:ext cx="3323217" cy="1705989"/>
            <a:chOff x="77331" y="3854320"/>
            <a:chExt cx="4430955" cy="21998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567" y="3854320"/>
              <a:ext cx="3919026" cy="181291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7331" y="5577943"/>
              <a:ext cx="4430955" cy="4762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venir Roman" panose="02000503020000020003" pitchFamily="2" charset="0"/>
                </a:rPr>
                <a:t>https://simar.conabio.gob.mx/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7497" y="3446070"/>
            <a:ext cx="1283003" cy="1283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0256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91A697-3B56-A540-BE73-74FC6D1F15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1649" y="9939"/>
            <a:ext cx="10272092" cy="68480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E40A1-50A2-2645-B17C-EDA943410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097" y="2552441"/>
            <a:ext cx="6257529" cy="898093"/>
          </a:xfrm>
        </p:spPr>
        <p:txBody>
          <a:bodyPr/>
          <a:lstStyle/>
          <a:p>
            <a:pPr algn="r"/>
            <a:r>
              <a:rPr lang="en-US" i="1" dirty="0" err="1">
                <a:latin typeface="Avenir Medium Oblique" panose="02000503020000020003" pitchFamily="2" charset="0"/>
              </a:rPr>
              <a:t>Solicitud</a:t>
            </a:r>
            <a:r>
              <a:rPr lang="en-US" i="1" dirty="0">
                <a:latin typeface="Avenir Medium Oblique" panose="02000503020000020003" pitchFamily="2" charset="0"/>
              </a:rPr>
              <a:t> ante MACHC</a:t>
            </a:r>
          </a:p>
        </p:txBody>
      </p:sp>
    </p:spTree>
    <p:extLst>
      <p:ext uri="{BB962C8B-B14F-4D97-AF65-F5344CB8AC3E}">
        <p14:creationId xmlns:p14="http://schemas.microsoft.com/office/powerpoint/2010/main" val="35110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696EA0-B75D-1B4D-B428-559FFD9B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D010B27B-ECDF-8542-857F-3BAD5AE91C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0014" cy="6858000"/>
          </a:xfr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B400A57-D59C-7D46-B038-C96B9AB4CA89}"/>
              </a:ext>
            </a:extLst>
          </p:cNvPr>
          <p:cNvSpPr txBox="1">
            <a:spLocks/>
          </p:cNvSpPr>
          <p:nvPr/>
        </p:nvSpPr>
        <p:spPr>
          <a:xfrm>
            <a:off x="2770514" y="2530907"/>
            <a:ext cx="6257529" cy="89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i="1" dirty="0">
                <a:solidFill>
                  <a:schemeClr val="bg1"/>
                </a:solidFill>
                <a:latin typeface="Avenir Medium Oblique" panose="02000503020000020003" pitchFamily="2" charset="0"/>
              </a:rPr>
              <a:t>Gracias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B5831D95-3C56-804A-97CE-0B177DE8D88E}"/>
              </a:ext>
            </a:extLst>
          </p:cNvPr>
          <p:cNvSpPr txBox="1">
            <a:spLocks/>
          </p:cNvSpPr>
          <p:nvPr/>
        </p:nvSpPr>
        <p:spPr>
          <a:xfrm>
            <a:off x="3810000" y="3861362"/>
            <a:ext cx="5218043" cy="898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fbretos@frostscience.org</a:t>
            </a:r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r" fontAlgn="auto"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@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cubamarine</a:t>
            </a:r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  <a:p>
            <a:pPr algn="r" fontAlgn="auto">
              <a:spcAft>
                <a:spcPts val="0"/>
              </a:spcAft>
            </a:pP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Facebook.com</a:t>
            </a:r>
            <a:r>
              <a:rPr lang="en-US" sz="2800" dirty="0">
                <a:solidFill>
                  <a:schemeClr val="bg1"/>
                </a:solidFill>
                <a:latin typeface="Avenir Medium" panose="02000503020000020003" pitchFamily="2" charset="0"/>
              </a:rPr>
              <a:t>/</a:t>
            </a:r>
            <a:r>
              <a:rPr lang="en-US" sz="2800" dirty="0" err="1">
                <a:solidFill>
                  <a:schemeClr val="bg1"/>
                </a:solidFill>
                <a:latin typeface="Avenir Medium" panose="02000503020000020003" pitchFamily="2" charset="0"/>
              </a:rPr>
              <a:t>cubamar.org</a:t>
            </a:r>
            <a:endParaRPr lang="en-US" sz="2800" dirty="0">
              <a:solidFill>
                <a:schemeClr val="bg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1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UBA map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60960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152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venir Medium Oblique" panose="02000503020000020003" pitchFamily="2" charset="0"/>
                <a:cs typeface="Arial"/>
              </a:rPr>
              <a:t>El Mar Nos Une</a:t>
            </a:r>
          </a:p>
        </p:txBody>
      </p:sp>
    </p:spTree>
    <p:extLst>
      <p:ext uri="{BB962C8B-B14F-4D97-AF65-F5344CB8AC3E}">
        <p14:creationId xmlns:p14="http://schemas.microsoft.com/office/powerpoint/2010/main" val="1694717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52400"/>
            <a:ext cx="7886700" cy="994172"/>
          </a:xfrm>
        </p:spPr>
        <p:txBody>
          <a:bodyPr>
            <a:noAutofit/>
          </a:bodyPr>
          <a:lstStyle/>
          <a:p>
            <a:r>
              <a:rPr lang="es-ES_tradnl" sz="3200" dirty="0">
                <a:latin typeface="Avenir Roman" panose="02000503020000020003" pitchFamily="2" charset="0"/>
              </a:rPr>
              <a:t>Fronteras Marítimas del</a:t>
            </a:r>
            <a:br>
              <a:rPr lang="es-ES_tradnl" sz="3200" dirty="0">
                <a:latin typeface="Avenir Roman" panose="02000503020000020003" pitchFamily="2" charset="0"/>
              </a:rPr>
            </a:br>
            <a:r>
              <a:rPr lang="es-ES_tradnl" sz="3200" dirty="0">
                <a:latin typeface="Avenir Roman" panose="02000503020000020003" pitchFamily="2" charset="0"/>
              </a:rPr>
              <a:t>Golfo de México </a:t>
            </a:r>
            <a:endParaRPr lang="es-ES_tradnl" sz="3200" b="1" dirty="0">
              <a:solidFill>
                <a:schemeClr val="tx1"/>
              </a:solidFill>
              <a:latin typeface="Avenir Roman" panose="020005030200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400" y="6454043"/>
            <a:ext cx="2067791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latin typeface="Avenir Roman" panose="02000503020000020003" pitchFamily="2" charset="0"/>
              </a:rPr>
              <a:t>Source: Gulf 360°: State of the Gulf of Mexico (2013) --  Harte Research Institute, Texas M&amp;A Univ.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7" y="1146572"/>
            <a:ext cx="8786045" cy="530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8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venir Roman" panose="02000503020000020003" pitchFamily="2" charset="0"/>
              </a:rPr>
              <a:t>Economía</a:t>
            </a:r>
            <a:r>
              <a:rPr lang="en-US" dirty="0">
                <a:solidFill>
                  <a:schemeClr val="tx1"/>
                </a:solidFill>
                <a:latin typeface="Avenir Roman" panose="02000503020000020003" pitchFamily="2" charset="0"/>
              </a:rPr>
              <a:t> del </a:t>
            </a:r>
            <a:r>
              <a:rPr lang="en-US" dirty="0" err="1">
                <a:solidFill>
                  <a:schemeClr val="tx1"/>
                </a:solidFill>
                <a:latin typeface="Avenir Roman" panose="02000503020000020003" pitchFamily="2" charset="0"/>
              </a:rPr>
              <a:t>Golfo</a:t>
            </a:r>
            <a:r>
              <a:rPr lang="en-US" dirty="0">
                <a:solidFill>
                  <a:schemeClr val="tx1"/>
                </a:solidFill>
                <a:latin typeface="Avenir Roman" panose="02000503020000020003" pitchFamily="2" charset="0"/>
              </a:rPr>
              <a:t> de México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045506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>
                <a:solidFill>
                  <a:schemeClr val="tx2"/>
                </a:solidFill>
                <a:latin typeface="Avenir Roman" panose="02000503020000020003" pitchFamily="2" charset="0"/>
              </a:rPr>
              <a:t>Economía Azul del GM</a:t>
            </a:r>
          </a:p>
          <a:p>
            <a:endParaRPr lang="es-ES_tradnl" sz="1800" dirty="0">
              <a:latin typeface="Avenir Roman" panose="02000503020000020003" pitchFamily="2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latin typeface="Avenir Roman" panose="02000503020000020003" pitchFamily="2" charset="0"/>
              </a:rPr>
              <a:t>Turismo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latin typeface="Avenir Roman" panose="02000503020000020003" pitchFamily="2" charset="0"/>
              </a:rPr>
              <a:t>Pesca comercial y recreativo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_tradnl" sz="1500" dirty="0" err="1">
                <a:latin typeface="Avenir Roman" panose="02000503020000020003" pitchFamily="2" charset="0"/>
              </a:rPr>
              <a:t>Petroleos</a:t>
            </a:r>
            <a:endParaRPr lang="es-ES_tradnl" sz="1500" dirty="0">
              <a:latin typeface="Avenir Roman" panose="02000503020000020003" pitchFamily="2" charset="0"/>
            </a:endParaRP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latin typeface="Avenir Roman" panose="02000503020000020003" pitchFamily="2" charset="0"/>
              </a:rPr>
              <a:t>Puertos y embarques 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latin typeface="Avenir Roman" panose="02000503020000020003" pitchFamily="2" charset="0"/>
              </a:rPr>
              <a:t>Energía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s-ES_tradnl" sz="1500" dirty="0">
                <a:latin typeface="Avenir Roman" panose="02000503020000020003" pitchFamily="2" charset="0"/>
              </a:rPr>
              <a:t>Grandes comunidades costeras 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1371600"/>
            <a:ext cx="4572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endParaRPr lang="en-US" sz="1800" u="sng" dirty="0">
              <a:latin typeface="Avenir Roman" panose="02000503020000020003" pitchFamily="2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ES_tradnl" sz="2000" u="sng" dirty="0">
                <a:latin typeface="Avenir Roman" panose="02000503020000020003" pitchFamily="2" charset="0"/>
              </a:rPr>
              <a:t>El turismo es la actividad segunda mas importante después de la extracción de petróleo. Representa mas de $45 billones de dólares entre MX y EEUU. En Cuba genera mas de $1.7B de dólares en 2011</a:t>
            </a:r>
          </a:p>
          <a:p>
            <a:endParaRPr lang="es-ES_tradnl" sz="2000" dirty="0">
              <a:latin typeface="Avenir Roman" panose="02000503020000020003" pitchFamily="2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ES_tradnl" sz="2000" u="sng" dirty="0">
                <a:latin typeface="Avenir Roman" panose="02000503020000020003" pitchFamily="2" charset="0"/>
              </a:rPr>
              <a:t>La pesca comercial representa $1B de ingresos de MX y EEUU</a:t>
            </a:r>
            <a:endParaRPr lang="es-ES_tradnl" sz="2000" dirty="0">
              <a:latin typeface="Avenir Roman" panose="02000503020000020003" pitchFamily="2" charset="0"/>
            </a:endParaRPr>
          </a:p>
          <a:p>
            <a:endParaRPr lang="es-ES_tradnl" sz="2000" dirty="0">
              <a:latin typeface="Avenir Roman" panose="02000503020000020003" pitchFamily="2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s-ES_tradnl" sz="2000" dirty="0">
                <a:latin typeface="Avenir Roman" panose="02000503020000020003" pitchFamily="2" charset="0"/>
              </a:rPr>
              <a:t>La transportación marítima une a los tres países con cientos de millones de toneladas de bienes pasando por los puertos del GM por año.  </a:t>
            </a:r>
          </a:p>
        </p:txBody>
      </p:sp>
    </p:spTree>
    <p:extLst>
      <p:ext uri="{BB962C8B-B14F-4D97-AF65-F5344CB8AC3E}">
        <p14:creationId xmlns:p14="http://schemas.microsoft.com/office/powerpoint/2010/main" val="262034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245" y="382105"/>
            <a:ext cx="7110413" cy="994172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venir Roman" panose="02000503020000020003" pitchFamily="2" charset="0"/>
              </a:rPr>
              <a:t>Amenazas</a:t>
            </a:r>
            <a:r>
              <a:rPr lang="en-US" sz="3600" dirty="0">
                <a:solidFill>
                  <a:schemeClr val="tx1"/>
                </a:solidFill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749593" y="1550043"/>
            <a:ext cx="1410891" cy="9322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 sz="825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" descr="ljneacoster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122" y="4995712"/>
            <a:ext cx="2102644" cy="92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</p:pic>
      <p:pic>
        <p:nvPicPr>
          <p:cNvPr id="10" name="Picture 4" descr="cancu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424" y="5045104"/>
            <a:ext cx="1870472" cy="80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</p:pic>
      <p:pic>
        <p:nvPicPr>
          <p:cNvPr id="11" name="Picture 5" descr="lobosmuerto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346" y="5085008"/>
            <a:ext cx="1298972" cy="80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</p:pic>
      <p:pic>
        <p:nvPicPr>
          <p:cNvPr id="12" name="Picture 13" descr="atlas_conta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478" y="2904975"/>
            <a:ext cx="1329928" cy="75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algn="ctr" rotWithShape="0">
              <a:srgbClr val="000000"/>
            </a:outerShdw>
          </a:effectLst>
        </p:spPr>
      </p:pic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996618" y="2701377"/>
            <a:ext cx="1327608" cy="207749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 wrap="non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s-MX" sz="75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HABITAT DESTRUCTION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043053" y="4834978"/>
            <a:ext cx="1433513" cy="236027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s-MX" sz="750" b="1" dirty="0">
                <a:solidFill>
                  <a:srgbClr val="FF0000"/>
                </a:solidFill>
              </a:rPr>
              <a:t>BIODIVERSITY LOSS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736122" y="5248124"/>
            <a:ext cx="1316831" cy="601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s-MX" sz="788" b="1" dirty="0">
                <a:solidFill>
                  <a:srgbClr val="FFFF00"/>
                </a:solidFill>
              </a:rPr>
              <a:t>    PERMANENT MODIFICATION OF COAST LINE</a:t>
            </a:r>
          </a:p>
          <a:p>
            <a:pPr algn="ctr">
              <a:spcBef>
                <a:spcPct val="20000"/>
              </a:spcBef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s-MX" sz="788" b="1" dirty="0">
                <a:solidFill>
                  <a:srgbClr val="FFFF00"/>
                </a:solidFill>
              </a:rPr>
              <a:t>AND SEA LEVEL RISE</a:t>
            </a:r>
          </a:p>
        </p:txBody>
      </p:sp>
      <p:pic>
        <p:nvPicPr>
          <p:cNvPr id="16" name="Picture 17" descr="cien-mare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462" y="4067025"/>
            <a:ext cx="1421606" cy="8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GHId_bi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553" y="2901403"/>
            <a:ext cx="1187053" cy="7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</p:pic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808059" y="2691852"/>
            <a:ext cx="1385888" cy="213585"/>
          </a:xfrm>
          <a:prstGeom prst="rect">
            <a:avLst/>
          </a:prstGeom>
          <a:noFill/>
          <a:ln>
            <a:noFill/>
          </a:ln>
          <a:effectLst>
            <a:outerShdw dist="12700" sx="1000" sy="1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marL="135731" indent="-135731">
              <a:spcBef>
                <a:spcPct val="20000"/>
              </a:spcBef>
              <a:defRPr/>
            </a:pPr>
            <a:r>
              <a:rPr lang="es-MX" sz="788" b="1" dirty="0">
                <a:solidFill>
                  <a:srgbClr val="FF0000"/>
                </a:solidFill>
              </a:rPr>
              <a:t>COASTAL EROSION</a:t>
            </a:r>
          </a:p>
        </p:txBody>
      </p:sp>
      <p:pic>
        <p:nvPicPr>
          <p:cNvPr id="19" name="Picture 20" descr="impacto-tala mangla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2824" y="4065833"/>
            <a:ext cx="1243013" cy="796529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774222" y="2547787"/>
            <a:ext cx="3755231" cy="75366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2748028" y="2546596"/>
            <a:ext cx="2736056" cy="233719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2746837" y="2560884"/>
            <a:ext cx="1119188" cy="243721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2406318" y="2572790"/>
            <a:ext cx="342900" cy="250388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2349168" y="2563265"/>
            <a:ext cx="407194" cy="171807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>
            <a:off x="2363455" y="2543025"/>
            <a:ext cx="385763" cy="82986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2383696" y="2521593"/>
            <a:ext cx="1385888" cy="736997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H="1">
            <a:off x="2336071" y="2532309"/>
            <a:ext cx="1490663" cy="173712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 flipH="1">
            <a:off x="2426559" y="2535881"/>
            <a:ext cx="1414463" cy="25265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3844593" y="2543025"/>
            <a:ext cx="2363391" cy="19502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 flipH="1">
            <a:off x="2336072" y="2563265"/>
            <a:ext cx="2944415" cy="8096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2388459" y="2563265"/>
            <a:ext cx="2902744" cy="16668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2414653" y="2568027"/>
            <a:ext cx="2883694" cy="2539604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5323349" y="2566837"/>
            <a:ext cx="1200150" cy="73461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 flipH="1">
            <a:off x="2399175" y="2545406"/>
            <a:ext cx="4107656" cy="827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dist="28398" dir="1593903" sx="999" sy="999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 flipH="1">
            <a:off x="2399174" y="2546596"/>
            <a:ext cx="4129088" cy="17085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2417035" y="2564455"/>
            <a:ext cx="4106465" cy="2633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28398" dir="1593903" sx="999" sy="999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 flipH="1">
            <a:off x="3866024" y="2570409"/>
            <a:ext cx="2663429" cy="23848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6284184" y="2560884"/>
            <a:ext cx="279797" cy="14882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6596128" y="2553740"/>
            <a:ext cx="309563" cy="334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304299" y="2550168"/>
            <a:ext cx="325041" cy="23336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/>
          <a:lstStyle/>
          <a:p>
            <a:pPr>
              <a:defRPr/>
            </a:pPr>
            <a:endParaRPr lang="es-MX" sz="1800">
              <a:latin typeface="Arial" charset="0"/>
              <a:cs typeface="Arial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3009966" y="1565521"/>
            <a:ext cx="1288256" cy="9322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 sz="825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3007584" y="1784596"/>
            <a:ext cx="1290638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/>
              <a:t>LAND BASED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/>
              <a:t> SOURCES OF MARINE POLLUTION</a:t>
            </a: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5893660" y="1750069"/>
            <a:ext cx="1326356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sz="825" b="1">
              <a:solidFill>
                <a:schemeClr val="bg1"/>
              </a:solidFill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5685299" y="1757212"/>
            <a:ext cx="1549004" cy="62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825" b="1" dirty="0"/>
              <a:t>CLIMATE CHANGE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825" b="1" dirty="0"/>
              <a:t>EXTREME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825" b="1" dirty="0"/>
              <a:t> HIDROMETEOROLOGICAL 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825" b="1" dirty="0"/>
              <a:t>EVENTS</a:t>
            </a: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1551450" y="1550043"/>
            <a:ext cx="1216819" cy="9513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s-MX" sz="825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1340709" y="1834603"/>
            <a:ext cx="153947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 dirty="0"/>
              <a:t>DEVELOPMENT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 dirty="0"/>
              <a:t>&amp;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 dirty="0"/>
              <a:t>ECONOMY</a:t>
            </a:r>
            <a:endParaRPr lang="es-ES" sz="900" b="1" dirty="0"/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4567303" y="1571474"/>
            <a:ext cx="1108472" cy="9227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 wrap="none" anchor="ctr"/>
          <a:lstStyle/>
          <a:p>
            <a:pPr marL="257175" indent="-257175" algn="ctr">
              <a:spcBef>
                <a:spcPct val="20000"/>
              </a:spcBef>
              <a:buClr>
                <a:srgbClr val="FFFF00"/>
              </a:buClr>
              <a:buSzPct val="120000"/>
              <a:defRPr/>
            </a:pPr>
            <a:endParaRPr lang="es-ES" sz="1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4510153" y="1551234"/>
            <a:ext cx="140850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MX" sz="825" b="1">
              <a:solidFill>
                <a:schemeClr val="bg1"/>
              </a:solidFill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4394662" y="1783406"/>
            <a:ext cx="1520429" cy="4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 dirty="0"/>
              <a:t>OVEREXPLOITED MARINE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anose="05000000000000000000" pitchFamily="2" charset="2"/>
              <a:buNone/>
            </a:pPr>
            <a:r>
              <a:rPr lang="es-MX" sz="900" b="1" dirty="0"/>
              <a:t>RESOURCES</a:t>
            </a: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685865" y="3725315"/>
            <a:ext cx="2100263" cy="380297"/>
          </a:xfrm>
          <a:prstGeom prst="rect">
            <a:avLst/>
          </a:prstGeom>
          <a:noFill/>
          <a:ln>
            <a:noFill/>
          </a:ln>
          <a:effectLst>
            <a:outerShdw blurRad="50800" dist="50800" sx="1000" sy="1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s-MX" sz="750" b="1" dirty="0">
                <a:solidFill>
                  <a:srgbClr val="FF0000"/>
                </a:solidFill>
              </a:rPr>
              <a:t>ECOSYSTEM FRAGMENTATION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s-MX" sz="750" b="1" dirty="0">
                <a:solidFill>
                  <a:srgbClr val="FF0000"/>
                </a:solidFill>
              </a:rPr>
              <a:t>AND LOSS OF RESILENCE</a:t>
            </a: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6153215" y="3718171"/>
            <a:ext cx="1760934" cy="3494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Clr>
                <a:srgbClr val="FFFF00"/>
              </a:buClr>
              <a:buSzPct val="120000"/>
              <a:buFont typeface="Wingdings" pitchFamily="2" charset="2"/>
              <a:buNone/>
              <a:defRPr/>
            </a:pPr>
            <a:r>
              <a:rPr lang="es-MX" sz="788" b="1" dirty="0">
                <a:solidFill>
                  <a:srgbClr val="FF0000"/>
                </a:solidFill>
              </a:rPr>
              <a:t>HARMFUL ALGAL BLOOMS, RED TIDE, PUBLIC HEALTH</a:t>
            </a:r>
          </a:p>
        </p:txBody>
      </p:sp>
      <p:sp>
        <p:nvSpPr>
          <p:cNvPr id="52" name="49 CuadroTexto"/>
          <p:cNvSpPr txBox="1"/>
          <p:nvPr/>
        </p:nvSpPr>
        <p:spPr>
          <a:xfrm>
            <a:off x="6710428" y="4925465"/>
            <a:ext cx="1151334" cy="1066895"/>
          </a:xfrm>
          <a:prstGeom prst="rect">
            <a:avLst/>
          </a:prstGeom>
          <a:noFill/>
          <a:effectLst>
            <a:outerShdw blurRad="50800" dist="38100" dir="8100000" algn="tr" rotWithShape="0">
              <a:schemeClr val="bg1">
                <a:lumMod val="95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FFFF00"/>
              </a:buClr>
              <a:buSzPct val="120000"/>
              <a:defRPr/>
            </a:pPr>
            <a:r>
              <a:rPr lang="es-MX" sz="750" b="1" dirty="0">
                <a:solidFill>
                  <a:srgbClr val="FF0000"/>
                </a:solidFill>
              </a:rPr>
              <a:t>SPATIAL CONFLICTS AND 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FFFF00"/>
              </a:buClr>
              <a:buSzPct val="120000"/>
              <a:defRPr/>
            </a:pPr>
            <a:r>
              <a:rPr lang="es-MX" sz="750" b="1" dirty="0">
                <a:solidFill>
                  <a:srgbClr val="FF0000"/>
                </a:solidFill>
              </a:rPr>
              <a:t>LAND BASED SOURCES OF MARINE POLLUTION</a:t>
            </a:r>
            <a:endParaRPr lang="es-MX" sz="18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28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7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-152400"/>
            <a:ext cx="9982200" cy="7486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9CFAE2-A7B8-D94A-AED9-A5F1B95A0108}"/>
              </a:ext>
            </a:extLst>
          </p:cNvPr>
          <p:cNvSpPr/>
          <p:nvPr/>
        </p:nvSpPr>
        <p:spPr>
          <a:xfrm>
            <a:off x="2131177" y="228600"/>
            <a:ext cx="5262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36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Embajadores Quelonios </a:t>
            </a:r>
          </a:p>
        </p:txBody>
      </p:sp>
    </p:spTree>
    <p:extLst>
      <p:ext uri="{BB962C8B-B14F-4D97-AF65-F5344CB8AC3E}">
        <p14:creationId xmlns:p14="http://schemas.microsoft.com/office/powerpoint/2010/main" val="406718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2700"/>
            <a:ext cx="9144000" cy="6858000"/>
          </a:xfrm>
          <a:prstGeom prst="rect">
            <a:avLst/>
          </a:prstGeom>
        </p:spPr>
      </p:pic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287016" y="104303"/>
            <a:ext cx="86058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1950" indent="-346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20000"/>
              </a:spcBef>
              <a:buFont typeface="Wingdings" charset="0"/>
              <a:buNone/>
            </a:pPr>
            <a:endParaRPr lang="es-ES" sz="28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235755-D4EA-5A4B-BF3A-5E5626EE4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" y="152400"/>
            <a:ext cx="8605837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1950" indent="-34607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20000"/>
              </a:spcBef>
              <a:buFont typeface="Wingdings" charset="0"/>
              <a:buNone/>
            </a:pPr>
            <a:r>
              <a:rPr lang="es-ES" sz="36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Guanahacabibes</a:t>
            </a:r>
            <a:r>
              <a:rPr lang="es-ES" sz="36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National</a:t>
            </a:r>
            <a:r>
              <a:rPr lang="es-ES" sz="3600" dirty="0">
                <a:solidFill>
                  <a:schemeClr val="bg1"/>
                </a:solidFill>
                <a:latin typeface="Avenir Roman" panose="02000503020000020003" pitchFamily="2" charset="0"/>
                <a:cs typeface="Arial" panose="020B0604020202020204" pitchFamily="34" charset="0"/>
              </a:rPr>
              <a:t> Park</a:t>
            </a:r>
          </a:p>
        </p:txBody>
      </p:sp>
    </p:spTree>
    <p:extLst>
      <p:ext uri="{BB962C8B-B14F-4D97-AF65-F5344CB8AC3E}">
        <p14:creationId xmlns:p14="http://schemas.microsoft.com/office/powerpoint/2010/main" val="409991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74931"/>
            <a:ext cx="5883965" cy="58968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96144"/>
            <a:ext cx="5947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dirty="0">
                <a:latin typeface="Avenir Roman" panose="02000503020000020003" pitchFamily="2" charset="0"/>
                <a:cs typeface="Arial" panose="020B0604020202020204" pitchFamily="34" charset="0"/>
              </a:rPr>
              <a:t>2012: Seis Tortugas Verdes </a:t>
            </a:r>
          </a:p>
        </p:txBody>
      </p:sp>
    </p:spTree>
    <p:extLst>
      <p:ext uri="{BB962C8B-B14F-4D97-AF65-F5344CB8AC3E}">
        <p14:creationId xmlns:p14="http://schemas.microsoft.com/office/powerpoint/2010/main" val="1229530036"/>
      </p:ext>
    </p:extLst>
  </p:cSld>
  <p:clrMapOvr>
    <a:masterClrMapping/>
  </p:clrMapOvr>
</p:sld>
</file>

<file path=ppt/theme/theme1.xml><?xml version="1.0" encoding="utf-8"?>
<a:theme xmlns:a="http://schemas.openxmlformats.org/drawingml/2006/main" name="sgg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17254</TotalTime>
  <Words>853</Words>
  <Application>Microsoft Office PowerPoint</Application>
  <PresentationFormat>On-screen Show (4:3)</PresentationFormat>
  <Paragraphs>169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Avenir Medium</vt:lpstr>
      <vt:lpstr>Avenir Medium Oblique</vt:lpstr>
      <vt:lpstr>Avenir Roman</vt:lpstr>
      <vt:lpstr>Calibri</vt:lpstr>
      <vt:lpstr>MS Mincho</vt:lpstr>
      <vt:lpstr>Times</vt:lpstr>
      <vt:lpstr>Times New Roman</vt:lpstr>
      <vt:lpstr>Wingdings</vt:lpstr>
      <vt:lpstr>sgg1</vt:lpstr>
      <vt:lpstr>Iniciativa Trinacional para la Ciencia Marina en el Golfo de México y Caribe Occidental: Modelo para la Cooperación Regional</vt:lpstr>
      <vt:lpstr>Antecedentes</vt:lpstr>
      <vt:lpstr>PowerPoint Presentation</vt:lpstr>
      <vt:lpstr>Fronteras Marítimas del Golfo de México </vt:lpstr>
      <vt:lpstr>Economía del Golfo de México</vt:lpstr>
      <vt:lpstr>Amenazas </vt:lpstr>
      <vt:lpstr>PowerPoint Presentation</vt:lpstr>
      <vt:lpstr>PowerPoint Presentation</vt:lpstr>
      <vt:lpstr>PowerPoint Presentation</vt:lpstr>
      <vt:lpstr>PowerPoint Presentation</vt:lpstr>
      <vt:lpstr>2018 Gigi</vt:lpstr>
      <vt:lpstr>PowerPoint Presentation</vt:lpstr>
      <vt:lpstr>8 talleres en 11 años</vt:lpstr>
      <vt:lpstr>Seis Grupos Temáticos </vt:lpstr>
      <vt:lpstr>Resultados</vt:lpstr>
      <vt:lpstr>PowerPoint Presentation</vt:lpstr>
      <vt:lpstr>PowerPoint Presentation</vt:lpstr>
      <vt:lpstr>PowerPoint Presentation</vt:lpstr>
      <vt:lpstr>PowerPoint Presentation</vt:lpstr>
      <vt:lpstr>Red de AMPs del GM  (RedGolfo de Mexico)</vt:lpstr>
      <vt:lpstr>Acuerdos Existentes Sobre Areas Marinas Protegidas</vt:lpstr>
      <vt:lpstr>8vo Taller Trinacional  Mérida, Yucatan Abril 26-27, 2018</vt:lpstr>
      <vt:lpstr>Capas de Datos para Atlas  Marino del RedGolfo de México</vt:lpstr>
      <vt:lpstr>Beneficios de un Atlas Marino</vt:lpstr>
      <vt:lpstr>Potenciales Fuentes de Datos e Información </vt:lpstr>
      <vt:lpstr>Solicitud ante MACHC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Transport</dc:title>
  <dc:subject/>
  <dc:creator>David E Guggenheim</dc:creator>
  <cp:keywords/>
  <dc:description/>
  <cp:lastModifiedBy>Alberto Costa Neves</cp:lastModifiedBy>
  <cp:revision>524</cp:revision>
  <dcterms:created xsi:type="dcterms:W3CDTF">2006-06-13T00:51:07Z</dcterms:created>
  <dcterms:modified xsi:type="dcterms:W3CDTF">2018-12-05T05:30:32Z</dcterms:modified>
  <cp:category/>
</cp:coreProperties>
</file>