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721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8" r:id="rId12"/>
    <p:sldId id="277" r:id="rId13"/>
    <p:sldId id="276" r:id="rId14"/>
    <p:sldId id="274" r:id="rId15"/>
    <p:sldId id="279" r:id="rId16"/>
    <p:sldId id="271" r:id="rId17"/>
    <p:sldId id="278" r:id="rId18"/>
  </p:sldIdLst>
  <p:sldSz cx="12192000" cy="6858000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3"/>
    <a:srgbClr val="004680"/>
    <a:srgbClr val="969696"/>
    <a:srgbClr val="B2B2B2"/>
    <a:srgbClr val="C0C0C0"/>
    <a:srgbClr val="DDDDDD"/>
    <a:srgbClr val="F8F8F8"/>
    <a:srgbClr val="9FB2CC"/>
    <a:srgbClr val="B2B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576" autoAdjust="0"/>
  </p:normalViewPr>
  <p:slideViewPr>
    <p:cSldViewPr>
      <p:cViewPr varScale="1">
        <p:scale>
          <a:sx n="77" d="100"/>
          <a:sy n="77" d="100"/>
        </p:scale>
        <p:origin x="215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75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D382A-02BC-4A83-8415-F9DE03BEE49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450D1A9-43A2-4A1F-8782-0BCBF8BCC2DB}">
      <dgm:prSet phldrT="[Text]"/>
      <dgm:spPr>
        <a:solidFill>
          <a:srgbClr val="558971"/>
        </a:solidFill>
        <a:ln>
          <a:noFill/>
        </a:ln>
      </dgm:spPr>
      <dgm:t>
        <a:bodyPr/>
        <a:lstStyle/>
        <a:p>
          <a:r>
            <a:rPr lang="en-US" dirty="0"/>
            <a:t>Jun</a:t>
          </a:r>
        </a:p>
      </dgm:t>
    </dgm:pt>
    <dgm:pt modelId="{C8CD01B5-F257-42D6-8605-4A26F3FEE2F7}" type="parTrans" cxnId="{340DC899-85B3-4CFD-828E-9CC7EE50A4F6}">
      <dgm:prSet/>
      <dgm:spPr/>
      <dgm:t>
        <a:bodyPr/>
        <a:lstStyle/>
        <a:p>
          <a:endParaRPr lang="en-US"/>
        </a:p>
      </dgm:t>
    </dgm:pt>
    <dgm:pt modelId="{169095E8-35EC-4B1A-8F8F-D47523847E52}" type="sibTrans" cxnId="{340DC899-85B3-4CFD-828E-9CC7EE50A4F6}">
      <dgm:prSet/>
      <dgm:spPr/>
      <dgm:t>
        <a:bodyPr/>
        <a:lstStyle/>
        <a:p>
          <a:endParaRPr lang="en-US"/>
        </a:p>
      </dgm:t>
    </dgm:pt>
    <dgm:pt modelId="{DC750F12-1A5D-409E-A77B-8BAE0A758A44}">
      <dgm:prSet phldrT="[Text]"/>
      <dgm:spPr>
        <a:solidFill>
          <a:srgbClr val="558971"/>
        </a:solidFill>
        <a:ln>
          <a:noFill/>
        </a:ln>
      </dgm:spPr>
      <dgm:t>
        <a:bodyPr/>
        <a:lstStyle/>
        <a:p>
          <a:r>
            <a:rPr lang="en-US" dirty="0"/>
            <a:t>Jul</a:t>
          </a:r>
        </a:p>
      </dgm:t>
    </dgm:pt>
    <dgm:pt modelId="{FE949ED4-BAD5-45EB-BC84-B486CE1E3740}" type="parTrans" cxnId="{2586BE2C-120B-4A9F-8A17-22F3491AF891}">
      <dgm:prSet/>
      <dgm:spPr/>
      <dgm:t>
        <a:bodyPr/>
        <a:lstStyle/>
        <a:p>
          <a:endParaRPr lang="en-US"/>
        </a:p>
      </dgm:t>
    </dgm:pt>
    <dgm:pt modelId="{0D4417B6-28C1-4113-9AFC-721621C72EAE}" type="sibTrans" cxnId="{2586BE2C-120B-4A9F-8A17-22F3491AF891}">
      <dgm:prSet/>
      <dgm:spPr/>
      <dgm:t>
        <a:bodyPr/>
        <a:lstStyle/>
        <a:p>
          <a:endParaRPr lang="en-US"/>
        </a:p>
      </dgm:t>
    </dgm:pt>
    <dgm:pt modelId="{ACD8F552-2FB0-485F-9867-9658394942A3}">
      <dgm:prSet phldrT="[Text]"/>
      <dgm:spPr>
        <a:solidFill>
          <a:srgbClr val="558971"/>
        </a:solidFill>
        <a:ln>
          <a:noFill/>
        </a:ln>
      </dgm:spPr>
      <dgm:t>
        <a:bodyPr/>
        <a:lstStyle/>
        <a:p>
          <a:r>
            <a:rPr lang="en-US" dirty="0"/>
            <a:t>Aug</a:t>
          </a:r>
        </a:p>
      </dgm:t>
    </dgm:pt>
    <dgm:pt modelId="{F4C08DDA-5309-464D-8DBE-33C233134FA2}" type="parTrans" cxnId="{AD8244BC-A46A-4C4E-B664-92302DA2A92E}">
      <dgm:prSet/>
      <dgm:spPr/>
      <dgm:t>
        <a:bodyPr/>
        <a:lstStyle/>
        <a:p>
          <a:endParaRPr lang="en-US"/>
        </a:p>
      </dgm:t>
    </dgm:pt>
    <dgm:pt modelId="{C92698C0-5869-4B32-8B81-1903F90DBD0C}" type="sibTrans" cxnId="{AD8244BC-A46A-4C4E-B664-92302DA2A92E}">
      <dgm:prSet/>
      <dgm:spPr/>
      <dgm:t>
        <a:bodyPr/>
        <a:lstStyle/>
        <a:p>
          <a:endParaRPr lang="en-US"/>
        </a:p>
      </dgm:t>
    </dgm:pt>
    <dgm:pt modelId="{8F085583-927A-40C1-9BDA-D7AE685DEF3C}">
      <dgm:prSet phldrT="[Text]"/>
      <dgm:spPr>
        <a:gradFill flip="none" rotWithShape="1">
          <a:gsLst>
            <a:gs pos="20000">
              <a:srgbClr val="558971"/>
            </a:gs>
            <a:gs pos="87000">
              <a:schemeClr val="accent2">
                <a:lumMod val="60000"/>
                <a:lumOff val="40000"/>
              </a:schemeClr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r>
            <a:rPr lang="en-US" dirty="0"/>
            <a:t>Sep</a:t>
          </a:r>
        </a:p>
      </dgm:t>
    </dgm:pt>
    <dgm:pt modelId="{6703D1D4-82B2-4119-A8CD-139A9F702E7F}" type="parTrans" cxnId="{369930CE-8E39-488E-A20E-26254C8CAA55}">
      <dgm:prSet/>
      <dgm:spPr/>
      <dgm:t>
        <a:bodyPr/>
        <a:lstStyle/>
        <a:p>
          <a:endParaRPr lang="en-US"/>
        </a:p>
      </dgm:t>
    </dgm:pt>
    <dgm:pt modelId="{7088275F-AC9C-4C0B-B51E-2F0A874850FF}" type="sibTrans" cxnId="{369930CE-8E39-488E-A20E-26254C8CAA55}">
      <dgm:prSet/>
      <dgm:spPr/>
      <dgm:t>
        <a:bodyPr/>
        <a:lstStyle/>
        <a:p>
          <a:endParaRPr lang="en-US"/>
        </a:p>
      </dgm:t>
    </dgm:pt>
    <dgm:pt modelId="{7B40EA7D-A265-410E-9990-A021477EF5CB}">
      <dgm:prSet phldrT="[Text]"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dirty="0"/>
            <a:t>Oct</a:t>
          </a:r>
        </a:p>
      </dgm:t>
    </dgm:pt>
    <dgm:pt modelId="{9CBDEFF7-41E3-46D1-85C8-CE1E56F41181}" type="parTrans" cxnId="{F85D0E4A-251F-46AE-8E94-55662756F846}">
      <dgm:prSet/>
      <dgm:spPr/>
      <dgm:t>
        <a:bodyPr/>
        <a:lstStyle/>
        <a:p>
          <a:endParaRPr lang="en-US"/>
        </a:p>
      </dgm:t>
    </dgm:pt>
    <dgm:pt modelId="{6342A5F1-E6F7-4C05-AE7D-116376B8F428}" type="sibTrans" cxnId="{F85D0E4A-251F-46AE-8E94-55662756F846}">
      <dgm:prSet/>
      <dgm:spPr/>
      <dgm:t>
        <a:bodyPr/>
        <a:lstStyle/>
        <a:p>
          <a:endParaRPr lang="en-US"/>
        </a:p>
      </dgm:t>
    </dgm:pt>
    <dgm:pt modelId="{2D9EA2E2-3210-4CFE-A4AC-E623C5D47C64}">
      <dgm:prSet phldrT="[Text]"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dirty="0"/>
            <a:t>Nov</a:t>
          </a:r>
        </a:p>
      </dgm:t>
    </dgm:pt>
    <dgm:pt modelId="{6E5DC60E-8A8B-4509-BB52-111EAE29D2B0}" type="parTrans" cxnId="{A66F0E60-7414-4A6D-B38B-7EB90FF03284}">
      <dgm:prSet/>
      <dgm:spPr/>
      <dgm:t>
        <a:bodyPr/>
        <a:lstStyle/>
        <a:p>
          <a:endParaRPr lang="en-US"/>
        </a:p>
      </dgm:t>
    </dgm:pt>
    <dgm:pt modelId="{2E72759D-BEAA-4E2F-A1F7-58CA8C05E171}" type="sibTrans" cxnId="{A66F0E60-7414-4A6D-B38B-7EB90FF03284}">
      <dgm:prSet/>
      <dgm:spPr/>
      <dgm:t>
        <a:bodyPr/>
        <a:lstStyle/>
        <a:p>
          <a:endParaRPr lang="en-US"/>
        </a:p>
      </dgm:t>
    </dgm:pt>
    <dgm:pt modelId="{06F44546-DC22-45C6-B182-7A40E1DCD9E0}">
      <dgm:prSet phldrT="[Text]"/>
      <dgm:spPr>
        <a:gradFill rotWithShape="0">
          <a:gsLst>
            <a:gs pos="24000">
              <a:schemeClr val="accent2">
                <a:lumMod val="60000"/>
                <a:lumOff val="40000"/>
              </a:schemeClr>
            </a:gs>
            <a:gs pos="100000">
              <a:srgbClr val="F5B209"/>
            </a:gs>
          </a:gsLst>
          <a:lin ang="0" scaled="1"/>
        </a:gradFill>
        <a:ln>
          <a:noFill/>
        </a:ln>
      </dgm:spPr>
      <dgm:t>
        <a:bodyPr/>
        <a:lstStyle/>
        <a:p>
          <a:r>
            <a:rPr lang="en-US" dirty="0"/>
            <a:t>Dec</a:t>
          </a:r>
        </a:p>
      </dgm:t>
    </dgm:pt>
    <dgm:pt modelId="{D295487B-E536-4FF6-B8CE-8C1F5FF89780}" type="parTrans" cxnId="{7F7E3164-7640-4D19-AECA-EDFAAA1A3F2D}">
      <dgm:prSet/>
      <dgm:spPr/>
      <dgm:t>
        <a:bodyPr/>
        <a:lstStyle/>
        <a:p>
          <a:endParaRPr lang="en-US"/>
        </a:p>
      </dgm:t>
    </dgm:pt>
    <dgm:pt modelId="{9A3E013F-C7CE-47F6-AF02-F73DC0530BD0}" type="sibTrans" cxnId="{7F7E3164-7640-4D19-AECA-EDFAAA1A3F2D}">
      <dgm:prSet/>
      <dgm:spPr/>
      <dgm:t>
        <a:bodyPr/>
        <a:lstStyle/>
        <a:p>
          <a:endParaRPr lang="en-US"/>
        </a:p>
      </dgm:t>
    </dgm:pt>
    <dgm:pt modelId="{216445A2-C950-4E69-99D5-57AD8E7F334D}">
      <dgm:prSet phldrT="[Text]"/>
      <dgm:spPr>
        <a:solidFill>
          <a:srgbClr val="F5B209"/>
        </a:solidFill>
        <a:ln>
          <a:noFill/>
        </a:ln>
      </dgm:spPr>
      <dgm:t>
        <a:bodyPr/>
        <a:lstStyle/>
        <a:p>
          <a:r>
            <a:rPr lang="en-US" dirty="0"/>
            <a:t>Jan</a:t>
          </a:r>
        </a:p>
      </dgm:t>
    </dgm:pt>
    <dgm:pt modelId="{3D9EE72C-8A22-49D3-BEAB-C7CB859E4283}" type="parTrans" cxnId="{47DF6FDC-30E1-4BE9-A064-30FB05062D42}">
      <dgm:prSet/>
      <dgm:spPr/>
      <dgm:t>
        <a:bodyPr/>
        <a:lstStyle/>
        <a:p>
          <a:endParaRPr lang="en-US"/>
        </a:p>
      </dgm:t>
    </dgm:pt>
    <dgm:pt modelId="{BF9971CF-1416-4767-BADC-5E8E56F6D4B9}" type="sibTrans" cxnId="{47DF6FDC-30E1-4BE9-A064-30FB05062D42}">
      <dgm:prSet/>
      <dgm:spPr/>
      <dgm:t>
        <a:bodyPr/>
        <a:lstStyle/>
        <a:p>
          <a:endParaRPr lang="en-US"/>
        </a:p>
      </dgm:t>
    </dgm:pt>
    <dgm:pt modelId="{C6CC041D-F094-40D4-A272-9ED68FDB3891}">
      <dgm:prSet phldrT="[Text]"/>
      <dgm:spPr>
        <a:solidFill>
          <a:srgbClr val="F5B209"/>
        </a:solidFill>
        <a:ln>
          <a:noFill/>
        </a:ln>
      </dgm:spPr>
      <dgm:t>
        <a:bodyPr/>
        <a:lstStyle/>
        <a:p>
          <a:r>
            <a:rPr lang="en-US" dirty="0"/>
            <a:t>Feb</a:t>
          </a:r>
        </a:p>
      </dgm:t>
    </dgm:pt>
    <dgm:pt modelId="{F2AE16BC-7D21-4F67-835A-4BC9E8840AA4}" type="parTrans" cxnId="{3372ED35-C3DC-43A7-8AA9-97B1C6F8FB62}">
      <dgm:prSet/>
      <dgm:spPr/>
      <dgm:t>
        <a:bodyPr/>
        <a:lstStyle/>
        <a:p>
          <a:endParaRPr lang="en-US"/>
        </a:p>
      </dgm:t>
    </dgm:pt>
    <dgm:pt modelId="{40272417-4F10-4BC4-8DEA-55700BCCACD9}" type="sibTrans" cxnId="{3372ED35-C3DC-43A7-8AA9-97B1C6F8FB62}">
      <dgm:prSet/>
      <dgm:spPr/>
      <dgm:t>
        <a:bodyPr/>
        <a:lstStyle/>
        <a:p>
          <a:endParaRPr lang="en-US"/>
        </a:p>
      </dgm:t>
    </dgm:pt>
    <dgm:pt modelId="{CE6E424A-E17F-4DBE-9215-58108374A762}">
      <dgm:prSet phldrT="[Text]"/>
      <dgm:spPr>
        <a:solidFill>
          <a:srgbClr val="F5B209"/>
        </a:solidFill>
        <a:ln>
          <a:noFill/>
        </a:ln>
      </dgm:spPr>
      <dgm:t>
        <a:bodyPr/>
        <a:lstStyle/>
        <a:p>
          <a:r>
            <a:rPr lang="en-US" dirty="0"/>
            <a:t>Mar</a:t>
          </a:r>
        </a:p>
      </dgm:t>
    </dgm:pt>
    <dgm:pt modelId="{3C809E64-F8A2-40A0-BBD9-E9CCA1C53F73}" type="parTrans" cxnId="{68ECD9C6-E9AB-4988-8410-ADA9ABAE743E}">
      <dgm:prSet/>
      <dgm:spPr/>
      <dgm:t>
        <a:bodyPr/>
        <a:lstStyle/>
        <a:p>
          <a:endParaRPr lang="en-US"/>
        </a:p>
      </dgm:t>
    </dgm:pt>
    <dgm:pt modelId="{F0C9F1A9-AA30-4FF9-A929-476B0F8CDE47}" type="sibTrans" cxnId="{68ECD9C6-E9AB-4988-8410-ADA9ABAE743E}">
      <dgm:prSet/>
      <dgm:spPr/>
      <dgm:t>
        <a:bodyPr/>
        <a:lstStyle/>
        <a:p>
          <a:endParaRPr lang="en-US"/>
        </a:p>
      </dgm:t>
    </dgm:pt>
    <dgm:pt modelId="{18E130D4-C43C-49CF-BD6D-3657CA645A22}" type="pres">
      <dgm:prSet presAssocID="{1D4D382A-02BC-4A83-8415-F9DE03BEE491}" presName="Name0" presStyleCnt="0">
        <dgm:presLayoutVars>
          <dgm:dir/>
          <dgm:animLvl val="lvl"/>
          <dgm:resizeHandles val="exact"/>
        </dgm:presLayoutVars>
      </dgm:prSet>
      <dgm:spPr/>
    </dgm:pt>
    <dgm:pt modelId="{30098E6E-7A4E-4DF1-A26D-DA03399A4E04}" type="pres">
      <dgm:prSet presAssocID="{1450D1A9-43A2-4A1F-8782-0BCBF8BCC2DB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851C8-2965-4F40-A308-BD75DA7B1A10}" type="pres">
      <dgm:prSet presAssocID="{169095E8-35EC-4B1A-8F8F-D47523847E52}" presName="parTxOnlySpace" presStyleCnt="0"/>
      <dgm:spPr/>
    </dgm:pt>
    <dgm:pt modelId="{84A7726A-B415-42C7-B5CC-1D3CC4E27997}" type="pres">
      <dgm:prSet presAssocID="{DC750F12-1A5D-409E-A77B-8BAE0A758A44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F0C38-80A7-46B2-B723-7EC567902AB0}" type="pres">
      <dgm:prSet presAssocID="{0D4417B6-28C1-4113-9AFC-721621C72EAE}" presName="parTxOnlySpace" presStyleCnt="0"/>
      <dgm:spPr/>
    </dgm:pt>
    <dgm:pt modelId="{232F647B-0E8D-4AB3-944C-2F6CBC78E755}" type="pres">
      <dgm:prSet presAssocID="{ACD8F552-2FB0-485F-9867-9658394942A3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08486-7C36-412B-AA00-B97B2C851CE2}" type="pres">
      <dgm:prSet presAssocID="{C92698C0-5869-4B32-8B81-1903F90DBD0C}" presName="parTxOnlySpace" presStyleCnt="0"/>
      <dgm:spPr/>
    </dgm:pt>
    <dgm:pt modelId="{153BF7B6-FCED-4542-A5D3-DAA9659BD8E5}" type="pres">
      <dgm:prSet presAssocID="{8F085583-927A-40C1-9BDA-D7AE685DEF3C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BE444-D12F-4382-A075-49298A867BF7}" type="pres">
      <dgm:prSet presAssocID="{7088275F-AC9C-4C0B-B51E-2F0A874850FF}" presName="parTxOnlySpace" presStyleCnt="0"/>
      <dgm:spPr/>
    </dgm:pt>
    <dgm:pt modelId="{F9D90D24-984A-49BB-B9E3-0EC1B7E5ACC7}" type="pres">
      <dgm:prSet presAssocID="{7B40EA7D-A265-410E-9990-A021477EF5CB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2E3F7-56A4-4509-94AB-67631A05610B}" type="pres">
      <dgm:prSet presAssocID="{6342A5F1-E6F7-4C05-AE7D-116376B8F428}" presName="parTxOnlySpace" presStyleCnt="0"/>
      <dgm:spPr/>
    </dgm:pt>
    <dgm:pt modelId="{1128A7CC-8DAD-4B53-AFB9-1BFA7EB2E4CA}" type="pres">
      <dgm:prSet presAssocID="{2D9EA2E2-3210-4CFE-A4AC-E623C5D47C64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4BC67-5DAA-4104-953D-76EB47BFF0C6}" type="pres">
      <dgm:prSet presAssocID="{2E72759D-BEAA-4E2F-A1F7-58CA8C05E171}" presName="parTxOnlySpace" presStyleCnt="0"/>
      <dgm:spPr/>
    </dgm:pt>
    <dgm:pt modelId="{8301E1B0-07BC-4A6A-A053-0599834B0320}" type="pres">
      <dgm:prSet presAssocID="{06F44546-DC22-45C6-B182-7A40E1DCD9E0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88217-3CA6-4EDA-9560-F8B1C653386A}" type="pres">
      <dgm:prSet presAssocID="{9A3E013F-C7CE-47F6-AF02-F73DC0530BD0}" presName="parTxOnlySpace" presStyleCnt="0"/>
      <dgm:spPr/>
    </dgm:pt>
    <dgm:pt modelId="{414EDA02-B031-40D8-910D-D1CE3C078D95}" type="pres">
      <dgm:prSet presAssocID="{216445A2-C950-4E69-99D5-57AD8E7F334D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B4475-5D46-4FCE-8792-CB94ECF648D5}" type="pres">
      <dgm:prSet presAssocID="{BF9971CF-1416-4767-BADC-5E8E56F6D4B9}" presName="parTxOnlySpace" presStyleCnt="0"/>
      <dgm:spPr/>
    </dgm:pt>
    <dgm:pt modelId="{57EC427D-8D1E-4147-B84A-6C7983922626}" type="pres">
      <dgm:prSet presAssocID="{C6CC041D-F094-40D4-A272-9ED68FDB3891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3382E-CFEE-400B-8209-041252936C8C}" type="pres">
      <dgm:prSet presAssocID="{40272417-4F10-4BC4-8DEA-55700BCCACD9}" presName="parTxOnlySpace" presStyleCnt="0"/>
      <dgm:spPr/>
    </dgm:pt>
    <dgm:pt modelId="{817EA741-18C8-4AF2-8D86-2106229CB0DF}" type="pres">
      <dgm:prSet presAssocID="{CE6E424A-E17F-4DBE-9215-58108374A762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DA7E4A-CBBF-40DA-92D3-E85B12BC7822}" type="presOf" srcId="{C6CC041D-F094-40D4-A272-9ED68FDB3891}" destId="{57EC427D-8D1E-4147-B84A-6C7983922626}" srcOrd="0" destOrd="0" presId="urn:microsoft.com/office/officeart/2005/8/layout/chevron1"/>
    <dgm:cxn modelId="{56572017-39F8-4005-B708-F3D5733D89FF}" type="presOf" srcId="{ACD8F552-2FB0-485F-9867-9658394942A3}" destId="{232F647B-0E8D-4AB3-944C-2F6CBC78E755}" srcOrd="0" destOrd="0" presId="urn:microsoft.com/office/officeart/2005/8/layout/chevron1"/>
    <dgm:cxn modelId="{61B0C3B5-02DE-47DC-BBAC-CFA096810F02}" type="presOf" srcId="{1450D1A9-43A2-4A1F-8782-0BCBF8BCC2DB}" destId="{30098E6E-7A4E-4DF1-A26D-DA03399A4E04}" srcOrd="0" destOrd="0" presId="urn:microsoft.com/office/officeart/2005/8/layout/chevron1"/>
    <dgm:cxn modelId="{68ECD9C6-E9AB-4988-8410-ADA9ABAE743E}" srcId="{1D4D382A-02BC-4A83-8415-F9DE03BEE491}" destId="{CE6E424A-E17F-4DBE-9215-58108374A762}" srcOrd="9" destOrd="0" parTransId="{3C809E64-F8A2-40A0-BBD9-E9CCA1C53F73}" sibTransId="{F0C9F1A9-AA30-4FF9-A929-476B0F8CDE47}"/>
    <dgm:cxn modelId="{2C376D93-D1AD-461B-A269-D5F3387C93AC}" type="presOf" srcId="{8F085583-927A-40C1-9BDA-D7AE685DEF3C}" destId="{153BF7B6-FCED-4542-A5D3-DAA9659BD8E5}" srcOrd="0" destOrd="0" presId="urn:microsoft.com/office/officeart/2005/8/layout/chevron1"/>
    <dgm:cxn modelId="{AD8244BC-A46A-4C4E-B664-92302DA2A92E}" srcId="{1D4D382A-02BC-4A83-8415-F9DE03BEE491}" destId="{ACD8F552-2FB0-485F-9867-9658394942A3}" srcOrd="2" destOrd="0" parTransId="{F4C08DDA-5309-464D-8DBE-33C233134FA2}" sibTransId="{C92698C0-5869-4B32-8B81-1903F90DBD0C}"/>
    <dgm:cxn modelId="{86CE8253-8B68-4DBD-81F1-3076AD5DE4CB}" type="presOf" srcId="{DC750F12-1A5D-409E-A77B-8BAE0A758A44}" destId="{84A7726A-B415-42C7-B5CC-1D3CC4E27997}" srcOrd="0" destOrd="0" presId="urn:microsoft.com/office/officeart/2005/8/layout/chevron1"/>
    <dgm:cxn modelId="{6C59429C-84AF-4442-A4DB-67A4439B2696}" type="presOf" srcId="{7B40EA7D-A265-410E-9990-A021477EF5CB}" destId="{F9D90D24-984A-49BB-B9E3-0EC1B7E5ACC7}" srcOrd="0" destOrd="0" presId="urn:microsoft.com/office/officeart/2005/8/layout/chevron1"/>
    <dgm:cxn modelId="{7F7E3164-7640-4D19-AECA-EDFAAA1A3F2D}" srcId="{1D4D382A-02BC-4A83-8415-F9DE03BEE491}" destId="{06F44546-DC22-45C6-B182-7A40E1DCD9E0}" srcOrd="6" destOrd="0" parTransId="{D295487B-E536-4FF6-B8CE-8C1F5FF89780}" sibTransId="{9A3E013F-C7CE-47F6-AF02-F73DC0530BD0}"/>
    <dgm:cxn modelId="{8CB4CDFB-13C9-4E28-928B-C838AE1A7F54}" type="presOf" srcId="{CE6E424A-E17F-4DBE-9215-58108374A762}" destId="{817EA741-18C8-4AF2-8D86-2106229CB0DF}" srcOrd="0" destOrd="0" presId="urn:microsoft.com/office/officeart/2005/8/layout/chevron1"/>
    <dgm:cxn modelId="{AE4BB06A-79B2-4671-9C79-A3748DFFF315}" type="presOf" srcId="{06F44546-DC22-45C6-B182-7A40E1DCD9E0}" destId="{8301E1B0-07BC-4A6A-A053-0599834B0320}" srcOrd="0" destOrd="0" presId="urn:microsoft.com/office/officeart/2005/8/layout/chevron1"/>
    <dgm:cxn modelId="{2586BE2C-120B-4A9F-8A17-22F3491AF891}" srcId="{1D4D382A-02BC-4A83-8415-F9DE03BEE491}" destId="{DC750F12-1A5D-409E-A77B-8BAE0A758A44}" srcOrd="1" destOrd="0" parTransId="{FE949ED4-BAD5-45EB-BC84-B486CE1E3740}" sibTransId="{0D4417B6-28C1-4113-9AFC-721621C72EAE}"/>
    <dgm:cxn modelId="{3372ED35-C3DC-43A7-8AA9-97B1C6F8FB62}" srcId="{1D4D382A-02BC-4A83-8415-F9DE03BEE491}" destId="{C6CC041D-F094-40D4-A272-9ED68FDB3891}" srcOrd="8" destOrd="0" parTransId="{F2AE16BC-7D21-4F67-835A-4BC9E8840AA4}" sibTransId="{40272417-4F10-4BC4-8DEA-55700BCCACD9}"/>
    <dgm:cxn modelId="{47DF6FDC-30E1-4BE9-A064-30FB05062D42}" srcId="{1D4D382A-02BC-4A83-8415-F9DE03BEE491}" destId="{216445A2-C950-4E69-99D5-57AD8E7F334D}" srcOrd="7" destOrd="0" parTransId="{3D9EE72C-8A22-49D3-BEAB-C7CB859E4283}" sibTransId="{BF9971CF-1416-4767-BADC-5E8E56F6D4B9}"/>
    <dgm:cxn modelId="{340DC899-85B3-4CFD-828E-9CC7EE50A4F6}" srcId="{1D4D382A-02BC-4A83-8415-F9DE03BEE491}" destId="{1450D1A9-43A2-4A1F-8782-0BCBF8BCC2DB}" srcOrd="0" destOrd="0" parTransId="{C8CD01B5-F257-42D6-8605-4A26F3FEE2F7}" sibTransId="{169095E8-35EC-4B1A-8F8F-D47523847E52}"/>
    <dgm:cxn modelId="{164DE89E-ADE7-459C-A34E-268C38C3606F}" type="presOf" srcId="{216445A2-C950-4E69-99D5-57AD8E7F334D}" destId="{414EDA02-B031-40D8-910D-D1CE3C078D95}" srcOrd="0" destOrd="0" presId="urn:microsoft.com/office/officeart/2005/8/layout/chevron1"/>
    <dgm:cxn modelId="{D6381FD0-AC68-4C9A-8774-1A08BD12F4AB}" type="presOf" srcId="{1D4D382A-02BC-4A83-8415-F9DE03BEE491}" destId="{18E130D4-C43C-49CF-BD6D-3657CA645A22}" srcOrd="0" destOrd="0" presId="urn:microsoft.com/office/officeart/2005/8/layout/chevron1"/>
    <dgm:cxn modelId="{A66F0E60-7414-4A6D-B38B-7EB90FF03284}" srcId="{1D4D382A-02BC-4A83-8415-F9DE03BEE491}" destId="{2D9EA2E2-3210-4CFE-A4AC-E623C5D47C64}" srcOrd="5" destOrd="0" parTransId="{6E5DC60E-8A8B-4509-BB52-111EAE29D2B0}" sibTransId="{2E72759D-BEAA-4E2F-A1F7-58CA8C05E171}"/>
    <dgm:cxn modelId="{369930CE-8E39-488E-A20E-26254C8CAA55}" srcId="{1D4D382A-02BC-4A83-8415-F9DE03BEE491}" destId="{8F085583-927A-40C1-9BDA-D7AE685DEF3C}" srcOrd="3" destOrd="0" parTransId="{6703D1D4-82B2-4119-A8CD-139A9F702E7F}" sibTransId="{7088275F-AC9C-4C0B-B51E-2F0A874850FF}"/>
    <dgm:cxn modelId="{B2F6E53D-F5E7-4F4E-8AE7-9E78AD8A05E4}" type="presOf" srcId="{2D9EA2E2-3210-4CFE-A4AC-E623C5D47C64}" destId="{1128A7CC-8DAD-4B53-AFB9-1BFA7EB2E4CA}" srcOrd="0" destOrd="0" presId="urn:microsoft.com/office/officeart/2005/8/layout/chevron1"/>
    <dgm:cxn modelId="{F85D0E4A-251F-46AE-8E94-55662756F846}" srcId="{1D4D382A-02BC-4A83-8415-F9DE03BEE491}" destId="{7B40EA7D-A265-410E-9990-A021477EF5CB}" srcOrd="4" destOrd="0" parTransId="{9CBDEFF7-41E3-46D1-85C8-CE1E56F41181}" sibTransId="{6342A5F1-E6F7-4C05-AE7D-116376B8F428}"/>
    <dgm:cxn modelId="{14104E04-025F-44CC-B7E0-91864476B38A}" type="presParOf" srcId="{18E130D4-C43C-49CF-BD6D-3657CA645A22}" destId="{30098E6E-7A4E-4DF1-A26D-DA03399A4E04}" srcOrd="0" destOrd="0" presId="urn:microsoft.com/office/officeart/2005/8/layout/chevron1"/>
    <dgm:cxn modelId="{138C57CC-744C-405A-A8D3-333AA2A52EE4}" type="presParOf" srcId="{18E130D4-C43C-49CF-BD6D-3657CA645A22}" destId="{A44851C8-2965-4F40-A308-BD75DA7B1A10}" srcOrd="1" destOrd="0" presId="urn:microsoft.com/office/officeart/2005/8/layout/chevron1"/>
    <dgm:cxn modelId="{862838AE-BE2B-4161-9035-E2CE697270C1}" type="presParOf" srcId="{18E130D4-C43C-49CF-BD6D-3657CA645A22}" destId="{84A7726A-B415-42C7-B5CC-1D3CC4E27997}" srcOrd="2" destOrd="0" presId="urn:microsoft.com/office/officeart/2005/8/layout/chevron1"/>
    <dgm:cxn modelId="{DCF549D2-08A1-4E4D-A146-C87F42244880}" type="presParOf" srcId="{18E130D4-C43C-49CF-BD6D-3657CA645A22}" destId="{4ECF0C38-80A7-46B2-B723-7EC567902AB0}" srcOrd="3" destOrd="0" presId="urn:microsoft.com/office/officeart/2005/8/layout/chevron1"/>
    <dgm:cxn modelId="{73079F48-04DA-425C-824C-A21D1301FFBA}" type="presParOf" srcId="{18E130D4-C43C-49CF-BD6D-3657CA645A22}" destId="{232F647B-0E8D-4AB3-944C-2F6CBC78E755}" srcOrd="4" destOrd="0" presId="urn:microsoft.com/office/officeart/2005/8/layout/chevron1"/>
    <dgm:cxn modelId="{F2276115-600F-4E2D-946F-180327F9B187}" type="presParOf" srcId="{18E130D4-C43C-49CF-BD6D-3657CA645A22}" destId="{AE808486-7C36-412B-AA00-B97B2C851CE2}" srcOrd="5" destOrd="0" presId="urn:microsoft.com/office/officeart/2005/8/layout/chevron1"/>
    <dgm:cxn modelId="{7534C05C-917D-4E84-B6CF-986EA070A8A4}" type="presParOf" srcId="{18E130D4-C43C-49CF-BD6D-3657CA645A22}" destId="{153BF7B6-FCED-4542-A5D3-DAA9659BD8E5}" srcOrd="6" destOrd="0" presId="urn:microsoft.com/office/officeart/2005/8/layout/chevron1"/>
    <dgm:cxn modelId="{1EF95D42-55A8-42DC-816B-1B7AA4A1B28F}" type="presParOf" srcId="{18E130D4-C43C-49CF-BD6D-3657CA645A22}" destId="{B2ABE444-D12F-4382-A075-49298A867BF7}" srcOrd="7" destOrd="0" presId="urn:microsoft.com/office/officeart/2005/8/layout/chevron1"/>
    <dgm:cxn modelId="{D755CB38-8A2D-49CE-B1EB-A3C3D3FA523A}" type="presParOf" srcId="{18E130D4-C43C-49CF-BD6D-3657CA645A22}" destId="{F9D90D24-984A-49BB-B9E3-0EC1B7E5ACC7}" srcOrd="8" destOrd="0" presId="urn:microsoft.com/office/officeart/2005/8/layout/chevron1"/>
    <dgm:cxn modelId="{933677CA-B701-4124-AF6C-07E93430C1AA}" type="presParOf" srcId="{18E130D4-C43C-49CF-BD6D-3657CA645A22}" destId="{A042E3F7-56A4-4509-94AB-67631A05610B}" srcOrd="9" destOrd="0" presId="urn:microsoft.com/office/officeart/2005/8/layout/chevron1"/>
    <dgm:cxn modelId="{550D8692-E183-403F-83B1-869C8D8B19C0}" type="presParOf" srcId="{18E130D4-C43C-49CF-BD6D-3657CA645A22}" destId="{1128A7CC-8DAD-4B53-AFB9-1BFA7EB2E4CA}" srcOrd="10" destOrd="0" presId="urn:microsoft.com/office/officeart/2005/8/layout/chevron1"/>
    <dgm:cxn modelId="{EF48D7FE-EF8B-4346-8ACB-2203EE5A08CE}" type="presParOf" srcId="{18E130D4-C43C-49CF-BD6D-3657CA645A22}" destId="{88D4BC67-5DAA-4104-953D-76EB47BFF0C6}" srcOrd="11" destOrd="0" presId="urn:microsoft.com/office/officeart/2005/8/layout/chevron1"/>
    <dgm:cxn modelId="{B7DFEAB3-0DE5-4FD5-9573-5E1A874BAF31}" type="presParOf" srcId="{18E130D4-C43C-49CF-BD6D-3657CA645A22}" destId="{8301E1B0-07BC-4A6A-A053-0599834B0320}" srcOrd="12" destOrd="0" presId="urn:microsoft.com/office/officeart/2005/8/layout/chevron1"/>
    <dgm:cxn modelId="{213AB62E-5A79-44EB-811E-75A3888423C2}" type="presParOf" srcId="{18E130D4-C43C-49CF-BD6D-3657CA645A22}" destId="{BE388217-3CA6-4EDA-9560-F8B1C653386A}" srcOrd="13" destOrd="0" presId="urn:microsoft.com/office/officeart/2005/8/layout/chevron1"/>
    <dgm:cxn modelId="{4866E2CB-C335-4472-9FBB-840C82C5FDCE}" type="presParOf" srcId="{18E130D4-C43C-49CF-BD6D-3657CA645A22}" destId="{414EDA02-B031-40D8-910D-D1CE3C078D95}" srcOrd="14" destOrd="0" presId="urn:microsoft.com/office/officeart/2005/8/layout/chevron1"/>
    <dgm:cxn modelId="{F1F5818B-C1BB-4FA3-BBB9-F4E198A17799}" type="presParOf" srcId="{18E130D4-C43C-49CF-BD6D-3657CA645A22}" destId="{B08B4475-5D46-4FCE-8792-CB94ECF648D5}" srcOrd="15" destOrd="0" presId="urn:microsoft.com/office/officeart/2005/8/layout/chevron1"/>
    <dgm:cxn modelId="{C4431D02-0FA5-465F-AFD9-7F04F80046C4}" type="presParOf" srcId="{18E130D4-C43C-49CF-BD6D-3657CA645A22}" destId="{57EC427D-8D1E-4147-B84A-6C7983922626}" srcOrd="16" destOrd="0" presId="urn:microsoft.com/office/officeart/2005/8/layout/chevron1"/>
    <dgm:cxn modelId="{739672F4-5964-478B-9569-53122A0ADF1E}" type="presParOf" srcId="{18E130D4-C43C-49CF-BD6D-3657CA645A22}" destId="{F113382E-CFEE-400B-8209-041252936C8C}" srcOrd="17" destOrd="0" presId="urn:microsoft.com/office/officeart/2005/8/layout/chevron1"/>
    <dgm:cxn modelId="{A8615638-322E-4720-838C-B8E4A42DFF92}" type="presParOf" srcId="{18E130D4-C43C-49CF-BD6D-3657CA645A22}" destId="{817EA741-18C8-4AF2-8D86-2106229CB0DF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809" y="0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8664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809" y="6658664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D5FEA5C-1F51-4E3A-923C-F59FD04B2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12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93" y="54770"/>
            <a:ext cx="2134729" cy="29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487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theme" Target="../theme/theme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809" y="0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1400" y="525463"/>
            <a:ext cx="4673600" cy="26289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664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809" y="6658664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4BF872D-F450-4104-A95E-A7FF8BDFBD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F82E6D3-090B-46E0-89A3-27DAFB6CD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1" y="30347"/>
            <a:ext cx="272730" cy="350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FEFCFE1-59C8-46FE-92E2-2A2599992D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95" y="102579"/>
            <a:ext cx="840849" cy="2061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3F5D79B-F5C0-49E0-8E33-AC18C41D1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78" y="57762"/>
            <a:ext cx="538820" cy="2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96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F872D-F450-4104-A95E-A7FF8BDFBD2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54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>
                <a:solidFill>
                  <a:srgbClr val="0046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10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66800"/>
            <a:ext cx="10972800" cy="50593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53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2199" y="685800"/>
            <a:ext cx="2870201" cy="5440365"/>
          </a:xfrm>
        </p:spPr>
        <p:txBody>
          <a:bodyPr vert="eaVert"/>
          <a:lstStyle>
            <a:lvl1pPr>
              <a:defRPr>
                <a:solidFill>
                  <a:srgbClr val="0046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" y="685800"/>
            <a:ext cx="8407401" cy="54403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46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339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0046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2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0"/>
            <a:ext cx="95504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93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9604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39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0"/>
            <a:ext cx="9550400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115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68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0046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45720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61925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1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46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074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Click to add a subtitle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14400"/>
            <a:ext cx="955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46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4D8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4D8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D8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4D8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4D8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4D8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4D8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4D8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4D8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004680"/>
                </a:solidFill>
              </a:rPr>
              <a:t>Click to edit Master title style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>
                <a:solidFill>
                  <a:srgbClr val="004680"/>
                </a:solidFill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601502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004680"/>
                </a:solidFill>
              </a:rPr>
              <a:t>Hydrographic Data as a Service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>
              <a:solidFill>
                <a:srgbClr val="0046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04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09600"/>
          </a:xfrm>
        </p:spPr>
        <p:txBody>
          <a:bodyPr/>
          <a:lstStyle/>
          <a:p>
            <a:r>
              <a:rPr lang="en-US" sz="2400" dirty="0"/>
              <a:t>PROJECT DELIVERABLES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</a:pPr>
            <a:r>
              <a:rPr lang="en-US" sz="2000" dirty="0"/>
              <a:t>Three demo will act as project milestones</a:t>
            </a:r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r>
              <a:rPr lang="en-US" sz="2000" dirty="0"/>
              <a:t>This will also enable all parties to discuss project progress with broader community</a:t>
            </a:r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r>
              <a:rPr lang="en-US" sz="2000" b="1" dirty="0"/>
              <a:t>Demo 1 </a:t>
            </a:r>
            <a:r>
              <a:rPr lang="en-US" sz="2000" dirty="0"/>
              <a:t>- Demonstration of CHS bathymetry via CARIS </a:t>
            </a:r>
            <a:r>
              <a:rPr lang="en-US" sz="2000" dirty="0" err="1"/>
              <a:t>GeoStore</a:t>
            </a:r>
            <a:r>
              <a:rPr lang="en-US" sz="2000" dirty="0"/>
              <a:t> in PRIMAR Web application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This will show how bathymetry in the datastore is available alongside ENC data for discovery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r>
              <a:rPr lang="en-US" sz="2000" b="1" dirty="0"/>
              <a:t>Demo 2 </a:t>
            </a:r>
            <a:r>
              <a:rPr lang="en-US" sz="2000" dirty="0"/>
              <a:t>- Demonstration of CHS bathymetry via CARIS </a:t>
            </a:r>
            <a:r>
              <a:rPr lang="en-US" sz="2000" dirty="0" err="1"/>
              <a:t>GeoStore</a:t>
            </a:r>
            <a:r>
              <a:rPr lang="en-US" sz="2000" dirty="0"/>
              <a:t> in PRIMAR 3D viewer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This is a compelling use case of S-102 data showing the potential for e-Navigation</a:t>
            </a:r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r>
              <a:rPr lang="en-US" sz="2000" b="1" dirty="0"/>
              <a:t>Demo 3 </a:t>
            </a:r>
            <a:r>
              <a:rPr lang="en-US" sz="2000" dirty="0"/>
              <a:t>- Demonstration of full data flow from CHS database to client facing Web application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This will show how new bathymetry in the CHS database is automatically uploaded to the datastore and is available for users who have subscribed to that area</a:t>
            </a:r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4498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09600"/>
          </a:xfrm>
        </p:spPr>
        <p:txBody>
          <a:bodyPr/>
          <a:lstStyle/>
          <a:p>
            <a:r>
              <a:rPr lang="en-US" sz="2400" dirty="0"/>
              <a:t>TIMELINE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114299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Three milestones to demonstrate increasing capability of the bathymetry data service</a:t>
            </a:r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556171" y="3159125"/>
          <a:ext cx="8128000" cy="1861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381500" y="3378200"/>
            <a:ext cx="612" cy="539674"/>
          </a:xfrm>
          <a:prstGeom prst="line">
            <a:avLst/>
          </a:prstGeom>
          <a:ln w="28575">
            <a:solidFill>
              <a:srgbClr val="5D9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94500" y="4260850"/>
            <a:ext cx="612" cy="539674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50350" y="3378200"/>
            <a:ext cx="612" cy="539674"/>
          </a:xfrm>
          <a:prstGeom prst="line">
            <a:avLst/>
          </a:prstGeom>
          <a:ln w="28575">
            <a:solidFill>
              <a:srgbClr val="F7BA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13176" y="2578893"/>
            <a:ext cx="3525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58971"/>
                </a:solidFill>
                <a:latin typeface="+mn-lt"/>
                <a:cs typeface="+mn-cs"/>
              </a:rPr>
              <a:t>Milestone 1</a:t>
            </a:r>
          </a:p>
          <a:p>
            <a:r>
              <a:rPr lang="en-US" sz="1600" dirty="0">
                <a:solidFill>
                  <a:srgbClr val="558971"/>
                </a:solidFill>
                <a:latin typeface="+mn-lt"/>
                <a:cs typeface="+mn-cs"/>
              </a:rPr>
              <a:t>CHS bathymetry in CARIS </a:t>
            </a:r>
            <a:r>
              <a:rPr lang="en-US" sz="1600" dirty="0" err="1">
                <a:solidFill>
                  <a:srgbClr val="558971"/>
                </a:solidFill>
                <a:latin typeface="+mn-lt"/>
                <a:cs typeface="+mn-cs"/>
              </a:rPr>
              <a:t>GeoStore</a:t>
            </a:r>
            <a:endParaRPr lang="en-US" sz="1600" dirty="0">
              <a:solidFill>
                <a:srgbClr val="558971"/>
              </a:solidFill>
              <a:latin typeface="+mn-lt"/>
              <a:cs typeface="+mn-cs"/>
            </a:endParaRPr>
          </a:p>
          <a:p>
            <a:r>
              <a:rPr lang="en-US" sz="1600" dirty="0">
                <a:solidFill>
                  <a:srgbClr val="558971"/>
                </a:solidFill>
                <a:latin typeface="+mn-lt"/>
                <a:cs typeface="+mn-cs"/>
              </a:rPr>
              <a:t>and PRIMAR Web application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1178" y="4776347"/>
            <a:ext cx="3525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Milestone 2</a:t>
            </a:r>
          </a:p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CHS bathymetry in CARIS 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GeoStore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and PRIMAR 3D viewer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22446" y="2578892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9A909"/>
                </a:solidFill>
                <a:latin typeface="+mn-lt"/>
                <a:cs typeface="+mn-cs"/>
              </a:rPr>
              <a:t>Milestone 3</a:t>
            </a:r>
          </a:p>
          <a:p>
            <a:r>
              <a:rPr lang="en-US" sz="1600" dirty="0">
                <a:solidFill>
                  <a:srgbClr val="E9A909"/>
                </a:solidFill>
                <a:latin typeface="+mn-lt"/>
                <a:cs typeface="+mn-cs"/>
              </a:rPr>
              <a:t>Full data flow from CHS database</a:t>
            </a:r>
          </a:p>
          <a:p>
            <a:r>
              <a:rPr lang="en-US" sz="1600" dirty="0">
                <a:solidFill>
                  <a:srgbClr val="E9A909"/>
                </a:solidFill>
                <a:latin typeface="+mn-lt"/>
                <a:cs typeface="+mn-cs"/>
              </a:rPr>
              <a:t>to end-users via Web application</a:t>
            </a:r>
          </a:p>
        </p:txBody>
      </p:sp>
    </p:spTree>
    <p:extLst>
      <p:ext uri="{BB962C8B-B14F-4D97-AF65-F5344CB8AC3E}">
        <p14:creationId xmlns:p14="http://schemas.microsoft.com/office/powerpoint/2010/main" val="1077367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1200" dirty="0"/>
              <a:t>S102 CREATION AND UPLOAD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917" y="1843100"/>
            <a:ext cx="1850026" cy="18500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4111" y="1525399"/>
            <a:ext cx="1771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4D83"/>
                </a:solidFill>
              </a:rPr>
              <a:t>Production BDB Server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322" y="1843100"/>
            <a:ext cx="1850026" cy="18500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2651" y="1525398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4D83"/>
                </a:solidFill>
              </a:rPr>
              <a:t>Outdated Cells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618" y="4294362"/>
            <a:ext cx="952897" cy="1361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896" y="4856982"/>
            <a:ext cx="884055" cy="884055"/>
          </a:xfrm>
          <a:prstGeom prst="rect">
            <a:avLst/>
          </a:prstGeom>
        </p:spPr>
      </p:pic>
      <p:sp>
        <p:nvSpPr>
          <p:cNvPr id="10" name="Bent-Up Arrow 9"/>
          <p:cNvSpPr/>
          <p:nvPr/>
        </p:nvSpPr>
        <p:spPr>
          <a:xfrm rot="5400000">
            <a:off x="2090924" y="4011304"/>
            <a:ext cx="899650" cy="566117"/>
          </a:xfrm>
          <a:prstGeom prst="bentUpArrow">
            <a:avLst/>
          </a:prstGeom>
          <a:solidFill>
            <a:srgbClr val="8CA5C7"/>
          </a:solidFill>
          <a:ln>
            <a:solidFill>
              <a:srgbClr val="1838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0"/>
          <p:cNvSpPr/>
          <p:nvPr/>
        </p:nvSpPr>
        <p:spPr>
          <a:xfrm rot="5400000" flipV="1">
            <a:off x="4202153" y="4013550"/>
            <a:ext cx="899650" cy="561627"/>
          </a:xfrm>
          <a:prstGeom prst="bentUpArrow">
            <a:avLst/>
          </a:prstGeom>
          <a:solidFill>
            <a:srgbClr val="8CA5C7"/>
          </a:solidFill>
          <a:ln>
            <a:solidFill>
              <a:srgbClr val="1838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82386" y="3929423"/>
            <a:ext cx="1430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4D83"/>
                </a:solidFill>
              </a:rPr>
              <a:t>Combine &amp; Export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371164" y="5262138"/>
            <a:ext cx="1007083" cy="309716"/>
          </a:xfrm>
          <a:prstGeom prst="rightArrow">
            <a:avLst/>
          </a:prstGeom>
          <a:solidFill>
            <a:srgbClr val="8CA5C7"/>
          </a:solidFill>
          <a:ln>
            <a:solidFill>
              <a:srgbClr val="1838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18871" y="4539281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4D83"/>
                </a:solidFill>
              </a:rPr>
              <a:t>BAG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="" xmlns:a16="http://schemas.microsoft.com/office/drawing/2014/main" id="{0D13EC0A-D01E-43FB-B80A-FFAF055E94FA}"/>
              </a:ext>
            </a:extLst>
          </p:cNvPr>
          <p:cNvSpPr/>
          <p:nvPr/>
        </p:nvSpPr>
        <p:spPr>
          <a:xfrm>
            <a:off x="8383859" y="1500150"/>
            <a:ext cx="2038337" cy="1475641"/>
          </a:xfrm>
          <a:prstGeom prst="cloud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D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CARIS Cloud</a:t>
            </a:r>
          </a:p>
        </p:txBody>
      </p:sp>
      <p:pic>
        <p:nvPicPr>
          <p:cNvPr id="18" name="Content Placeholder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1920" y="3734150"/>
            <a:ext cx="1602860" cy="16028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002861" y="3416449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4D83"/>
                </a:solidFill>
              </a:rPr>
              <a:t>Historical DB</a:t>
            </a:r>
          </a:p>
        </p:txBody>
      </p:sp>
      <p:sp>
        <p:nvSpPr>
          <p:cNvPr id="20" name="Right Arrow 19"/>
          <p:cNvSpPr/>
          <p:nvPr/>
        </p:nvSpPr>
        <p:spPr>
          <a:xfrm rot="19186925">
            <a:off x="6427950" y="4373033"/>
            <a:ext cx="1840908" cy="309716"/>
          </a:xfrm>
          <a:prstGeom prst="rightArrow">
            <a:avLst/>
          </a:prstGeom>
          <a:solidFill>
            <a:srgbClr val="8CA5C7"/>
          </a:solidFill>
          <a:ln>
            <a:solidFill>
              <a:srgbClr val="1838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09600"/>
          </a:xfrm>
        </p:spPr>
        <p:txBody>
          <a:bodyPr/>
          <a:lstStyle/>
          <a:p>
            <a:r>
              <a:rPr lang="en-US" sz="2400" dirty="0"/>
              <a:t>DEMO 1 – EXPLANATION</a:t>
            </a:r>
          </a:p>
        </p:txBody>
      </p:sp>
      <p:sp>
        <p:nvSpPr>
          <p:cNvPr id="6" name="TekstSylinder 1">
            <a:extLst>
              <a:ext uri="{FF2B5EF4-FFF2-40B4-BE49-F238E27FC236}">
                <a16:creationId xmlns="" xmlns:a16="http://schemas.microsoft.com/office/drawing/2014/main" id="{136FA93C-2435-4AA7-91AA-300F1F4DE881}"/>
              </a:ext>
            </a:extLst>
          </p:cNvPr>
          <p:cNvSpPr txBox="1"/>
          <p:nvPr/>
        </p:nvSpPr>
        <p:spPr>
          <a:xfrm>
            <a:off x="223933" y="5020270"/>
            <a:ext cx="396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4D83"/>
                </a:solidFill>
                <a:latin typeface="+mn-lt"/>
                <a:cs typeface="+mn-cs"/>
              </a:rPr>
              <a:t>(1) </a:t>
            </a:r>
            <a:r>
              <a:rPr lang="en-US" dirty="0">
                <a:solidFill>
                  <a:srgbClr val="004D83"/>
                </a:solidFill>
                <a:latin typeface="+mn-lt"/>
                <a:cs typeface="+mn-cs"/>
              </a:rPr>
              <a:t>CHS bathymetry in CARIS Bathy </a:t>
            </a:r>
            <a:r>
              <a:rPr lang="en-US" dirty="0" err="1">
                <a:solidFill>
                  <a:srgbClr val="004D83"/>
                </a:solidFill>
                <a:latin typeface="+mn-lt"/>
                <a:cs typeface="+mn-cs"/>
              </a:rPr>
              <a:t>DataBASE</a:t>
            </a:r>
            <a:r>
              <a:rPr lang="en-US" dirty="0">
                <a:solidFill>
                  <a:srgbClr val="004D83"/>
                </a:solidFill>
                <a:latin typeface="+mn-lt"/>
                <a:cs typeface="+mn-cs"/>
              </a:rPr>
              <a:t> as incoming surveys</a:t>
            </a:r>
          </a:p>
        </p:txBody>
      </p:sp>
      <p:sp>
        <p:nvSpPr>
          <p:cNvPr id="7" name="TekstSylinder 1">
            <a:extLst>
              <a:ext uri="{FF2B5EF4-FFF2-40B4-BE49-F238E27FC236}">
                <a16:creationId xmlns="" xmlns:a16="http://schemas.microsoft.com/office/drawing/2014/main" id="{6061BD0E-3869-4BA0-8DE3-59CDF6BAA740}"/>
              </a:ext>
            </a:extLst>
          </p:cNvPr>
          <p:cNvSpPr txBox="1"/>
          <p:nvPr/>
        </p:nvSpPr>
        <p:spPr>
          <a:xfrm>
            <a:off x="4495800" y="502027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4D83"/>
                </a:solidFill>
                <a:latin typeface="+mn-lt"/>
                <a:cs typeface="+mn-cs"/>
              </a:rPr>
              <a:t>(2) </a:t>
            </a:r>
            <a:r>
              <a:rPr lang="en-US" dirty="0">
                <a:solidFill>
                  <a:srgbClr val="004D83"/>
                </a:solidFill>
                <a:latin typeface="+mn-lt"/>
                <a:cs typeface="+mn-cs"/>
              </a:rPr>
              <a:t>CHS bathymetry as S-102 cells in CARIS </a:t>
            </a:r>
            <a:r>
              <a:rPr lang="en-US" dirty="0" err="1">
                <a:solidFill>
                  <a:srgbClr val="004D83"/>
                </a:solidFill>
                <a:latin typeface="+mn-lt"/>
                <a:cs typeface="+mn-cs"/>
              </a:rPr>
              <a:t>GeoStore</a:t>
            </a:r>
            <a:r>
              <a:rPr lang="en-US" dirty="0">
                <a:solidFill>
                  <a:srgbClr val="004D83"/>
                </a:solidFill>
                <a:latin typeface="+mn-lt"/>
                <a:cs typeface="+mn-cs"/>
              </a:rPr>
              <a:t> on Amazon</a:t>
            </a:r>
          </a:p>
        </p:txBody>
      </p:sp>
      <p:sp>
        <p:nvSpPr>
          <p:cNvPr id="8" name="TekstSylinder 1">
            <a:extLst>
              <a:ext uri="{FF2B5EF4-FFF2-40B4-BE49-F238E27FC236}">
                <a16:creationId xmlns="" xmlns:a16="http://schemas.microsoft.com/office/drawing/2014/main" id="{6E905B60-1112-422D-948C-6576E59AFC6E}"/>
              </a:ext>
            </a:extLst>
          </p:cNvPr>
          <p:cNvSpPr txBox="1"/>
          <p:nvPr/>
        </p:nvSpPr>
        <p:spPr>
          <a:xfrm>
            <a:off x="9088423" y="5020270"/>
            <a:ext cx="2808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4D83"/>
                </a:solidFill>
                <a:latin typeface="+mn-lt"/>
                <a:cs typeface="+mn-cs"/>
              </a:rPr>
              <a:t>(3) </a:t>
            </a:r>
            <a:r>
              <a:rPr lang="en-US" dirty="0">
                <a:solidFill>
                  <a:srgbClr val="004D83"/>
                </a:solidFill>
                <a:latin typeface="+mn-lt"/>
                <a:cs typeface="+mn-cs"/>
              </a:rPr>
              <a:t>CHS bathymetry in PRIMAR Viewer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32" y="1515070"/>
            <a:ext cx="3723339" cy="23498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321" y="3149179"/>
            <a:ext cx="1853679" cy="1651421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453" y="1515069"/>
            <a:ext cx="3237694" cy="23498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7E00A1C-CEF0-4EDE-9E16-BA238D142B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1515069"/>
            <a:ext cx="3546883" cy="23520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1EDF2FA-CE56-4E59-88A1-DF270D8A6C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996" y="3191331"/>
            <a:ext cx="2152338" cy="163843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288D9C5-B4BA-44C7-B268-495588EF449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3191331"/>
            <a:ext cx="2185681" cy="163843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8672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creen Recording 6">
            <a:hlinkClick r:id="" action="ppaction://media"/>
            <a:extLst>
              <a:ext uri="{FF2B5EF4-FFF2-40B4-BE49-F238E27FC236}">
                <a16:creationId xmlns="" xmlns:a16="http://schemas.microsoft.com/office/drawing/2014/main" id="{FAC15268-027A-450D-85CD-077A1CE7433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44463"/>
            <a:ext cx="12192000" cy="65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609600"/>
          </a:xfrm>
        </p:spPr>
        <p:txBody>
          <a:bodyPr/>
          <a:lstStyle/>
          <a:p>
            <a:r>
              <a:rPr lang="en-US" sz="2400" kern="1200" dirty="0"/>
              <a:t>S-102 CREATION AND UPLOAD PROCESS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14400"/>
            <a:ext cx="10972800" cy="4525963"/>
          </a:xfrm>
        </p:spPr>
        <p:txBody>
          <a:bodyPr/>
          <a:lstStyle/>
          <a:p>
            <a:pPr marL="285750" indent="-285750">
              <a:spcBef>
                <a:spcPts val="0"/>
              </a:spcBef>
            </a:pPr>
            <a:r>
              <a:rPr lang="en-US" sz="2000" dirty="0"/>
              <a:t>CHS Production database: Contains thousands of datasets, with hundreds overlapping</a:t>
            </a:r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r>
              <a:rPr lang="en-US" sz="2000" dirty="0"/>
              <a:t>Outdated Cells repository: Contains the info about which tiles have been outdated</a:t>
            </a:r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r>
              <a:rPr lang="en-US" sz="2000" dirty="0"/>
              <a:t>Creation and Upload process currently scheduled task, multiple processes run in parallel to increase performance</a:t>
            </a:r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r>
              <a:rPr lang="en-US" sz="2000" dirty="0"/>
              <a:t>The outdated tiles are ordered by level and the date which they were outdated</a:t>
            </a:r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r>
              <a:rPr lang="en-US" sz="2000" dirty="0"/>
              <a:t>Priority is given to the higher resolution tiles and those outdated the longest</a:t>
            </a:r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r>
              <a:rPr lang="en-US" sz="2000" dirty="0"/>
              <a:t>For each outdated tile we create a new combined surface using the data from the Production database and CHS combine rules to create a BAG populated with metadata</a:t>
            </a:r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r>
              <a:rPr lang="en-US" sz="2000" dirty="0"/>
              <a:t>The updated tile is then loaded onto CARIS Cloud</a:t>
            </a:r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r>
              <a:rPr lang="en-US" sz="2000" dirty="0"/>
              <a:t>They are currently also loaded into an archive for history tracking</a:t>
            </a:r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3288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4680"/>
                </a:solidFill>
                <a:effectLst/>
                <a:uLnTx/>
                <a:uFillTx/>
                <a:latin typeface="Museo Slab 700"/>
                <a:ea typeface="+mj-ea"/>
                <a:cs typeface="+mj-cs"/>
              </a:rPr>
              <a:t>Thank You!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4680"/>
              </a:solidFill>
              <a:effectLst/>
              <a:uLnTx/>
              <a:uFillTx/>
              <a:latin typeface="Museo Sans 30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964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09600"/>
          </a:xfrm>
        </p:spPr>
        <p:txBody>
          <a:bodyPr/>
          <a:lstStyle/>
          <a:p>
            <a:r>
              <a:rPr lang="en-US" sz="2400" dirty="0"/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</a:pPr>
            <a:endParaRPr lang="en-US" sz="2400" dirty="0"/>
          </a:p>
          <a:p>
            <a:pPr marL="285750" indent="-285750">
              <a:spcBef>
                <a:spcPts val="0"/>
              </a:spcBef>
            </a:pPr>
            <a:r>
              <a:rPr lang="en-US" sz="2400" dirty="0"/>
              <a:t>A project is underway with the CHS to implement an innovative bathymetry data service that will demonstrate the value of the evolving IHO S-100 data standards</a:t>
            </a:r>
          </a:p>
          <a:p>
            <a:pPr marL="285750" indent="-285750">
              <a:spcBef>
                <a:spcPts val="0"/>
              </a:spcBef>
            </a:pPr>
            <a:endParaRPr lang="en-US" sz="2400" dirty="0"/>
          </a:p>
          <a:p>
            <a:pPr marL="285750" indent="-285750">
              <a:spcBef>
                <a:spcPts val="0"/>
              </a:spcBef>
            </a:pPr>
            <a:r>
              <a:rPr lang="en-US" sz="2400" dirty="0"/>
              <a:t>The project team is made up of CHS (HO), Teledyne CARIS (hydro software) and PRIMAR (RENC)</a:t>
            </a:r>
          </a:p>
          <a:p>
            <a:pPr marL="285750" indent="-285750">
              <a:spcBef>
                <a:spcPts val="0"/>
              </a:spcBef>
            </a:pPr>
            <a:endParaRPr lang="en-US" sz="2400" dirty="0"/>
          </a:p>
          <a:p>
            <a:pPr marL="285750" indent="-285750">
              <a:spcBef>
                <a:spcPts val="0"/>
              </a:spcBef>
            </a:pPr>
            <a:r>
              <a:rPr lang="en-US" sz="2400" dirty="0"/>
              <a:t>It will focus on the latest technological approaches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285750" indent="-285750">
              <a:spcBef>
                <a:spcPts val="0"/>
              </a:spcBef>
            </a:pPr>
            <a:endParaRPr lang="en-US" sz="2400" dirty="0"/>
          </a:p>
          <a:p>
            <a:pPr marL="285750" indent="-285750"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4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09600"/>
          </a:xfrm>
        </p:spPr>
        <p:txBody>
          <a:bodyPr/>
          <a:lstStyle/>
          <a:p>
            <a:r>
              <a:rPr lang="en-US" sz="2400" dirty="0"/>
              <a:t>KEY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2"/>
            <a:ext cx="7543800" cy="4525963"/>
          </a:xfrm>
        </p:spPr>
        <p:txBody>
          <a:bodyPr/>
          <a:lstStyle/>
          <a:p>
            <a:pPr marL="285750" indent="-285750">
              <a:spcBef>
                <a:spcPts val="0"/>
              </a:spcBef>
            </a:pPr>
            <a:r>
              <a:rPr lang="en-US" b="1" dirty="0"/>
              <a:t>What problems are we trying to solve?</a:t>
            </a:r>
          </a:p>
          <a:p>
            <a:pPr marL="285750" indent="-285750">
              <a:spcBef>
                <a:spcPts val="0"/>
              </a:spcBef>
            </a:pPr>
            <a:endParaRPr lang="en-US" b="1" dirty="0"/>
          </a:p>
          <a:p>
            <a:pPr lvl="1">
              <a:spcBef>
                <a:spcPts val="0"/>
              </a:spcBef>
            </a:pPr>
            <a:r>
              <a:rPr lang="en-US" dirty="0"/>
              <a:t>The survey to bridge turn-around time</a:t>
            </a:r>
          </a:p>
          <a:p>
            <a:pPr marL="1200150" lvl="2" indent="-285750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Efficiency and complexity of meeting the needs of multiple stakeholders</a:t>
            </a:r>
          </a:p>
          <a:p>
            <a:pPr lvl="1">
              <a:spcBef>
                <a:spcPts val="0"/>
              </a:spcBef>
            </a:pPr>
            <a:endParaRPr lang="en-US" i="1" dirty="0"/>
          </a:p>
          <a:p>
            <a:pPr lvl="1">
              <a:spcBef>
                <a:spcPts val="0"/>
              </a:spcBef>
            </a:pPr>
            <a:r>
              <a:rPr lang="en-US" dirty="0"/>
              <a:t>Operational preparedness for e-Navigation and autonomous shipping</a:t>
            </a:r>
          </a:p>
          <a:p>
            <a:pPr marL="1200150" lvl="2" indent="-285750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Data integrity and security</a:t>
            </a:r>
          </a:p>
          <a:p>
            <a:pPr marL="285750" indent="-285750"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3F2CD107-202F-4593-90D2-E46832486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3514147" cy="188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D74983A-3E99-4D2D-91C6-627CF251F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647" y="2327050"/>
            <a:ext cx="2533650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63CAB7D-025E-4CD4-A561-A9C1E2D72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934" y="4309699"/>
            <a:ext cx="32670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0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09600"/>
          </a:xfrm>
        </p:spPr>
        <p:txBody>
          <a:bodyPr/>
          <a:lstStyle/>
          <a:p>
            <a:r>
              <a:rPr lang="en-US" sz="2400" dirty="0"/>
              <a:t>KEY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2"/>
            <a:ext cx="7543800" cy="4525963"/>
          </a:xfrm>
        </p:spPr>
        <p:txBody>
          <a:bodyPr/>
          <a:lstStyle/>
          <a:p>
            <a:pPr marL="285750" indent="-285750">
              <a:spcBef>
                <a:spcPts val="0"/>
              </a:spcBef>
            </a:pPr>
            <a:r>
              <a:rPr lang="en-US" b="1" dirty="0"/>
              <a:t>What approaches are required for success in the market place?</a:t>
            </a:r>
          </a:p>
          <a:p>
            <a:pPr marL="285750" indent="-285750">
              <a:spcBef>
                <a:spcPts val="0"/>
              </a:spcBef>
            </a:pPr>
            <a:endParaRPr lang="en-US" b="1" dirty="0"/>
          </a:p>
          <a:p>
            <a:pPr lvl="1">
              <a:spcBef>
                <a:spcPts val="0"/>
              </a:spcBef>
            </a:pPr>
            <a:r>
              <a:rPr lang="en-US" dirty="0"/>
              <a:t>Service orientated</a:t>
            </a:r>
          </a:p>
          <a:p>
            <a:pPr marL="1200150" lvl="2" indent="-285750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Cloud based</a:t>
            </a:r>
            <a:endParaRPr lang="en-US" i="1" dirty="0"/>
          </a:p>
          <a:p>
            <a:pPr lvl="1">
              <a:spcBef>
                <a:spcPts val="0"/>
              </a:spcBef>
            </a:pPr>
            <a:endParaRPr lang="en-US" i="1" dirty="0"/>
          </a:p>
          <a:p>
            <a:pPr lvl="1">
              <a:spcBef>
                <a:spcPts val="0"/>
              </a:spcBef>
            </a:pPr>
            <a:r>
              <a:rPr lang="en-US" dirty="0"/>
              <a:t>Bathymetry focused then charts</a:t>
            </a:r>
          </a:p>
          <a:p>
            <a:pPr marL="1200150" lvl="2" indent="-285750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Latest open geospatial approaches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Latest computing techniques</a:t>
            </a:r>
          </a:p>
          <a:p>
            <a:pPr marL="285750" indent="-285750"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54BE24A2-6E7D-43E8-8406-86D74B2AF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6400" y="1563151"/>
            <a:ext cx="25812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D07271D-8E53-4287-9C60-AA5E0559A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650" y="3086366"/>
            <a:ext cx="2952750" cy="1552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C798669-C1DA-45BD-92F3-638329F5EE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554" y="4104991"/>
            <a:ext cx="2122365" cy="10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7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09600"/>
          </a:xfrm>
        </p:spPr>
        <p:txBody>
          <a:bodyPr/>
          <a:lstStyle/>
          <a:p>
            <a:r>
              <a:rPr lang="en-US" sz="2400" dirty="0"/>
              <a:t>KEY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2"/>
            <a:ext cx="7543800" cy="4525963"/>
          </a:xfrm>
        </p:spPr>
        <p:txBody>
          <a:bodyPr/>
          <a:lstStyle/>
          <a:p>
            <a:pPr marL="285750" indent="-285750">
              <a:spcBef>
                <a:spcPts val="0"/>
              </a:spcBef>
            </a:pPr>
            <a:r>
              <a:rPr lang="en-US" b="1" dirty="0"/>
              <a:t>What are the financial considerations and economic factors?</a:t>
            </a:r>
          </a:p>
          <a:p>
            <a:pPr marL="285750" indent="-285750">
              <a:spcBef>
                <a:spcPts val="0"/>
              </a:spcBef>
            </a:pPr>
            <a:endParaRPr lang="en-US" b="1" dirty="0"/>
          </a:p>
          <a:p>
            <a:pPr lvl="1">
              <a:spcBef>
                <a:spcPts val="0"/>
              </a:spcBef>
            </a:pPr>
            <a:r>
              <a:rPr lang="en-US" dirty="0"/>
              <a:t>Learn from the ENC distribution market place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Understanding the bathymetry value chain 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Provide innovative service based cost models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Base pricing on type of user and application</a:t>
            </a:r>
          </a:p>
          <a:p>
            <a:pPr marL="285750" indent="-285750"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EF3C920-25CA-492B-9AC9-EE382709B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0" y="1070660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3993B4B-E5D6-4765-8B44-1D345569B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060" y="3313817"/>
            <a:ext cx="2447925" cy="1866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8FFED9D-1226-4538-9220-1091DCDF7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062" y="3062504"/>
            <a:ext cx="20478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2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09600"/>
          </a:xfrm>
        </p:spPr>
        <p:txBody>
          <a:bodyPr/>
          <a:lstStyle/>
          <a:p>
            <a:r>
              <a:rPr lang="en-US" sz="2400" dirty="0"/>
              <a:t>THE HIGH LEVEL CONCEPT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88331AED-83C3-4BC3-8F85-7668B36E2B9A}"/>
              </a:ext>
            </a:extLst>
          </p:cNvPr>
          <p:cNvGrpSpPr/>
          <p:nvPr/>
        </p:nvGrpSpPr>
        <p:grpSpPr>
          <a:xfrm>
            <a:off x="762000" y="228600"/>
            <a:ext cx="9959476" cy="5615094"/>
            <a:chOff x="729721" y="488586"/>
            <a:chExt cx="9959476" cy="5615094"/>
          </a:xfrm>
        </p:grpSpPr>
        <p:sp>
          <p:nvSpPr>
            <p:cNvPr id="103" name="Can 126">
              <a:extLst>
                <a:ext uri="{FF2B5EF4-FFF2-40B4-BE49-F238E27FC236}">
                  <a16:creationId xmlns="" xmlns:a16="http://schemas.microsoft.com/office/drawing/2014/main" id="{BCAEED82-49F0-4FC2-B8CE-39D109D18DE7}"/>
                </a:ext>
              </a:extLst>
            </p:cNvPr>
            <p:cNvSpPr/>
            <p:nvPr/>
          </p:nvSpPr>
          <p:spPr>
            <a:xfrm>
              <a:off x="2649645" y="1793107"/>
              <a:ext cx="976065" cy="1090896"/>
            </a:xfrm>
            <a:prstGeom prst="can">
              <a:avLst/>
            </a:prstGeom>
            <a:solidFill>
              <a:srgbClr val="EEECE1"/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8C479CD5-9223-47AD-89ED-FE2E4816D665}"/>
                </a:ext>
              </a:extLst>
            </p:cNvPr>
            <p:cNvSpPr/>
            <p:nvPr/>
          </p:nvSpPr>
          <p:spPr>
            <a:xfrm>
              <a:off x="7137435" y="2843483"/>
              <a:ext cx="1022894" cy="809625"/>
            </a:xfrm>
            <a:prstGeom prst="rect">
              <a:avLst/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Isosceles Triangle 104">
              <a:extLst>
                <a:ext uri="{FF2B5EF4-FFF2-40B4-BE49-F238E27FC236}">
                  <a16:creationId xmlns="" xmlns:a16="http://schemas.microsoft.com/office/drawing/2014/main" id="{BE6DCE52-22D5-4866-8E2A-BDB9BF7239E5}"/>
                </a:ext>
              </a:extLst>
            </p:cNvPr>
            <p:cNvSpPr/>
            <p:nvPr/>
          </p:nvSpPr>
          <p:spPr>
            <a:xfrm>
              <a:off x="7126135" y="2463608"/>
              <a:ext cx="1066800" cy="381000"/>
            </a:xfrm>
            <a:prstGeom prst="triangle">
              <a:avLst/>
            </a:prstGeom>
            <a:solidFill>
              <a:srgbClr val="EEECE1">
                <a:lumMod val="75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9726AD33-71E5-4CD4-9565-8DFA7DA955C9}"/>
                </a:ext>
              </a:extLst>
            </p:cNvPr>
            <p:cNvCxnSpPr/>
            <p:nvPr/>
          </p:nvCxnSpPr>
          <p:spPr>
            <a:xfrm flipV="1">
              <a:off x="7805372" y="2217608"/>
              <a:ext cx="76200" cy="37000"/>
            </a:xfrm>
            <a:prstGeom prst="line">
              <a:avLst/>
            </a:prstGeom>
            <a:noFill/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</p:cxnSp>
        <p:sp>
          <p:nvSpPr>
            <p:cNvPr id="107" name="Chord 106">
              <a:extLst>
                <a:ext uri="{FF2B5EF4-FFF2-40B4-BE49-F238E27FC236}">
                  <a16:creationId xmlns="" xmlns:a16="http://schemas.microsoft.com/office/drawing/2014/main" id="{0F00C277-1002-4E1F-95E8-1438015A924A}"/>
                </a:ext>
              </a:extLst>
            </p:cNvPr>
            <p:cNvSpPr/>
            <p:nvPr/>
          </p:nvSpPr>
          <p:spPr>
            <a:xfrm rot="21216048">
              <a:off x="7665700" y="2171816"/>
              <a:ext cx="228600" cy="228600"/>
            </a:xfrm>
            <a:prstGeom prst="chord">
              <a:avLst/>
            </a:prstGeom>
            <a:solidFill>
              <a:sysClr val="window" lastClr="FFFFFF">
                <a:lumMod val="95000"/>
              </a:sys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63010491-47B3-4045-B002-BB1B26E0A28F}"/>
                </a:ext>
              </a:extLst>
            </p:cNvPr>
            <p:cNvCxnSpPr/>
            <p:nvPr/>
          </p:nvCxnSpPr>
          <p:spPr>
            <a:xfrm>
              <a:off x="7757718" y="2388388"/>
              <a:ext cx="0" cy="152400"/>
            </a:xfrm>
            <a:prstGeom prst="line">
              <a:avLst/>
            </a:prstGeom>
            <a:noFill/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</p:cxnSp>
        <p:sp>
          <p:nvSpPr>
            <p:cNvPr id="109" name="Diamond 108">
              <a:extLst>
                <a:ext uri="{FF2B5EF4-FFF2-40B4-BE49-F238E27FC236}">
                  <a16:creationId xmlns="" xmlns:a16="http://schemas.microsoft.com/office/drawing/2014/main" id="{9A7EF991-EE57-40C2-8BC0-DB5411FF6304}"/>
                </a:ext>
              </a:extLst>
            </p:cNvPr>
            <p:cNvSpPr/>
            <p:nvPr/>
          </p:nvSpPr>
          <p:spPr>
            <a:xfrm>
              <a:off x="7395412" y="5592559"/>
              <a:ext cx="626453" cy="450696"/>
            </a:xfrm>
            <a:prstGeom prst="diamond">
              <a:avLst/>
            </a:prstGeom>
            <a:solidFill>
              <a:srgbClr val="1F497D">
                <a:lumMod val="60000"/>
                <a:lumOff val="40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Cloud 109">
              <a:extLst>
                <a:ext uri="{FF2B5EF4-FFF2-40B4-BE49-F238E27FC236}">
                  <a16:creationId xmlns="" xmlns:a16="http://schemas.microsoft.com/office/drawing/2014/main" id="{4E6D7D99-A74A-4A10-AAA2-04EEB8FF0A4D}"/>
                </a:ext>
              </a:extLst>
            </p:cNvPr>
            <p:cNvSpPr/>
            <p:nvPr/>
          </p:nvSpPr>
          <p:spPr>
            <a:xfrm>
              <a:off x="2763942" y="3489969"/>
              <a:ext cx="2164374" cy="922434"/>
            </a:xfrm>
            <a:prstGeom prst="cloud">
              <a:avLst/>
            </a:prstGeom>
            <a:solidFill>
              <a:sysClr val="window" lastClr="FFFFFF">
                <a:lumMod val="95000"/>
              </a:sys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51689A8D-AC34-4E1E-A424-FB5D7342BC83}"/>
                </a:ext>
              </a:extLst>
            </p:cNvPr>
            <p:cNvSpPr/>
            <p:nvPr/>
          </p:nvSpPr>
          <p:spPr>
            <a:xfrm>
              <a:off x="9687492" y="3009464"/>
              <a:ext cx="348763" cy="27109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Can 2">
              <a:extLst>
                <a:ext uri="{FF2B5EF4-FFF2-40B4-BE49-F238E27FC236}">
                  <a16:creationId xmlns="" xmlns:a16="http://schemas.microsoft.com/office/drawing/2014/main" id="{5F62DE92-13ED-4E86-AC83-F5690814B619}"/>
                </a:ext>
              </a:extLst>
            </p:cNvPr>
            <p:cNvSpPr/>
            <p:nvPr/>
          </p:nvSpPr>
          <p:spPr>
            <a:xfrm>
              <a:off x="3237996" y="2490211"/>
              <a:ext cx="1295400" cy="1447800"/>
            </a:xfrm>
            <a:prstGeom prst="can">
              <a:avLst/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Diagonal Stripe 112">
              <a:extLst>
                <a:ext uri="{FF2B5EF4-FFF2-40B4-BE49-F238E27FC236}">
                  <a16:creationId xmlns="" xmlns:a16="http://schemas.microsoft.com/office/drawing/2014/main" id="{8CEDB302-94AF-467C-92E8-665AF38DAC8B}"/>
                </a:ext>
              </a:extLst>
            </p:cNvPr>
            <p:cNvSpPr/>
            <p:nvPr/>
          </p:nvSpPr>
          <p:spPr>
            <a:xfrm rot="12863429">
              <a:off x="9115019" y="2944804"/>
              <a:ext cx="990600" cy="671513"/>
            </a:xfrm>
            <a:prstGeom prst="diagStripe">
              <a:avLst/>
            </a:prstGeom>
            <a:solidFill>
              <a:srgbClr val="F79646">
                <a:lumMod val="75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Freeform 26">
              <a:extLst>
                <a:ext uri="{FF2B5EF4-FFF2-40B4-BE49-F238E27FC236}">
                  <a16:creationId xmlns="" xmlns:a16="http://schemas.microsoft.com/office/drawing/2014/main" id="{8E41D8FC-9268-47AA-9D02-2853A3E0A64F}"/>
                </a:ext>
              </a:extLst>
            </p:cNvPr>
            <p:cNvSpPr/>
            <p:nvPr/>
          </p:nvSpPr>
          <p:spPr>
            <a:xfrm>
              <a:off x="8860398" y="3380573"/>
              <a:ext cx="1828799" cy="289415"/>
            </a:xfrm>
            <a:custGeom>
              <a:avLst/>
              <a:gdLst>
                <a:gd name="connsiteX0" fmla="*/ 2145323 w 2171700"/>
                <a:gd name="connsiteY0" fmla="*/ 281354 h 931985"/>
                <a:gd name="connsiteX1" fmla="*/ 1943100 w 2171700"/>
                <a:gd name="connsiteY1" fmla="*/ 175846 h 931985"/>
                <a:gd name="connsiteX2" fmla="*/ 1872761 w 2171700"/>
                <a:gd name="connsiteY2" fmla="*/ 149469 h 931985"/>
                <a:gd name="connsiteX3" fmla="*/ 1846384 w 2171700"/>
                <a:gd name="connsiteY3" fmla="*/ 140677 h 931985"/>
                <a:gd name="connsiteX4" fmla="*/ 1802423 w 2171700"/>
                <a:gd name="connsiteY4" fmla="*/ 131885 h 931985"/>
                <a:gd name="connsiteX5" fmla="*/ 1740877 w 2171700"/>
                <a:gd name="connsiteY5" fmla="*/ 105508 h 931985"/>
                <a:gd name="connsiteX6" fmla="*/ 1714500 w 2171700"/>
                <a:gd name="connsiteY6" fmla="*/ 87923 h 931985"/>
                <a:gd name="connsiteX7" fmla="*/ 1688123 w 2171700"/>
                <a:gd name="connsiteY7" fmla="*/ 79131 h 931985"/>
                <a:gd name="connsiteX8" fmla="*/ 1617784 w 2171700"/>
                <a:gd name="connsiteY8" fmla="*/ 43962 h 931985"/>
                <a:gd name="connsiteX9" fmla="*/ 1591407 w 2171700"/>
                <a:gd name="connsiteY9" fmla="*/ 35169 h 931985"/>
                <a:gd name="connsiteX10" fmla="*/ 1556238 w 2171700"/>
                <a:gd name="connsiteY10" fmla="*/ 17585 h 931985"/>
                <a:gd name="connsiteX11" fmla="*/ 1485900 w 2171700"/>
                <a:gd name="connsiteY11" fmla="*/ 0 h 931985"/>
                <a:gd name="connsiteX12" fmla="*/ 1160584 w 2171700"/>
                <a:gd name="connsiteY12" fmla="*/ 8792 h 931985"/>
                <a:gd name="connsiteX13" fmla="*/ 1107830 w 2171700"/>
                <a:gd name="connsiteY13" fmla="*/ 26377 h 931985"/>
                <a:gd name="connsiteX14" fmla="*/ 1072661 w 2171700"/>
                <a:gd name="connsiteY14" fmla="*/ 35169 h 931985"/>
                <a:gd name="connsiteX15" fmla="*/ 1011115 w 2171700"/>
                <a:gd name="connsiteY15" fmla="*/ 61546 h 931985"/>
                <a:gd name="connsiteX16" fmla="*/ 984738 w 2171700"/>
                <a:gd name="connsiteY16" fmla="*/ 70339 h 931985"/>
                <a:gd name="connsiteX17" fmla="*/ 949569 w 2171700"/>
                <a:gd name="connsiteY17" fmla="*/ 87923 h 931985"/>
                <a:gd name="connsiteX18" fmla="*/ 879230 w 2171700"/>
                <a:gd name="connsiteY18" fmla="*/ 105508 h 931985"/>
                <a:gd name="connsiteX19" fmla="*/ 844061 w 2171700"/>
                <a:gd name="connsiteY19" fmla="*/ 131885 h 931985"/>
                <a:gd name="connsiteX20" fmla="*/ 791307 w 2171700"/>
                <a:gd name="connsiteY20" fmla="*/ 149469 h 931985"/>
                <a:gd name="connsiteX21" fmla="*/ 712177 w 2171700"/>
                <a:gd name="connsiteY21" fmla="*/ 175846 h 931985"/>
                <a:gd name="connsiteX22" fmla="*/ 677007 w 2171700"/>
                <a:gd name="connsiteY22" fmla="*/ 193431 h 931985"/>
                <a:gd name="connsiteX23" fmla="*/ 615461 w 2171700"/>
                <a:gd name="connsiteY23" fmla="*/ 211016 h 931985"/>
                <a:gd name="connsiteX24" fmla="*/ 571500 w 2171700"/>
                <a:gd name="connsiteY24" fmla="*/ 219808 h 931985"/>
                <a:gd name="connsiteX25" fmla="*/ 518746 w 2171700"/>
                <a:gd name="connsiteY25" fmla="*/ 237392 h 931985"/>
                <a:gd name="connsiteX26" fmla="*/ 465992 w 2171700"/>
                <a:gd name="connsiteY26" fmla="*/ 263769 h 931985"/>
                <a:gd name="connsiteX27" fmla="*/ 378069 w 2171700"/>
                <a:gd name="connsiteY27" fmla="*/ 290146 h 931985"/>
                <a:gd name="connsiteX28" fmla="*/ 351692 w 2171700"/>
                <a:gd name="connsiteY28" fmla="*/ 298939 h 931985"/>
                <a:gd name="connsiteX29" fmla="*/ 316523 w 2171700"/>
                <a:gd name="connsiteY29" fmla="*/ 307731 h 931985"/>
                <a:gd name="connsiteX30" fmla="*/ 219807 w 2171700"/>
                <a:gd name="connsiteY30" fmla="*/ 334108 h 931985"/>
                <a:gd name="connsiteX31" fmla="*/ 87923 w 2171700"/>
                <a:gd name="connsiteY31" fmla="*/ 342900 h 931985"/>
                <a:gd name="connsiteX32" fmla="*/ 0 w 2171700"/>
                <a:gd name="connsiteY32" fmla="*/ 369277 h 931985"/>
                <a:gd name="connsiteX33" fmla="*/ 0 w 2171700"/>
                <a:gd name="connsiteY33" fmla="*/ 923192 h 931985"/>
                <a:gd name="connsiteX34" fmla="*/ 2171700 w 2171700"/>
                <a:gd name="connsiteY34" fmla="*/ 931985 h 931985"/>
                <a:gd name="connsiteX35" fmla="*/ 2145323 w 2171700"/>
                <a:gd name="connsiteY35" fmla="*/ 281354 h 93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71700" h="931985">
                  <a:moveTo>
                    <a:pt x="2145323" y="281354"/>
                  </a:moveTo>
                  <a:lnTo>
                    <a:pt x="1943100" y="175846"/>
                  </a:lnTo>
                  <a:lnTo>
                    <a:pt x="1872761" y="149469"/>
                  </a:lnTo>
                  <a:cubicBezTo>
                    <a:pt x="1864051" y="146302"/>
                    <a:pt x="1855375" y="142925"/>
                    <a:pt x="1846384" y="140677"/>
                  </a:cubicBezTo>
                  <a:cubicBezTo>
                    <a:pt x="1831886" y="137053"/>
                    <a:pt x="1817077" y="134816"/>
                    <a:pt x="1802423" y="131885"/>
                  </a:cubicBezTo>
                  <a:cubicBezTo>
                    <a:pt x="1736202" y="87737"/>
                    <a:pt x="1820363" y="139574"/>
                    <a:pt x="1740877" y="105508"/>
                  </a:cubicBezTo>
                  <a:cubicBezTo>
                    <a:pt x="1731164" y="101345"/>
                    <a:pt x="1723952" y="92649"/>
                    <a:pt x="1714500" y="87923"/>
                  </a:cubicBezTo>
                  <a:cubicBezTo>
                    <a:pt x="1706211" y="83778"/>
                    <a:pt x="1696560" y="82966"/>
                    <a:pt x="1688123" y="79131"/>
                  </a:cubicBezTo>
                  <a:cubicBezTo>
                    <a:pt x="1664259" y="68284"/>
                    <a:pt x="1642652" y="52252"/>
                    <a:pt x="1617784" y="43962"/>
                  </a:cubicBezTo>
                  <a:cubicBezTo>
                    <a:pt x="1608992" y="41031"/>
                    <a:pt x="1599926" y="38820"/>
                    <a:pt x="1591407" y="35169"/>
                  </a:cubicBezTo>
                  <a:cubicBezTo>
                    <a:pt x="1579360" y="30006"/>
                    <a:pt x="1568672" y="21730"/>
                    <a:pt x="1556238" y="17585"/>
                  </a:cubicBezTo>
                  <a:cubicBezTo>
                    <a:pt x="1533311" y="9943"/>
                    <a:pt x="1485900" y="0"/>
                    <a:pt x="1485900" y="0"/>
                  </a:cubicBezTo>
                  <a:cubicBezTo>
                    <a:pt x="1377461" y="2931"/>
                    <a:pt x="1268799" y="1242"/>
                    <a:pt x="1160584" y="8792"/>
                  </a:cubicBezTo>
                  <a:cubicBezTo>
                    <a:pt x="1142093" y="10082"/>
                    <a:pt x="1125812" y="21882"/>
                    <a:pt x="1107830" y="26377"/>
                  </a:cubicBezTo>
                  <a:cubicBezTo>
                    <a:pt x="1096107" y="29308"/>
                    <a:pt x="1084280" y="31849"/>
                    <a:pt x="1072661" y="35169"/>
                  </a:cubicBezTo>
                  <a:cubicBezTo>
                    <a:pt x="1031430" y="46950"/>
                    <a:pt x="1057996" y="41454"/>
                    <a:pt x="1011115" y="61546"/>
                  </a:cubicBezTo>
                  <a:cubicBezTo>
                    <a:pt x="1002596" y="65197"/>
                    <a:pt x="993257" y="66688"/>
                    <a:pt x="984738" y="70339"/>
                  </a:cubicBezTo>
                  <a:cubicBezTo>
                    <a:pt x="972691" y="75502"/>
                    <a:pt x="962003" y="83778"/>
                    <a:pt x="949569" y="87923"/>
                  </a:cubicBezTo>
                  <a:cubicBezTo>
                    <a:pt x="926641" y="95566"/>
                    <a:pt x="879230" y="105508"/>
                    <a:pt x="879230" y="105508"/>
                  </a:cubicBezTo>
                  <a:cubicBezTo>
                    <a:pt x="867507" y="114300"/>
                    <a:pt x="857168" y="125332"/>
                    <a:pt x="844061" y="131885"/>
                  </a:cubicBezTo>
                  <a:cubicBezTo>
                    <a:pt x="827482" y="140174"/>
                    <a:pt x="808517" y="142585"/>
                    <a:pt x="791307" y="149469"/>
                  </a:cubicBezTo>
                  <a:cubicBezTo>
                    <a:pt x="736127" y="171542"/>
                    <a:pt x="762657" y="163226"/>
                    <a:pt x="712177" y="175846"/>
                  </a:cubicBezTo>
                  <a:cubicBezTo>
                    <a:pt x="700454" y="181708"/>
                    <a:pt x="689054" y="188268"/>
                    <a:pt x="677007" y="193431"/>
                  </a:cubicBezTo>
                  <a:cubicBezTo>
                    <a:pt x="661196" y="200207"/>
                    <a:pt x="630898" y="207585"/>
                    <a:pt x="615461" y="211016"/>
                  </a:cubicBezTo>
                  <a:cubicBezTo>
                    <a:pt x="600873" y="214258"/>
                    <a:pt x="585917" y="215876"/>
                    <a:pt x="571500" y="219808"/>
                  </a:cubicBezTo>
                  <a:cubicBezTo>
                    <a:pt x="553617" y="224685"/>
                    <a:pt x="536331" y="231530"/>
                    <a:pt x="518746" y="237392"/>
                  </a:cubicBezTo>
                  <a:cubicBezTo>
                    <a:pt x="422560" y="269454"/>
                    <a:pt x="568244" y="218324"/>
                    <a:pt x="465992" y="263769"/>
                  </a:cubicBezTo>
                  <a:cubicBezTo>
                    <a:pt x="428372" y="280489"/>
                    <a:pt x="413881" y="279914"/>
                    <a:pt x="378069" y="290146"/>
                  </a:cubicBezTo>
                  <a:cubicBezTo>
                    <a:pt x="369158" y="292692"/>
                    <a:pt x="360603" y="296393"/>
                    <a:pt x="351692" y="298939"/>
                  </a:cubicBezTo>
                  <a:cubicBezTo>
                    <a:pt x="340073" y="302259"/>
                    <a:pt x="328142" y="304411"/>
                    <a:pt x="316523" y="307731"/>
                  </a:cubicBezTo>
                  <a:cubicBezTo>
                    <a:pt x="281963" y="317605"/>
                    <a:pt x="260687" y="331383"/>
                    <a:pt x="219807" y="334108"/>
                  </a:cubicBezTo>
                  <a:lnTo>
                    <a:pt x="87923" y="342900"/>
                  </a:lnTo>
                  <a:cubicBezTo>
                    <a:pt x="11226" y="362074"/>
                    <a:pt x="39200" y="349677"/>
                    <a:pt x="0" y="369277"/>
                  </a:cubicBezTo>
                  <a:lnTo>
                    <a:pt x="0" y="923192"/>
                  </a:lnTo>
                  <a:lnTo>
                    <a:pt x="2171700" y="931985"/>
                  </a:lnTo>
                  <a:lnTo>
                    <a:pt x="2145323" y="281354"/>
                  </a:ln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FE2E13D8-6F91-465B-BF37-A3123960C0DE}"/>
                </a:ext>
              </a:extLst>
            </p:cNvPr>
            <p:cNvCxnSpPr/>
            <p:nvPr/>
          </p:nvCxnSpPr>
          <p:spPr>
            <a:xfrm>
              <a:off x="9607085" y="2705304"/>
              <a:ext cx="71951" cy="34846"/>
            </a:xfrm>
            <a:prstGeom prst="line">
              <a:avLst/>
            </a:prstGeom>
            <a:noFill/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</p:cxnSp>
        <p:sp>
          <p:nvSpPr>
            <p:cNvPr id="116" name="Chord 115">
              <a:extLst>
                <a:ext uri="{FF2B5EF4-FFF2-40B4-BE49-F238E27FC236}">
                  <a16:creationId xmlns="" xmlns:a16="http://schemas.microsoft.com/office/drawing/2014/main" id="{42DAF0B5-01E7-41E7-8177-AC29506E808D}"/>
                </a:ext>
              </a:extLst>
            </p:cNvPr>
            <p:cNvSpPr/>
            <p:nvPr/>
          </p:nvSpPr>
          <p:spPr>
            <a:xfrm rot="13491893">
              <a:off x="9592692" y="2640758"/>
              <a:ext cx="228600" cy="228600"/>
            </a:xfrm>
            <a:prstGeom prst="chord">
              <a:avLst/>
            </a:prstGeom>
            <a:solidFill>
              <a:sysClr val="window" lastClr="FFFFFF">
                <a:lumMod val="95000"/>
              </a:sys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C315187E-47A7-46A6-B396-C96E87E7C65D}"/>
                </a:ext>
              </a:extLst>
            </p:cNvPr>
            <p:cNvCxnSpPr/>
            <p:nvPr/>
          </p:nvCxnSpPr>
          <p:spPr>
            <a:xfrm>
              <a:off x="9735643" y="2855828"/>
              <a:ext cx="0" cy="152400"/>
            </a:xfrm>
            <a:prstGeom prst="line">
              <a:avLst/>
            </a:prstGeom>
            <a:noFill/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</p:cxnSp>
        <p:sp>
          <p:nvSpPr>
            <p:cNvPr id="118" name="Curved Up Arrow 44">
              <a:extLst>
                <a:ext uri="{FF2B5EF4-FFF2-40B4-BE49-F238E27FC236}">
                  <a16:creationId xmlns="" xmlns:a16="http://schemas.microsoft.com/office/drawing/2014/main" id="{2A68F4A2-3EF3-4137-A723-39CBAE5A7713}"/>
                </a:ext>
              </a:extLst>
            </p:cNvPr>
            <p:cNvSpPr/>
            <p:nvPr/>
          </p:nvSpPr>
          <p:spPr>
            <a:xfrm rot="10800000">
              <a:off x="3787945" y="1649632"/>
              <a:ext cx="3360430" cy="858885"/>
            </a:xfrm>
            <a:prstGeom prst="curvedUpArrow">
              <a:avLst>
                <a:gd name="adj1" fmla="val 25000"/>
                <a:gd name="adj2" fmla="val 50000"/>
                <a:gd name="adj3" fmla="val 26205"/>
              </a:avLst>
            </a:prstGeom>
            <a:solidFill>
              <a:srgbClr val="EEECE1">
                <a:lumMod val="25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="" xmlns:a16="http://schemas.microsoft.com/office/drawing/2014/main" id="{12CBEB1F-E4C2-4930-93ED-734F15FB4B33}"/>
                </a:ext>
              </a:extLst>
            </p:cNvPr>
            <p:cNvGrpSpPr/>
            <p:nvPr/>
          </p:nvGrpSpPr>
          <p:grpSpPr>
            <a:xfrm>
              <a:off x="9700277" y="1575860"/>
              <a:ext cx="244612" cy="599491"/>
              <a:chOff x="6384788" y="914400"/>
              <a:chExt cx="244612" cy="599491"/>
            </a:xfrm>
          </p:grpSpPr>
          <p:sp>
            <p:nvSpPr>
              <p:cNvPr id="312" name="Round Same Side Corner Rectangle 50">
                <a:extLst>
                  <a:ext uri="{FF2B5EF4-FFF2-40B4-BE49-F238E27FC236}">
                    <a16:creationId xmlns="" xmlns:a16="http://schemas.microsoft.com/office/drawing/2014/main" id="{29CB91B2-E43A-4A5E-93A6-4F7CED41891E}"/>
                  </a:ext>
                </a:extLst>
              </p:cNvPr>
              <p:cNvSpPr/>
              <p:nvPr/>
            </p:nvSpPr>
            <p:spPr>
              <a:xfrm>
                <a:off x="6400800" y="1066800"/>
                <a:ext cx="228600" cy="228600"/>
              </a:xfrm>
              <a:prstGeom prst="round2SameRect">
                <a:avLst/>
              </a:prstGeom>
              <a:solidFill>
                <a:srgbClr val="EEECE1">
                  <a:lumMod val="25000"/>
                </a:srgbClr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="" xmlns:a16="http://schemas.microsoft.com/office/drawing/2014/main" id="{78DD12AF-D4AD-46B0-B795-9CC9E26AD4A9}"/>
                  </a:ext>
                </a:extLst>
              </p:cNvPr>
              <p:cNvSpPr/>
              <p:nvPr/>
            </p:nvSpPr>
            <p:spPr>
              <a:xfrm>
                <a:off x="6438900" y="914400"/>
                <a:ext cx="152400" cy="152400"/>
              </a:xfrm>
              <a:prstGeom prst="ellipse">
                <a:avLst/>
              </a:prstGeom>
              <a:solidFill>
                <a:srgbClr val="EEECE1">
                  <a:lumMod val="2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14" name="Straight Connector 313">
                <a:extLst>
                  <a:ext uri="{FF2B5EF4-FFF2-40B4-BE49-F238E27FC236}">
                    <a16:creationId xmlns="" xmlns:a16="http://schemas.microsoft.com/office/drawing/2014/main" id="{40DDD0A7-9E64-412C-B8D4-29D0F8CBF844}"/>
                  </a:ext>
                </a:extLst>
              </p:cNvPr>
              <p:cNvCxnSpPr/>
              <p:nvPr/>
            </p:nvCxnSpPr>
            <p:spPr>
              <a:xfrm flipH="1">
                <a:off x="6468118" y="1256131"/>
                <a:ext cx="3272" cy="185592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5" name="Straight Connector 314">
                <a:extLst>
                  <a:ext uri="{FF2B5EF4-FFF2-40B4-BE49-F238E27FC236}">
                    <a16:creationId xmlns="" xmlns:a16="http://schemas.microsoft.com/office/drawing/2014/main" id="{0CC5107F-74F3-4988-93EA-DDC5EF44CF91}"/>
                  </a:ext>
                </a:extLst>
              </p:cNvPr>
              <p:cNvCxnSpPr/>
              <p:nvPr/>
            </p:nvCxnSpPr>
            <p:spPr>
              <a:xfrm>
                <a:off x="6553200" y="1256131"/>
                <a:ext cx="0" cy="228600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6" name="Straight Connector 315">
                <a:extLst>
                  <a:ext uri="{FF2B5EF4-FFF2-40B4-BE49-F238E27FC236}">
                    <a16:creationId xmlns="" xmlns:a16="http://schemas.microsoft.com/office/drawing/2014/main" id="{4E11F131-34C7-4C98-A4B8-ED9B7F1D9E49}"/>
                  </a:ext>
                </a:extLst>
              </p:cNvPr>
              <p:cNvCxnSpPr/>
              <p:nvPr/>
            </p:nvCxnSpPr>
            <p:spPr>
              <a:xfrm flipH="1">
                <a:off x="6384788" y="1434576"/>
                <a:ext cx="108224" cy="13448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7" name="Straight Connector 316">
                <a:extLst>
                  <a:ext uri="{FF2B5EF4-FFF2-40B4-BE49-F238E27FC236}">
                    <a16:creationId xmlns="" xmlns:a16="http://schemas.microsoft.com/office/drawing/2014/main" id="{BB572BA6-17C2-4749-A7B3-D150879930FD}"/>
                  </a:ext>
                </a:extLst>
              </p:cNvPr>
              <p:cNvCxnSpPr/>
              <p:nvPr/>
            </p:nvCxnSpPr>
            <p:spPr>
              <a:xfrm flipH="1">
                <a:off x="6452573" y="1484731"/>
                <a:ext cx="125053" cy="29160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</p:grp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0171BC12-8D33-4303-944A-EAA5D4C73426}"/>
                </a:ext>
              </a:extLst>
            </p:cNvPr>
            <p:cNvCxnSpPr/>
            <p:nvPr/>
          </p:nvCxnSpPr>
          <p:spPr>
            <a:xfrm>
              <a:off x="5456588" y="3519949"/>
              <a:ext cx="4396" cy="1265420"/>
            </a:xfrm>
            <a:prstGeom prst="line">
              <a:avLst/>
            </a:prstGeom>
            <a:noFill/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1842A2DE-8C6B-4469-94FB-8D59F34AD0F2}"/>
                </a:ext>
              </a:extLst>
            </p:cNvPr>
            <p:cNvCxnSpPr/>
            <p:nvPr/>
          </p:nvCxnSpPr>
          <p:spPr>
            <a:xfrm>
              <a:off x="5456588" y="4480569"/>
              <a:ext cx="363416" cy="0"/>
            </a:xfrm>
            <a:prstGeom prst="line">
              <a:avLst/>
            </a:prstGeom>
            <a:noFill/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0B8B0B7F-788A-4ED8-A0E4-868459537912}"/>
                </a:ext>
              </a:extLst>
            </p:cNvPr>
            <p:cNvCxnSpPr/>
            <p:nvPr/>
          </p:nvCxnSpPr>
          <p:spPr>
            <a:xfrm>
              <a:off x="5456588" y="4785369"/>
              <a:ext cx="363416" cy="0"/>
            </a:xfrm>
            <a:prstGeom prst="line">
              <a:avLst/>
            </a:prstGeom>
            <a:noFill/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</p:cxnSp>
        <p:sp>
          <p:nvSpPr>
            <p:cNvPr id="123" name="TextBox 122">
              <a:extLst>
                <a:ext uri="{FF2B5EF4-FFF2-40B4-BE49-F238E27FC236}">
                  <a16:creationId xmlns="" xmlns:a16="http://schemas.microsoft.com/office/drawing/2014/main" id="{38949187-28AD-410E-A5B9-8E40A932185A}"/>
                </a:ext>
              </a:extLst>
            </p:cNvPr>
            <p:cNvSpPr txBox="1"/>
            <p:nvPr/>
          </p:nvSpPr>
          <p:spPr>
            <a:xfrm>
              <a:off x="5755160" y="3769074"/>
              <a:ext cx="1622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Bathy</a:t>
              </a: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 S-102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="" xmlns:a16="http://schemas.microsoft.com/office/drawing/2014/main" id="{F67DB99C-470E-4DC4-83D2-592D1B7B8814}"/>
                </a:ext>
              </a:extLst>
            </p:cNvPr>
            <p:cNvSpPr txBox="1"/>
            <p:nvPr/>
          </p:nvSpPr>
          <p:spPr>
            <a:xfrm>
              <a:off x="5736476" y="4329606"/>
              <a:ext cx="1622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Tides</a:t>
              </a: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 S-104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="" xmlns:a16="http://schemas.microsoft.com/office/drawing/2014/main" id="{877BB085-1D80-4D40-BC23-63EFF9BEF3FE}"/>
                </a:ext>
              </a:extLst>
            </p:cNvPr>
            <p:cNvSpPr txBox="1"/>
            <p:nvPr/>
          </p:nvSpPr>
          <p:spPr>
            <a:xfrm>
              <a:off x="5752596" y="4631533"/>
              <a:ext cx="28163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b="1" i="1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ENC</a:t>
              </a:r>
              <a:r>
                <a:rPr lang="en-US" sz="1400" b="1" i="1" kern="0" dirty="0">
                  <a:solidFill>
                    <a:prstClr val="black"/>
                  </a:solidFill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 S-101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A99276E4-D03B-4D3E-9B0C-9F0530B8AF04}"/>
                </a:ext>
              </a:extLst>
            </p:cNvPr>
            <p:cNvSpPr txBox="1"/>
            <p:nvPr/>
          </p:nvSpPr>
          <p:spPr>
            <a:xfrm>
              <a:off x="7634893" y="4355061"/>
              <a:ext cx="2424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Latest Data Updates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="" xmlns:a16="http://schemas.microsoft.com/office/drawing/2014/main" id="{61035CA3-A412-4A0F-9730-338BF542B237}"/>
                </a:ext>
              </a:extLst>
            </p:cNvPr>
            <p:cNvSpPr/>
            <p:nvPr/>
          </p:nvSpPr>
          <p:spPr>
            <a:xfrm>
              <a:off x="5810598" y="5284980"/>
              <a:ext cx="381000" cy="381000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="" xmlns:a16="http://schemas.microsoft.com/office/drawing/2014/main" id="{62710177-70B1-4000-9436-972318DA4ADC}"/>
                </a:ext>
              </a:extLst>
            </p:cNvPr>
            <p:cNvSpPr/>
            <p:nvPr/>
          </p:nvSpPr>
          <p:spPr>
            <a:xfrm>
              <a:off x="5649406" y="5443653"/>
              <a:ext cx="381000" cy="381000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="" xmlns:a16="http://schemas.microsoft.com/office/drawing/2014/main" id="{635B9C37-832D-4C4E-8FCD-925DC19FCE89}"/>
                </a:ext>
              </a:extLst>
            </p:cNvPr>
            <p:cNvSpPr/>
            <p:nvPr/>
          </p:nvSpPr>
          <p:spPr>
            <a:xfrm>
              <a:off x="5926683" y="5538080"/>
              <a:ext cx="381000" cy="381000"/>
            </a:xfrm>
            <a:prstGeom prst="rect">
              <a:avLst/>
            </a:prstGeom>
            <a:solidFill>
              <a:srgbClr val="8064A2">
                <a:lumMod val="60000"/>
                <a:lumOff val="40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="" xmlns:a16="http://schemas.microsoft.com/office/drawing/2014/main" id="{FBE58C44-FFB1-47C3-8799-FAF619B91C5F}"/>
                </a:ext>
              </a:extLst>
            </p:cNvPr>
            <p:cNvSpPr/>
            <p:nvPr/>
          </p:nvSpPr>
          <p:spPr>
            <a:xfrm>
              <a:off x="6109537" y="5373957"/>
              <a:ext cx="381000" cy="381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Diamond 229">
              <a:extLst>
                <a:ext uri="{FF2B5EF4-FFF2-40B4-BE49-F238E27FC236}">
                  <a16:creationId xmlns="" xmlns:a16="http://schemas.microsoft.com/office/drawing/2014/main" id="{86360DD5-68AB-4B71-A783-0501E19719C1}"/>
                </a:ext>
              </a:extLst>
            </p:cNvPr>
            <p:cNvSpPr/>
            <p:nvPr/>
          </p:nvSpPr>
          <p:spPr>
            <a:xfrm>
              <a:off x="7395412" y="5469421"/>
              <a:ext cx="626453" cy="450696"/>
            </a:xfrm>
            <a:prstGeom prst="diamond">
              <a:avLst/>
            </a:prstGeom>
            <a:solidFill>
              <a:srgbClr val="8064A2">
                <a:lumMod val="60000"/>
                <a:lumOff val="40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Diamond 230">
              <a:extLst>
                <a:ext uri="{FF2B5EF4-FFF2-40B4-BE49-F238E27FC236}">
                  <a16:creationId xmlns="" xmlns:a16="http://schemas.microsoft.com/office/drawing/2014/main" id="{6D621904-7725-4B2C-B841-4B95EDFAE8FF}"/>
                </a:ext>
              </a:extLst>
            </p:cNvPr>
            <p:cNvSpPr/>
            <p:nvPr/>
          </p:nvSpPr>
          <p:spPr>
            <a:xfrm>
              <a:off x="7395412" y="5346283"/>
              <a:ext cx="626453" cy="450696"/>
            </a:xfrm>
            <a:prstGeom prst="diamond">
              <a:avLst/>
            </a:prstGeom>
            <a:solidFill>
              <a:srgbClr val="92D050"/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Diamond 231">
              <a:extLst>
                <a:ext uri="{FF2B5EF4-FFF2-40B4-BE49-F238E27FC236}">
                  <a16:creationId xmlns="" xmlns:a16="http://schemas.microsoft.com/office/drawing/2014/main" id="{FF6C8390-2F9B-4C13-AC0C-28EAE2D86402}"/>
                </a:ext>
              </a:extLst>
            </p:cNvPr>
            <p:cNvSpPr/>
            <p:nvPr/>
          </p:nvSpPr>
          <p:spPr>
            <a:xfrm>
              <a:off x="7423987" y="5222458"/>
              <a:ext cx="626453" cy="450696"/>
            </a:xfrm>
            <a:prstGeom prst="diamond">
              <a:avLst/>
            </a:prstGeom>
            <a:solidFill>
              <a:srgbClr val="FFC000"/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Right Arrow 92">
              <a:extLst>
                <a:ext uri="{FF2B5EF4-FFF2-40B4-BE49-F238E27FC236}">
                  <a16:creationId xmlns="" xmlns:a16="http://schemas.microsoft.com/office/drawing/2014/main" id="{A463C688-3941-46D5-9E6E-98EFB79C2F9B}"/>
                </a:ext>
              </a:extLst>
            </p:cNvPr>
            <p:cNvSpPr/>
            <p:nvPr/>
          </p:nvSpPr>
          <p:spPr>
            <a:xfrm>
              <a:off x="2337205" y="3148319"/>
              <a:ext cx="846572" cy="232094"/>
            </a:xfrm>
            <a:prstGeom prst="rightArrow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="" xmlns:a16="http://schemas.microsoft.com/office/drawing/2014/main" id="{569002BA-6B56-4824-AE4F-5451CD985FDC}"/>
                </a:ext>
              </a:extLst>
            </p:cNvPr>
            <p:cNvSpPr txBox="1"/>
            <p:nvPr/>
          </p:nvSpPr>
          <p:spPr>
            <a:xfrm>
              <a:off x="4738124" y="1308880"/>
              <a:ext cx="1622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Data Request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="" xmlns:a16="http://schemas.microsoft.com/office/drawing/2014/main" id="{FC266032-CC02-422A-8AEA-4BD5E6063293}"/>
                </a:ext>
              </a:extLst>
            </p:cNvPr>
            <p:cNvSpPr txBox="1"/>
            <p:nvPr/>
          </p:nvSpPr>
          <p:spPr>
            <a:xfrm>
              <a:off x="4619853" y="2302765"/>
              <a:ext cx="20876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S-100 Data Services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cell based</a:t>
              </a:r>
            </a:p>
          </p:txBody>
        </p:sp>
        <p:sp>
          <p:nvSpPr>
            <p:cNvPr id="236" name="Freeform 103">
              <a:extLst>
                <a:ext uri="{FF2B5EF4-FFF2-40B4-BE49-F238E27FC236}">
                  <a16:creationId xmlns="" xmlns:a16="http://schemas.microsoft.com/office/drawing/2014/main" id="{70B158DF-28DC-4580-9867-A5D9BFADE4D2}"/>
                </a:ext>
              </a:extLst>
            </p:cNvPr>
            <p:cNvSpPr/>
            <p:nvPr/>
          </p:nvSpPr>
          <p:spPr>
            <a:xfrm>
              <a:off x="7906328" y="1872537"/>
              <a:ext cx="1641336" cy="801188"/>
            </a:xfrm>
            <a:custGeom>
              <a:avLst/>
              <a:gdLst>
                <a:gd name="connsiteX0" fmla="*/ 0 w 2412274"/>
                <a:gd name="connsiteY0" fmla="*/ 330926 h 801188"/>
                <a:gd name="connsiteX1" fmla="*/ 43543 w 2412274"/>
                <a:gd name="connsiteY1" fmla="*/ 322217 h 801188"/>
                <a:gd name="connsiteX2" fmla="*/ 113212 w 2412274"/>
                <a:gd name="connsiteY2" fmla="*/ 313508 h 801188"/>
                <a:gd name="connsiteX3" fmla="*/ 139337 w 2412274"/>
                <a:gd name="connsiteY3" fmla="*/ 304800 h 801188"/>
                <a:gd name="connsiteX4" fmla="*/ 226423 w 2412274"/>
                <a:gd name="connsiteY4" fmla="*/ 296091 h 801188"/>
                <a:gd name="connsiteX5" fmla="*/ 261257 w 2412274"/>
                <a:gd name="connsiteY5" fmla="*/ 287383 h 801188"/>
                <a:gd name="connsiteX6" fmla="*/ 339634 w 2412274"/>
                <a:gd name="connsiteY6" fmla="*/ 269966 h 801188"/>
                <a:gd name="connsiteX7" fmla="*/ 365760 w 2412274"/>
                <a:gd name="connsiteY7" fmla="*/ 261257 h 801188"/>
                <a:gd name="connsiteX8" fmla="*/ 400594 w 2412274"/>
                <a:gd name="connsiteY8" fmla="*/ 252548 h 801188"/>
                <a:gd name="connsiteX9" fmla="*/ 496389 w 2412274"/>
                <a:gd name="connsiteY9" fmla="*/ 209006 h 801188"/>
                <a:gd name="connsiteX10" fmla="*/ 513806 w 2412274"/>
                <a:gd name="connsiteY10" fmla="*/ 191588 h 801188"/>
                <a:gd name="connsiteX11" fmla="*/ 548640 w 2412274"/>
                <a:gd name="connsiteY11" fmla="*/ 139337 h 801188"/>
                <a:gd name="connsiteX12" fmla="*/ 539932 w 2412274"/>
                <a:gd name="connsiteY12" fmla="*/ 52251 h 801188"/>
                <a:gd name="connsiteX13" fmla="*/ 522514 w 2412274"/>
                <a:gd name="connsiteY13" fmla="*/ 34834 h 801188"/>
                <a:gd name="connsiteX14" fmla="*/ 470263 w 2412274"/>
                <a:gd name="connsiteY14" fmla="*/ 0 h 801188"/>
                <a:gd name="connsiteX15" fmla="*/ 348343 w 2412274"/>
                <a:gd name="connsiteY15" fmla="*/ 8708 h 801188"/>
                <a:gd name="connsiteX16" fmla="*/ 304800 w 2412274"/>
                <a:gd name="connsiteY16" fmla="*/ 52251 h 801188"/>
                <a:gd name="connsiteX17" fmla="*/ 278674 w 2412274"/>
                <a:gd name="connsiteY17" fmla="*/ 113211 h 801188"/>
                <a:gd name="connsiteX18" fmla="*/ 261257 w 2412274"/>
                <a:gd name="connsiteY18" fmla="*/ 139337 h 801188"/>
                <a:gd name="connsiteX19" fmla="*/ 287383 w 2412274"/>
                <a:gd name="connsiteY19" fmla="*/ 296091 h 801188"/>
                <a:gd name="connsiteX20" fmla="*/ 339634 w 2412274"/>
                <a:gd name="connsiteY20" fmla="*/ 339634 h 801188"/>
                <a:gd name="connsiteX21" fmla="*/ 357052 w 2412274"/>
                <a:gd name="connsiteY21" fmla="*/ 357051 h 801188"/>
                <a:gd name="connsiteX22" fmla="*/ 383177 w 2412274"/>
                <a:gd name="connsiteY22" fmla="*/ 365760 h 801188"/>
                <a:gd name="connsiteX23" fmla="*/ 409303 w 2412274"/>
                <a:gd name="connsiteY23" fmla="*/ 383177 h 801188"/>
                <a:gd name="connsiteX24" fmla="*/ 444137 w 2412274"/>
                <a:gd name="connsiteY24" fmla="*/ 391886 h 801188"/>
                <a:gd name="connsiteX25" fmla="*/ 513806 w 2412274"/>
                <a:gd name="connsiteY25" fmla="*/ 409303 h 801188"/>
                <a:gd name="connsiteX26" fmla="*/ 792480 w 2412274"/>
                <a:gd name="connsiteY26" fmla="*/ 391886 h 801188"/>
                <a:gd name="connsiteX27" fmla="*/ 862149 w 2412274"/>
                <a:gd name="connsiteY27" fmla="*/ 365760 h 801188"/>
                <a:gd name="connsiteX28" fmla="*/ 888274 w 2412274"/>
                <a:gd name="connsiteY28" fmla="*/ 357051 h 801188"/>
                <a:gd name="connsiteX29" fmla="*/ 940526 w 2412274"/>
                <a:gd name="connsiteY29" fmla="*/ 330926 h 801188"/>
                <a:gd name="connsiteX30" fmla="*/ 966652 w 2412274"/>
                <a:gd name="connsiteY30" fmla="*/ 313508 h 801188"/>
                <a:gd name="connsiteX31" fmla="*/ 984069 w 2412274"/>
                <a:gd name="connsiteY31" fmla="*/ 287383 h 801188"/>
                <a:gd name="connsiteX32" fmla="*/ 1010194 w 2412274"/>
                <a:gd name="connsiteY32" fmla="*/ 278674 h 801188"/>
                <a:gd name="connsiteX33" fmla="*/ 1045029 w 2412274"/>
                <a:gd name="connsiteY33" fmla="*/ 235131 h 801188"/>
                <a:gd name="connsiteX34" fmla="*/ 1053737 w 2412274"/>
                <a:gd name="connsiteY34" fmla="*/ 200297 h 801188"/>
                <a:gd name="connsiteX35" fmla="*/ 1071154 w 2412274"/>
                <a:gd name="connsiteY35" fmla="*/ 139337 h 801188"/>
                <a:gd name="connsiteX36" fmla="*/ 1062446 w 2412274"/>
                <a:gd name="connsiteY36" fmla="*/ 69668 h 801188"/>
                <a:gd name="connsiteX37" fmla="*/ 1036320 w 2412274"/>
                <a:gd name="connsiteY37" fmla="*/ 60960 h 801188"/>
                <a:gd name="connsiteX38" fmla="*/ 949234 w 2412274"/>
                <a:gd name="connsiteY38" fmla="*/ 69668 h 801188"/>
                <a:gd name="connsiteX39" fmla="*/ 914400 w 2412274"/>
                <a:gd name="connsiteY39" fmla="*/ 113211 h 801188"/>
                <a:gd name="connsiteX40" fmla="*/ 905692 w 2412274"/>
                <a:gd name="connsiteY40" fmla="*/ 139337 h 801188"/>
                <a:gd name="connsiteX41" fmla="*/ 914400 w 2412274"/>
                <a:gd name="connsiteY41" fmla="*/ 296091 h 801188"/>
                <a:gd name="connsiteX42" fmla="*/ 923109 w 2412274"/>
                <a:gd name="connsiteY42" fmla="*/ 322217 h 801188"/>
                <a:gd name="connsiteX43" fmla="*/ 949234 w 2412274"/>
                <a:gd name="connsiteY43" fmla="*/ 339634 h 801188"/>
                <a:gd name="connsiteX44" fmla="*/ 966652 w 2412274"/>
                <a:gd name="connsiteY44" fmla="*/ 357051 h 801188"/>
                <a:gd name="connsiteX45" fmla="*/ 992777 w 2412274"/>
                <a:gd name="connsiteY45" fmla="*/ 374468 h 801188"/>
                <a:gd name="connsiteX46" fmla="*/ 1010194 w 2412274"/>
                <a:gd name="connsiteY46" fmla="*/ 391886 h 801188"/>
                <a:gd name="connsiteX47" fmla="*/ 1062446 w 2412274"/>
                <a:gd name="connsiteY47" fmla="*/ 409303 h 801188"/>
                <a:gd name="connsiteX48" fmla="*/ 1123406 w 2412274"/>
                <a:gd name="connsiteY48" fmla="*/ 426720 h 801188"/>
                <a:gd name="connsiteX49" fmla="*/ 1184366 w 2412274"/>
                <a:gd name="connsiteY49" fmla="*/ 435428 h 801188"/>
                <a:gd name="connsiteX50" fmla="*/ 1506583 w 2412274"/>
                <a:gd name="connsiteY50" fmla="*/ 409303 h 801188"/>
                <a:gd name="connsiteX51" fmla="*/ 1541417 w 2412274"/>
                <a:gd name="connsiteY51" fmla="*/ 383177 h 801188"/>
                <a:gd name="connsiteX52" fmla="*/ 1558834 w 2412274"/>
                <a:gd name="connsiteY52" fmla="*/ 357051 h 801188"/>
                <a:gd name="connsiteX53" fmla="*/ 1576252 w 2412274"/>
                <a:gd name="connsiteY53" fmla="*/ 339634 h 801188"/>
                <a:gd name="connsiteX54" fmla="*/ 1541417 w 2412274"/>
                <a:gd name="connsiteY54" fmla="*/ 226423 h 801188"/>
                <a:gd name="connsiteX55" fmla="*/ 1515292 w 2412274"/>
                <a:gd name="connsiteY55" fmla="*/ 209006 h 801188"/>
                <a:gd name="connsiteX56" fmla="*/ 1410789 w 2412274"/>
                <a:gd name="connsiteY56" fmla="*/ 243840 h 801188"/>
                <a:gd name="connsiteX57" fmla="*/ 1402080 w 2412274"/>
                <a:gd name="connsiteY57" fmla="*/ 269966 h 801188"/>
                <a:gd name="connsiteX58" fmla="*/ 1419497 w 2412274"/>
                <a:gd name="connsiteY58" fmla="*/ 426720 h 801188"/>
                <a:gd name="connsiteX59" fmla="*/ 1454332 w 2412274"/>
                <a:gd name="connsiteY59" fmla="*/ 470263 h 801188"/>
                <a:gd name="connsiteX60" fmla="*/ 1506583 w 2412274"/>
                <a:gd name="connsiteY60" fmla="*/ 505097 h 801188"/>
                <a:gd name="connsiteX61" fmla="*/ 1532709 w 2412274"/>
                <a:gd name="connsiteY61" fmla="*/ 513806 h 801188"/>
                <a:gd name="connsiteX62" fmla="*/ 1558834 w 2412274"/>
                <a:gd name="connsiteY62" fmla="*/ 531223 h 801188"/>
                <a:gd name="connsiteX63" fmla="*/ 1593669 w 2412274"/>
                <a:gd name="connsiteY63" fmla="*/ 539931 h 801188"/>
                <a:gd name="connsiteX64" fmla="*/ 1689463 w 2412274"/>
                <a:gd name="connsiteY64" fmla="*/ 566057 h 801188"/>
                <a:gd name="connsiteX65" fmla="*/ 1811383 w 2412274"/>
                <a:gd name="connsiteY65" fmla="*/ 557348 h 801188"/>
                <a:gd name="connsiteX66" fmla="*/ 1837509 w 2412274"/>
                <a:gd name="connsiteY66" fmla="*/ 548640 h 801188"/>
                <a:gd name="connsiteX67" fmla="*/ 1872343 w 2412274"/>
                <a:gd name="connsiteY67" fmla="*/ 539931 h 801188"/>
                <a:gd name="connsiteX68" fmla="*/ 1915886 w 2412274"/>
                <a:gd name="connsiteY68" fmla="*/ 522514 h 801188"/>
                <a:gd name="connsiteX69" fmla="*/ 1942012 w 2412274"/>
                <a:gd name="connsiteY69" fmla="*/ 513806 h 801188"/>
                <a:gd name="connsiteX70" fmla="*/ 1959429 w 2412274"/>
                <a:gd name="connsiteY70" fmla="*/ 487680 h 801188"/>
                <a:gd name="connsiteX71" fmla="*/ 1985554 w 2412274"/>
                <a:gd name="connsiteY71" fmla="*/ 470263 h 801188"/>
                <a:gd name="connsiteX72" fmla="*/ 1942012 w 2412274"/>
                <a:gd name="connsiteY72" fmla="*/ 357051 h 801188"/>
                <a:gd name="connsiteX73" fmla="*/ 1854926 w 2412274"/>
                <a:gd name="connsiteY73" fmla="*/ 383177 h 801188"/>
                <a:gd name="connsiteX74" fmla="*/ 1837509 w 2412274"/>
                <a:gd name="connsiteY74" fmla="*/ 435428 h 801188"/>
                <a:gd name="connsiteX75" fmla="*/ 1854926 w 2412274"/>
                <a:gd name="connsiteY75" fmla="*/ 531223 h 801188"/>
                <a:gd name="connsiteX76" fmla="*/ 1915886 w 2412274"/>
                <a:gd name="connsiteY76" fmla="*/ 600891 h 801188"/>
                <a:gd name="connsiteX77" fmla="*/ 1942012 w 2412274"/>
                <a:gd name="connsiteY77" fmla="*/ 618308 h 801188"/>
                <a:gd name="connsiteX78" fmla="*/ 1959429 w 2412274"/>
                <a:gd name="connsiteY78" fmla="*/ 635726 h 801188"/>
                <a:gd name="connsiteX79" fmla="*/ 2011680 w 2412274"/>
                <a:gd name="connsiteY79" fmla="*/ 653143 h 801188"/>
                <a:gd name="connsiteX80" fmla="*/ 2098766 w 2412274"/>
                <a:gd name="connsiteY80" fmla="*/ 687977 h 801188"/>
                <a:gd name="connsiteX81" fmla="*/ 2159726 w 2412274"/>
                <a:gd name="connsiteY81" fmla="*/ 705394 h 801188"/>
                <a:gd name="connsiteX82" fmla="*/ 2264229 w 2412274"/>
                <a:gd name="connsiteY82" fmla="*/ 722811 h 801188"/>
                <a:gd name="connsiteX83" fmla="*/ 2333897 w 2412274"/>
                <a:gd name="connsiteY83" fmla="*/ 748937 h 801188"/>
                <a:gd name="connsiteX84" fmla="*/ 2368732 w 2412274"/>
                <a:gd name="connsiteY84" fmla="*/ 766354 h 801188"/>
                <a:gd name="connsiteX85" fmla="*/ 2412274 w 2412274"/>
                <a:gd name="connsiteY85" fmla="*/ 801188 h 80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412274" h="801188">
                  <a:moveTo>
                    <a:pt x="0" y="330926"/>
                  </a:moveTo>
                  <a:cubicBezTo>
                    <a:pt x="14514" y="328023"/>
                    <a:pt x="28913" y="324468"/>
                    <a:pt x="43543" y="322217"/>
                  </a:cubicBezTo>
                  <a:cubicBezTo>
                    <a:pt x="66675" y="318658"/>
                    <a:pt x="90186" y="317695"/>
                    <a:pt x="113212" y="313508"/>
                  </a:cubicBezTo>
                  <a:cubicBezTo>
                    <a:pt x="122243" y="311866"/>
                    <a:pt x="130264" y="306196"/>
                    <a:pt x="139337" y="304800"/>
                  </a:cubicBezTo>
                  <a:cubicBezTo>
                    <a:pt x="168171" y="300364"/>
                    <a:pt x="197394" y="298994"/>
                    <a:pt x="226423" y="296091"/>
                  </a:cubicBezTo>
                  <a:cubicBezTo>
                    <a:pt x="238034" y="293188"/>
                    <a:pt x="249573" y="289979"/>
                    <a:pt x="261257" y="287383"/>
                  </a:cubicBezTo>
                  <a:cubicBezTo>
                    <a:pt x="301641" y="278409"/>
                    <a:pt x="302484" y="280580"/>
                    <a:pt x="339634" y="269966"/>
                  </a:cubicBezTo>
                  <a:cubicBezTo>
                    <a:pt x="348461" y="267444"/>
                    <a:pt x="356933" y="263779"/>
                    <a:pt x="365760" y="261257"/>
                  </a:cubicBezTo>
                  <a:cubicBezTo>
                    <a:pt x="377268" y="257969"/>
                    <a:pt x="389546" y="257151"/>
                    <a:pt x="400594" y="252548"/>
                  </a:cubicBezTo>
                  <a:cubicBezTo>
                    <a:pt x="556321" y="187662"/>
                    <a:pt x="418108" y="235098"/>
                    <a:pt x="496389" y="209006"/>
                  </a:cubicBezTo>
                  <a:cubicBezTo>
                    <a:pt x="502195" y="203200"/>
                    <a:pt x="508880" y="198157"/>
                    <a:pt x="513806" y="191588"/>
                  </a:cubicBezTo>
                  <a:cubicBezTo>
                    <a:pt x="526365" y="174842"/>
                    <a:pt x="548640" y="139337"/>
                    <a:pt x="548640" y="139337"/>
                  </a:cubicBezTo>
                  <a:cubicBezTo>
                    <a:pt x="545737" y="110308"/>
                    <a:pt x="547008" y="80553"/>
                    <a:pt x="539932" y="52251"/>
                  </a:cubicBezTo>
                  <a:cubicBezTo>
                    <a:pt x="537941" y="44285"/>
                    <a:pt x="529083" y="39760"/>
                    <a:pt x="522514" y="34834"/>
                  </a:cubicBezTo>
                  <a:cubicBezTo>
                    <a:pt x="505768" y="22275"/>
                    <a:pt x="470263" y="0"/>
                    <a:pt x="470263" y="0"/>
                  </a:cubicBezTo>
                  <a:cubicBezTo>
                    <a:pt x="429623" y="2903"/>
                    <a:pt x="388467" y="1627"/>
                    <a:pt x="348343" y="8708"/>
                  </a:cubicBezTo>
                  <a:cubicBezTo>
                    <a:pt x="328051" y="12289"/>
                    <a:pt x="313481" y="37059"/>
                    <a:pt x="304800" y="52251"/>
                  </a:cubicBezTo>
                  <a:cubicBezTo>
                    <a:pt x="232314" y="179103"/>
                    <a:pt x="327524" y="15512"/>
                    <a:pt x="278674" y="113211"/>
                  </a:cubicBezTo>
                  <a:cubicBezTo>
                    <a:pt x="273993" y="122572"/>
                    <a:pt x="267063" y="130628"/>
                    <a:pt x="261257" y="139337"/>
                  </a:cubicBezTo>
                  <a:cubicBezTo>
                    <a:pt x="261634" y="143865"/>
                    <a:pt x="264089" y="272797"/>
                    <a:pt x="287383" y="296091"/>
                  </a:cubicBezTo>
                  <a:cubicBezTo>
                    <a:pt x="349437" y="358145"/>
                    <a:pt x="279018" y="291142"/>
                    <a:pt x="339634" y="339634"/>
                  </a:cubicBezTo>
                  <a:cubicBezTo>
                    <a:pt x="346045" y="344763"/>
                    <a:pt x="350011" y="352827"/>
                    <a:pt x="357052" y="357051"/>
                  </a:cubicBezTo>
                  <a:cubicBezTo>
                    <a:pt x="364923" y="361774"/>
                    <a:pt x="374967" y="361655"/>
                    <a:pt x="383177" y="365760"/>
                  </a:cubicBezTo>
                  <a:cubicBezTo>
                    <a:pt x="392538" y="370441"/>
                    <a:pt x="399683" y="379054"/>
                    <a:pt x="409303" y="383177"/>
                  </a:cubicBezTo>
                  <a:cubicBezTo>
                    <a:pt x="420304" y="387892"/>
                    <a:pt x="432629" y="388598"/>
                    <a:pt x="444137" y="391886"/>
                  </a:cubicBezTo>
                  <a:cubicBezTo>
                    <a:pt x="506613" y="409736"/>
                    <a:pt x="425291" y="391599"/>
                    <a:pt x="513806" y="409303"/>
                  </a:cubicBezTo>
                  <a:cubicBezTo>
                    <a:pt x="584110" y="406491"/>
                    <a:pt x="707077" y="408966"/>
                    <a:pt x="792480" y="391886"/>
                  </a:cubicBezTo>
                  <a:cubicBezTo>
                    <a:pt x="806595" y="389063"/>
                    <a:pt x="855791" y="368144"/>
                    <a:pt x="862149" y="365760"/>
                  </a:cubicBezTo>
                  <a:cubicBezTo>
                    <a:pt x="870744" y="362537"/>
                    <a:pt x="880064" y="361156"/>
                    <a:pt x="888274" y="357051"/>
                  </a:cubicBezTo>
                  <a:cubicBezTo>
                    <a:pt x="955790" y="323292"/>
                    <a:pt x="874868" y="352810"/>
                    <a:pt x="940526" y="330926"/>
                  </a:cubicBezTo>
                  <a:cubicBezTo>
                    <a:pt x="949235" y="325120"/>
                    <a:pt x="959251" y="320909"/>
                    <a:pt x="966652" y="313508"/>
                  </a:cubicBezTo>
                  <a:cubicBezTo>
                    <a:pt x="974053" y="306107"/>
                    <a:pt x="975896" y="293921"/>
                    <a:pt x="984069" y="287383"/>
                  </a:cubicBezTo>
                  <a:cubicBezTo>
                    <a:pt x="991237" y="281649"/>
                    <a:pt x="1001486" y="281577"/>
                    <a:pt x="1010194" y="278674"/>
                  </a:cubicBezTo>
                  <a:cubicBezTo>
                    <a:pt x="1024241" y="264628"/>
                    <a:pt x="1036789" y="254358"/>
                    <a:pt x="1045029" y="235131"/>
                  </a:cubicBezTo>
                  <a:cubicBezTo>
                    <a:pt x="1049744" y="224130"/>
                    <a:pt x="1050449" y="211805"/>
                    <a:pt x="1053737" y="200297"/>
                  </a:cubicBezTo>
                  <a:cubicBezTo>
                    <a:pt x="1078723" y="112844"/>
                    <a:pt x="1043932" y="248232"/>
                    <a:pt x="1071154" y="139337"/>
                  </a:cubicBezTo>
                  <a:cubicBezTo>
                    <a:pt x="1068251" y="116114"/>
                    <a:pt x="1071951" y="91055"/>
                    <a:pt x="1062446" y="69668"/>
                  </a:cubicBezTo>
                  <a:cubicBezTo>
                    <a:pt x="1058718" y="61280"/>
                    <a:pt x="1045500" y="60960"/>
                    <a:pt x="1036320" y="60960"/>
                  </a:cubicBezTo>
                  <a:cubicBezTo>
                    <a:pt x="1007147" y="60960"/>
                    <a:pt x="978263" y="66765"/>
                    <a:pt x="949234" y="69668"/>
                  </a:cubicBezTo>
                  <a:cubicBezTo>
                    <a:pt x="933036" y="85867"/>
                    <a:pt x="925384" y="91242"/>
                    <a:pt x="914400" y="113211"/>
                  </a:cubicBezTo>
                  <a:cubicBezTo>
                    <a:pt x="910295" y="121422"/>
                    <a:pt x="908595" y="130628"/>
                    <a:pt x="905692" y="139337"/>
                  </a:cubicBezTo>
                  <a:cubicBezTo>
                    <a:pt x="908595" y="191588"/>
                    <a:pt x="909439" y="243995"/>
                    <a:pt x="914400" y="296091"/>
                  </a:cubicBezTo>
                  <a:cubicBezTo>
                    <a:pt x="915270" y="305229"/>
                    <a:pt x="917374" y="315049"/>
                    <a:pt x="923109" y="322217"/>
                  </a:cubicBezTo>
                  <a:cubicBezTo>
                    <a:pt x="929647" y="330390"/>
                    <a:pt x="941061" y="333096"/>
                    <a:pt x="949234" y="339634"/>
                  </a:cubicBezTo>
                  <a:cubicBezTo>
                    <a:pt x="955645" y="344763"/>
                    <a:pt x="960241" y="351922"/>
                    <a:pt x="966652" y="357051"/>
                  </a:cubicBezTo>
                  <a:cubicBezTo>
                    <a:pt x="974825" y="363589"/>
                    <a:pt x="984604" y="367930"/>
                    <a:pt x="992777" y="374468"/>
                  </a:cubicBezTo>
                  <a:cubicBezTo>
                    <a:pt x="999188" y="379597"/>
                    <a:pt x="1002850" y="388214"/>
                    <a:pt x="1010194" y="391886"/>
                  </a:cubicBezTo>
                  <a:cubicBezTo>
                    <a:pt x="1026615" y="400097"/>
                    <a:pt x="1045029" y="403497"/>
                    <a:pt x="1062446" y="409303"/>
                  </a:cubicBezTo>
                  <a:cubicBezTo>
                    <a:pt x="1084823" y="416762"/>
                    <a:pt x="1099359" y="422348"/>
                    <a:pt x="1123406" y="426720"/>
                  </a:cubicBezTo>
                  <a:cubicBezTo>
                    <a:pt x="1143601" y="430392"/>
                    <a:pt x="1164046" y="432525"/>
                    <a:pt x="1184366" y="435428"/>
                  </a:cubicBezTo>
                  <a:cubicBezTo>
                    <a:pt x="1419870" y="428502"/>
                    <a:pt x="1405831" y="481269"/>
                    <a:pt x="1506583" y="409303"/>
                  </a:cubicBezTo>
                  <a:cubicBezTo>
                    <a:pt x="1518394" y="400867"/>
                    <a:pt x="1531154" y="393440"/>
                    <a:pt x="1541417" y="383177"/>
                  </a:cubicBezTo>
                  <a:cubicBezTo>
                    <a:pt x="1548818" y="375776"/>
                    <a:pt x="1552296" y="365224"/>
                    <a:pt x="1558834" y="357051"/>
                  </a:cubicBezTo>
                  <a:cubicBezTo>
                    <a:pt x="1563963" y="350640"/>
                    <a:pt x="1570446" y="345440"/>
                    <a:pt x="1576252" y="339634"/>
                  </a:cubicBezTo>
                  <a:cubicBezTo>
                    <a:pt x="1570976" y="302705"/>
                    <a:pt x="1570524" y="255530"/>
                    <a:pt x="1541417" y="226423"/>
                  </a:cubicBezTo>
                  <a:cubicBezTo>
                    <a:pt x="1534016" y="219022"/>
                    <a:pt x="1524000" y="214812"/>
                    <a:pt x="1515292" y="209006"/>
                  </a:cubicBezTo>
                  <a:cubicBezTo>
                    <a:pt x="1442435" y="216291"/>
                    <a:pt x="1435547" y="194324"/>
                    <a:pt x="1410789" y="243840"/>
                  </a:cubicBezTo>
                  <a:cubicBezTo>
                    <a:pt x="1406684" y="252051"/>
                    <a:pt x="1404983" y="261257"/>
                    <a:pt x="1402080" y="269966"/>
                  </a:cubicBezTo>
                  <a:cubicBezTo>
                    <a:pt x="1403167" y="286275"/>
                    <a:pt x="1398722" y="385168"/>
                    <a:pt x="1419497" y="426720"/>
                  </a:cubicBezTo>
                  <a:cubicBezTo>
                    <a:pt x="1426354" y="440434"/>
                    <a:pt x="1441370" y="460542"/>
                    <a:pt x="1454332" y="470263"/>
                  </a:cubicBezTo>
                  <a:cubicBezTo>
                    <a:pt x="1471078" y="482822"/>
                    <a:pt x="1486725" y="498477"/>
                    <a:pt x="1506583" y="505097"/>
                  </a:cubicBezTo>
                  <a:cubicBezTo>
                    <a:pt x="1515292" y="508000"/>
                    <a:pt x="1524498" y="509701"/>
                    <a:pt x="1532709" y="513806"/>
                  </a:cubicBezTo>
                  <a:cubicBezTo>
                    <a:pt x="1542070" y="518487"/>
                    <a:pt x="1549214" y="527100"/>
                    <a:pt x="1558834" y="531223"/>
                  </a:cubicBezTo>
                  <a:cubicBezTo>
                    <a:pt x="1569835" y="535938"/>
                    <a:pt x="1582314" y="536146"/>
                    <a:pt x="1593669" y="539931"/>
                  </a:cubicBezTo>
                  <a:cubicBezTo>
                    <a:pt x="1677587" y="567903"/>
                    <a:pt x="1594705" y="550263"/>
                    <a:pt x="1689463" y="566057"/>
                  </a:cubicBezTo>
                  <a:cubicBezTo>
                    <a:pt x="1730103" y="563154"/>
                    <a:pt x="1770919" y="562108"/>
                    <a:pt x="1811383" y="557348"/>
                  </a:cubicBezTo>
                  <a:cubicBezTo>
                    <a:pt x="1820500" y="556275"/>
                    <a:pt x="1828683" y="551162"/>
                    <a:pt x="1837509" y="548640"/>
                  </a:cubicBezTo>
                  <a:cubicBezTo>
                    <a:pt x="1849017" y="545352"/>
                    <a:pt x="1860988" y="543716"/>
                    <a:pt x="1872343" y="539931"/>
                  </a:cubicBezTo>
                  <a:cubicBezTo>
                    <a:pt x="1887173" y="534988"/>
                    <a:pt x="1901249" y="528003"/>
                    <a:pt x="1915886" y="522514"/>
                  </a:cubicBezTo>
                  <a:cubicBezTo>
                    <a:pt x="1924481" y="519291"/>
                    <a:pt x="1933303" y="516709"/>
                    <a:pt x="1942012" y="513806"/>
                  </a:cubicBezTo>
                  <a:cubicBezTo>
                    <a:pt x="1947818" y="505097"/>
                    <a:pt x="1952028" y="495081"/>
                    <a:pt x="1959429" y="487680"/>
                  </a:cubicBezTo>
                  <a:cubicBezTo>
                    <a:pt x="1966830" y="480279"/>
                    <a:pt x="1983963" y="480607"/>
                    <a:pt x="1985554" y="470263"/>
                  </a:cubicBezTo>
                  <a:cubicBezTo>
                    <a:pt x="2000380" y="373894"/>
                    <a:pt x="1995520" y="383805"/>
                    <a:pt x="1942012" y="357051"/>
                  </a:cubicBezTo>
                  <a:cubicBezTo>
                    <a:pt x="1924964" y="359487"/>
                    <a:pt x="1870457" y="358328"/>
                    <a:pt x="1854926" y="383177"/>
                  </a:cubicBezTo>
                  <a:cubicBezTo>
                    <a:pt x="1845196" y="398745"/>
                    <a:pt x="1837509" y="435428"/>
                    <a:pt x="1837509" y="435428"/>
                  </a:cubicBezTo>
                  <a:cubicBezTo>
                    <a:pt x="1840511" y="459448"/>
                    <a:pt x="1841500" y="504372"/>
                    <a:pt x="1854926" y="531223"/>
                  </a:cubicBezTo>
                  <a:cubicBezTo>
                    <a:pt x="1866434" y="554238"/>
                    <a:pt x="1898862" y="589542"/>
                    <a:pt x="1915886" y="600891"/>
                  </a:cubicBezTo>
                  <a:cubicBezTo>
                    <a:pt x="1924595" y="606697"/>
                    <a:pt x="1933839" y="611770"/>
                    <a:pt x="1942012" y="618308"/>
                  </a:cubicBezTo>
                  <a:cubicBezTo>
                    <a:pt x="1948423" y="623437"/>
                    <a:pt x="1952085" y="632054"/>
                    <a:pt x="1959429" y="635726"/>
                  </a:cubicBezTo>
                  <a:cubicBezTo>
                    <a:pt x="1975850" y="643937"/>
                    <a:pt x="1995259" y="644933"/>
                    <a:pt x="2011680" y="653143"/>
                  </a:cubicBezTo>
                  <a:cubicBezTo>
                    <a:pt x="2062937" y="678771"/>
                    <a:pt x="2034196" y="666454"/>
                    <a:pt x="2098766" y="687977"/>
                  </a:cubicBezTo>
                  <a:cubicBezTo>
                    <a:pt x="2119478" y="694881"/>
                    <a:pt x="2137849" y="701748"/>
                    <a:pt x="2159726" y="705394"/>
                  </a:cubicBezTo>
                  <a:cubicBezTo>
                    <a:pt x="2282046" y="725781"/>
                    <a:pt x="2185836" y="703214"/>
                    <a:pt x="2264229" y="722811"/>
                  </a:cubicBezTo>
                  <a:cubicBezTo>
                    <a:pt x="2317886" y="758583"/>
                    <a:pt x="2258571" y="723828"/>
                    <a:pt x="2333897" y="748937"/>
                  </a:cubicBezTo>
                  <a:cubicBezTo>
                    <a:pt x="2346213" y="753042"/>
                    <a:pt x="2357120" y="760548"/>
                    <a:pt x="2368732" y="766354"/>
                  </a:cubicBezTo>
                  <a:cubicBezTo>
                    <a:pt x="2399447" y="797070"/>
                    <a:pt x="2383841" y="786973"/>
                    <a:pt x="2412274" y="801188"/>
                  </a:cubicBezTo>
                </a:path>
              </a:pathLst>
            </a:custGeom>
            <a:noFill/>
            <a:ln w="25400" cap="flat" cmpd="sng" algn="ctr">
              <a:solidFill>
                <a:srgbClr val="EEECE1">
                  <a:lumMod val="25000"/>
                </a:srgbClr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="" xmlns:a16="http://schemas.microsoft.com/office/drawing/2014/main" id="{BD2F2C9B-F1A4-4D62-BF56-1DAD562EF71C}"/>
                </a:ext>
              </a:extLst>
            </p:cNvPr>
            <p:cNvSpPr txBox="1"/>
            <p:nvPr/>
          </p:nvSpPr>
          <p:spPr>
            <a:xfrm>
              <a:off x="3033387" y="2474448"/>
              <a:ext cx="1622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GeoStore</a:t>
              </a: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anose="03070402050302030203" pitchFamily="66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38" name="Right Arrow 3">
              <a:extLst>
                <a:ext uri="{FF2B5EF4-FFF2-40B4-BE49-F238E27FC236}">
                  <a16:creationId xmlns="" xmlns:a16="http://schemas.microsoft.com/office/drawing/2014/main" id="{4338693D-1496-477C-AC07-E8F8E320F2C3}"/>
                </a:ext>
              </a:extLst>
            </p:cNvPr>
            <p:cNvSpPr/>
            <p:nvPr/>
          </p:nvSpPr>
          <p:spPr>
            <a:xfrm>
              <a:off x="4685795" y="2985511"/>
              <a:ext cx="2293379" cy="457200"/>
            </a:xfrm>
            <a:prstGeom prst="rightArrow">
              <a:avLst>
                <a:gd name="adj1" fmla="val 39873"/>
                <a:gd name="adj2" fmla="val 76217"/>
              </a:avLst>
            </a:prstGeom>
            <a:solidFill>
              <a:srgbClr val="EEECE1">
                <a:lumMod val="25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="" xmlns:a16="http://schemas.microsoft.com/office/drawing/2014/main" id="{D665BAB7-1CC0-4185-AA33-8D0061F3C020}"/>
                </a:ext>
              </a:extLst>
            </p:cNvPr>
            <p:cNvSpPr/>
            <p:nvPr/>
          </p:nvSpPr>
          <p:spPr>
            <a:xfrm>
              <a:off x="4685796" y="2795011"/>
              <a:ext cx="381000" cy="381000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="" xmlns:a16="http://schemas.microsoft.com/office/drawing/2014/main" id="{2B4A9E94-AB45-4F05-9533-8329DE72936B}"/>
                </a:ext>
              </a:extLst>
            </p:cNvPr>
            <p:cNvSpPr/>
            <p:nvPr/>
          </p:nvSpPr>
          <p:spPr>
            <a:xfrm>
              <a:off x="4685796" y="3176011"/>
              <a:ext cx="381000" cy="381000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="" xmlns:a16="http://schemas.microsoft.com/office/drawing/2014/main" id="{1B6B76D9-AB1A-4F71-86EA-05C7BE9FCA5A}"/>
                </a:ext>
              </a:extLst>
            </p:cNvPr>
            <p:cNvSpPr/>
            <p:nvPr/>
          </p:nvSpPr>
          <p:spPr>
            <a:xfrm>
              <a:off x="4631577" y="2999799"/>
              <a:ext cx="381000" cy="381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="" xmlns:a16="http://schemas.microsoft.com/office/drawing/2014/main" id="{55D163AC-BE17-4CDE-A7BD-962F5F3F5A4F}"/>
                </a:ext>
              </a:extLst>
            </p:cNvPr>
            <p:cNvSpPr/>
            <p:nvPr/>
          </p:nvSpPr>
          <p:spPr>
            <a:xfrm>
              <a:off x="4958358" y="2844834"/>
              <a:ext cx="381000" cy="381000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="" xmlns:a16="http://schemas.microsoft.com/office/drawing/2014/main" id="{B9B79A91-DFA9-4660-BC29-DA011C36F7D1}"/>
                </a:ext>
              </a:extLst>
            </p:cNvPr>
            <p:cNvSpPr/>
            <p:nvPr/>
          </p:nvSpPr>
          <p:spPr>
            <a:xfrm>
              <a:off x="4917327" y="3140109"/>
              <a:ext cx="381000" cy="381000"/>
            </a:xfrm>
            <a:prstGeom prst="rect">
              <a:avLst/>
            </a:prstGeom>
            <a:solidFill>
              <a:srgbClr val="8064A2">
                <a:lumMod val="60000"/>
                <a:lumOff val="40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="" xmlns:a16="http://schemas.microsoft.com/office/drawing/2014/main" id="{70502423-5927-4143-868D-5E353D741E73}"/>
                </a:ext>
              </a:extLst>
            </p:cNvPr>
            <p:cNvSpPr/>
            <p:nvPr/>
          </p:nvSpPr>
          <p:spPr>
            <a:xfrm>
              <a:off x="5266088" y="3090286"/>
              <a:ext cx="381000" cy="381000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="" xmlns:a16="http://schemas.microsoft.com/office/drawing/2014/main" id="{8F4AB76F-27D7-4914-B4CF-CC5879432C7B}"/>
                </a:ext>
              </a:extLst>
            </p:cNvPr>
            <p:cNvSpPr/>
            <p:nvPr/>
          </p:nvSpPr>
          <p:spPr>
            <a:xfrm>
              <a:off x="5318842" y="2899786"/>
              <a:ext cx="381000" cy="381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="" xmlns:a16="http://schemas.microsoft.com/office/drawing/2014/main" id="{91FE3E41-E544-46FC-A35C-153D420519CE}"/>
                </a:ext>
              </a:extLst>
            </p:cNvPr>
            <p:cNvSpPr/>
            <p:nvPr/>
          </p:nvSpPr>
          <p:spPr>
            <a:xfrm>
              <a:off x="5611919" y="2935688"/>
              <a:ext cx="381000" cy="381000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="" xmlns:a16="http://schemas.microsoft.com/office/drawing/2014/main" id="{BE2D5A90-7A8C-41D5-90F5-D07ACD2EDD07}"/>
                </a:ext>
              </a:extLst>
            </p:cNvPr>
            <p:cNvSpPr/>
            <p:nvPr/>
          </p:nvSpPr>
          <p:spPr>
            <a:xfrm>
              <a:off x="5509342" y="3059513"/>
              <a:ext cx="381000" cy="381000"/>
            </a:xfrm>
            <a:prstGeom prst="rect">
              <a:avLst/>
            </a:prstGeom>
            <a:solidFill>
              <a:srgbClr val="8064A2">
                <a:lumMod val="60000"/>
                <a:lumOff val="40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="" xmlns:a16="http://schemas.microsoft.com/office/drawing/2014/main" id="{4FF42C99-67FE-4A75-BE77-9BE1E1900F1A}"/>
                </a:ext>
              </a:extLst>
            </p:cNvPr>
            <p:cNvSpPr/>
            <p:nvPr/>
          </p:nvSpPr>
          <p:spPr>
            <a:xfrm>
              <a:off x="5736476" y="3030938"/>
              <a:ext cx="381000" cy="381000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="" xmlns:a16="http://schemas.microsoft.com/office/drawing/2014/main" id="{0350892D-ED93-478C-849A-00702F0582AF}"/>
                </a:ext>
              </a:extLst>
            </p:cNvPr>
            <p:cNvSpPr/>
            <p:nvPr/>
          </p:nvSpPr>
          <p:spPr>
            <a:xfrm>
              <a:off x="5863964" y="2973788"/>
              <a:ext cx="381000" cy="381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="" xmlns:a16="http://schemas.microsoft.com/office/drawing/2014/main" id="{3B5A53B9-268C-4524-B8B1-7BC885D66A04}"/>
                </a:ext>
              </a:extLst>
            </p:cNvPr>
            <p:cNvSpPr/>
            <p:nvPr/>
          </p:nvSpPr>
          <p:spPr>
            <a:xfrm>
              <a:off x="6074980" y="3018482"/>
              <a:ext cx="381000" cy="381000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1" name="Straight Connector 250">
              <a:extLst>
                <a:ext uri="{FF2B5EF4-FFF2-40B4-BE49-F238E27FC236}">
                  <a16:creationId xmlns="" xmlns:a16="http://schemas.microsoft.com/office/drawing/2014/main" id="{D2A01D12-2C0A-400B-95BA-EAAB63E6277C}"/>
                </a:ext>
              </a:extLst>
            </p:cNvPr>
            <p:cNvCxnSpPr>
              <a:stCxn id="244" idx="2"/>
              <a:endCxn id="244" idx="2"/>
            </p:cNvCxnSpPr>
            <p:nvPr/>
          </p:nvCxnSpPr>
          <p:spPr>
            <a:xfrm>
              <a:off x="5456588" y="3471286"/>
              <a:ext cx="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52" name="Straight Connector 251">
              <a:extLst>
                <a:ext uri="{FF2B5EF4-FFF2-40B4-BE49-F238E27FC236}">
                  <a16:creationId xmlns="" xmlns:a16="http://schemas.microsoft.com/office/drawing/2014/main" id="{B24BF05B-4079-41A1-852C-75D761DBCEFB}"/>
                </a:ext>
              </a:extLst>
            </p:cNvPr>
            <p:cNvCxnSpPr/>
            <p:nvPr/>
          </p:nvCxnSpPr>
          <p:spPr>
            <a:xfrm>
              <a:off x="5465380" y="3918961"/>
              <a:ext cx="363416" cy="0"/>
            </a:xfrm>
            <a:prstGeom prst="line">
              <a:avLst/>
            </a:prstGeom>
            <a:noFill/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</p:cxnSp>
        <p:cxnSp>
          <p:nvCxnSpPr>
            <p:cNvPr id="253" name="Straight Connector 252">
              <a:extLst>
                <a:ext uri="{FF2B5EF4-FFF2-40B4-BE49-F238E27FC236}">
                  <a16:creationId xmlns="" xmlns:a16="http://schemas.microsoft.com/office/drawing/2014/main" id="{BEC0A2E2-FB25-46E2-80A7-3CB99FFD5BC8}"/>
                </a:ext>
              </a:extLst>
            </p:cNvPr>
            <p:cNvCxnSpPr/>
            <p:nvPr/>
          </p:nvCxnSpPr>
          <p:spPr>
            <a:xfrm>
              <a:off x="5456588" y="4201324"/>
              <a:ext cx="363416" cy="0"/>
            </a:xfrm>
            <a:prstGeom prst="line">
              <a:avLst/>
            </a:prstGeom>
            <a:noFill/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</p:cxnSp>
        <p:sp>
          <p:nvSpPr>
            <p:cNvPr id="254" name="Rectangle 253">
              <a:extLst>
                <a:ext uri="{FF2B5EF4-FFF2-40B4-BE49-F238E27FC236}">
                  <a16:creationId xmlns="" xmlns:a16="http://schemas.microsoft.com/office/drawing/2014/main" id="{0A0B914F-2C4A-42A7-93DF-B4B3D9097AAB}"/>
                </a:ext>
              </a:extLst>
            </p:cNvPr>
            <p:cNvSpPr/>
            <p:nvPr/>
          </p:nvSpPr>
          <p:spPr>
            <a:xfrm>
              <a:off x="7513952" y="3320100"/>
              <a:ext cx="228600" cy="333008"/>
            </a:xfrm>
            <a:prstGeom prst="rect">
              <a:avLst/>
            </a:prstGeom>
            <a:solidFill>
              <a:srgbClr val="EEECE1">
                <a:lumMod val="50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5" name="Group 254">
              <a:extLst>
                <a:ext uri="{FF2B5EF4-FFF2-40B4-BE49-F238E27FC236}">
                  <a16:creationId xmlns="" xmlns:a16="http://schemas.microsoft.com/office/drawing/2014/main" id="{7BDD0C72-21B6-48B1-B23C-E64550DFF189}"/>
                </a:ext>
              </a:extLst>
            </p:cNvPr>
            <p:cNvGrpSpPr/>
            <p:nvPr/>
          </p:nvGrpSpPr>
          <p:grpSpPr>
            <a:xfrm>
              <a:off x="3166559" y="4581289"/>
              <a:ext cx="1824403" cy="762000"/>
              <a:chOff x="6303632" y="946467"/>
              <a:chExt cx="1824403" cy="762000"/>
            </a:xfrm>
            <a:pattFill prst="ltUpDiag">
              <a:fgClr>
                <a:srgbClr val="4F81BD"/>
              </a:fgClr>
              <a:bgClr>
                <a:sysClr val="window" lastClr="FFFFFF"/>
              </a:bgClr>
            </a:pattFill>
          </p:grpSpPr>
          <p:sp>
            <p:nvSpPr>
              <p:cNvPr id="299" name="Rectangle 298">
                <a:extLst>
                  <a:ext uri="{FF2B5EF4-FFF2-40B4-BE49-F238E27FC236}">
                    <a16:creationId xmlns="" xmlns:a16="http://schemas.microsoft.com/office/drawing/2014/main" id="{58042C42-D6A7-47BB-A4EE-D82581F8B1D0}"/>
                  </a:ext>
                </a:extLst>
              </p:cNvPr>
              <p:cNvSpPr/>
              <p:nvPr/>
            </p:nvSpPr>
            <p:spPr>
              <a:xfrm>
                <a:off x="6357851" y="946467"/>
                <a:ext cx="381000" cy="381000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="" xmlns:a16="http://schemas.microsoft.com/office/drawing/2014/main" id="{033DBA15-B816-4936-A2A9-AC50A56D681A}"/>
                  </a:ext>
                </a:extLst>
              </p:cNvPr>
              <p:cNvSpPr/>
              <p:nvPr/>
            </p:nvSpPr>
            <p:spPr>
              <a:xfrm>
                <a:off x="6357851" y="1327467"/>
                <a:ext cx="381000" cy="381000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="" xmlns:a16="http://schemas.microsoft.com/office/drawing/2014/main" id="{FE9EB651-1DF3-404F-A7FE-5F505A8717B8}"/>
                  </a:ext>
                </a:extLst>
              </p:cNvPr>
              <p:cNvSpPr/>
              <p:nvPr/>
            </p:nvSpPr>
            <p:spPr>
              <a:xfrm>
                <a:off x="6303632" y="1151255"/>
                <a:ext cx="381000" cy="381000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="" xmlns:a16="http://schemas.microsoft.com/office/drawing/2014/main" id="{5AC4176C-C905-4EDF-8A1E-99D9E1EFD64C}"/>
                  </a:ext>
                </a:extLst>
              </p:cNvPr>
              <p:cNvSpPr/>
              <p:nvPr/>
            </p:nvSpPr>
            <p:spPr>
              <a:xfrm>
                <a:off x="6630413" y="996290"/>
                <a:ext cx="381000" cy="381000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="" xmlns:a16="http://schemas.microsoft.com/office/drawing/2014/main" id="{D68455F1-680E-4C0B-8E92-7B9C068B232A}"/>
                  </a:ext>
                </a:extLst>
              </p:cNvPr>
              <p:cNvSpPr/>
              <p:nvPr/>
            </p:nvSpPr>
            <p:spPr>
              <a:xfrm>
                <a:off x="6589382" y="1291565"/>
                <a:ext cx="381000" cy="381000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="" xmlns:a16="http://schemas.microsoft.com/office/drawing/2014/main" id="{1F63DCD7-6255-4B0F-B064-9F710D79907B}"/>
                  </a:ext>
                </a:extLst>
              </p:cNvPr>
              <p:cNvSpPr/>
              <p:nvPr/>
            </p:nvSpPr>
            <p:spPr>
              <a:xfrm>
                <a:off x="6938143" y="1241742"/>
                <a:ext cx="381000" cy="381000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="" xmlns:a16="http://schemas.microsoft.com/office/drawing/2014/main" id="{49829AC4-4952-4AE4-A9D3-429BF736B07B}"/>
                  </a:ext>
                </a:extLst>
              </p:cNvPr>
              <p:cNvSpPr/>
              <p:nvPr/>
            </p:nvSpPr>
            <p:spPr>
              <a:xfrm>
                <a:off x="6990897" y="1051242"/>
                <a:ext cx="381000" cy="381000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="" xmlns:a16="http://schemas.microsoft.com/office/drawing/2014/main" id="{68EEF8C3-CE27-481A-A27C-644EBFD54D08}"/>
                  </a:ext>
                </a:extLst>
              </p:cNvPr>
              <p:cNvSpPr/>
              <p:nvPr/>
            </p:nvSpPr>
            <p:spPr>
              <a:xfrm>
                <a:off x="7283974" y="1087144"/>
                <a:ext cx="381000" cy="381000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="" xmlns:a16="http://schemas.microsoft.com/office/drawing/2014/main" id="{EDA85C57-4997-4E8D-9934-803290702866}"/>
                  </a:ext>
                </a:extLst>
              </p:cNvPr>
              <p:cNvSpPr/>
              <p:nvPr/>
            </p:nvSpPr>
            <p:spPr>
              <a:xfrm>
                <a:off x="7181397" y="1210969"/>
                <a:ext cx="381000" cy="381000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="" xmlns:a16="http://schemas.microsoft.com/office/drawing/2014/main" id="{E45139C3-BEBA-4621-BF02-193C792C1F92}"/>
                  </a:ext>
                </a:extLst>
              </p:cNvPr>
              <p:cNvSpPr/>
              <p:nvPr/>
            </p:nvSpPr>
            <p:spPr>
              <a:xfrm>
                <a:off x="7408531" y="1182394"/>
                <a:ext cx="381000" cy="381000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="" xmlns:a16="http://schemas.microsoft.com/office/drawing/2014/main" id="{5C209850-3857-446B-892D-4ACDE6C5B6B6}"/>
                  </a:ext>
                </a:extLst>
              </p:cNvPr>
              <p:cNvSpPr/>
              <p:nvPr/>
            </p:nvSpPr>
            <p:spPr>
              <a:xfrm>
                <a:off x="7536019" y="1125244"/>
                <a:ext cx="381000" cy="381000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="" xmlns:a16="http://schemas.microsoft.com/office/drawing/2014/main" id="{876F2D12-65AB-4DA2-BB54-BD0E8EB02814}"/>
                  </a:ext>
                </a:extLst>
              </p:cNvPr>
              <p:cNvSpPr/>
              <p:nvPr/>
            </p:nvSpPr>
            <p:spPr>
              <a:xfrm>
                <a:off x="7747035" y="1169938"/>
                <a:ext cx="381000" cy="381000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11" name="Straight Connector 310">
                <a:extLst>
                  <a:ext uri="{FF2B5EF4-FFF2-40B4-BE49-F238E27FC236}">
                    <a16:creationId xmlns="" xmlns:a16="http://schemas.microsoft.com/office/drawing/2014/main" id="{60531BCC-BCE0-4C84-AB89-EC10234F7E9C}"/>
                  </a:ext>
                </a:extLst>
              </p:cNvPr>
              <p:cNvCxnSpPr>
                <a:stCxn id="304" idx="2"/>
                <a:endCxn id="304" idx="2"/>
              </p:cNvCxnSpPr>
              <p:nvPr/>
            </p:nvCxnSpPr>
            <p:spPr>
              <a:xfrm>
                <a:off x="7128643" y="1622742"/>
                <a:ext cx="0" cy="0"/>
              </a:xfrm>
              <a:prstGeom prst="line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</p:cxnSp>
        </p:grpSp>
        <p:sp>
          <p:nvSpPr>
            <p:cNvPr id="256" name="TextBox 255">
              <a:extLst>
                <a:ext uri="{FF2B5EF4-FFF2-40B4-BE49-F238E27FC236}">
                  <a16:creationId xmlns="" xmlns:a16="http://schemas.microsoft.com/office/drawing/2014/main" id="{27516C4D-0A6C-4F3F-93FE-0EB04C956B22}"/>
                </a:ext>
              </a:extLst>
            </p:cNvPr>
            <p:cNvSpPr txBox="1"/>
            <p:nvPr/>
          </p:nvSpPr>
          <p:spPr>
            <a:xfrm>
              <a:off x="6965327" y="2835338"/>
              <a:ext cx="13397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i="1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3</a:t>
              </a:r>
              <a:r>
                <a:rPr kumimoji="0" lang="en-US" sz="14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rd</a:t>
              </a: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 party Access Point</a:t>
              </a:r>
            </a:p>
          </p:txBody>
        </p:sp>
        <p:cxnSp>
          <p:nvCxnSpPr>
            <p:cNvPr id="257" name="Straight Connector 256">
              <a:extLst>
                <a:ext uri="{FF2B5EF4-FFF2-40B4-BE49-F238E27FC236}">
                  <a16:creationId xmlns="" xmlns:a16="http://schemas.microsoft.com/office/drawing/2014/main" id="{E06E7D30-005B-4D8F-83DF-88AFA7CBB797}"/>
                </a:ext>
              </a:extLst>
            </p:cNvPr>
            <p:cNvCxnSpPr/>
            <p:nvPr/>
          </p:nvCxnSpPr>
          <p:spPr>
            <a:xfrm flipH="1">
              <a:off x="4649035" y="3589214"/>
              <a:ext cx="571786" cy="1104094"/>
            </a:xfrm>
            <a:prstGeom prst="line">
              <a:avLst/>
            </a:prstGeom>
            <a:noFill/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</p:cxnSp>
        <p:sp>
          <p:nvSpPr>
            <p:cNvPr id="258" name="TextBox 257">
              <a:extLst>
                <a:ext uri="{FF2B5EF4-FFF2-40B4-BE49-F238E27FC236}">
                  <a16:creationId xmlns="" xmlns:a16="http://schemas.microsoft.com/office/drawing/2014/main" id="{73AF9211-2AAF-449B-A995-6F626D331D53}"/>
                </a:ext>
              </a:extLst>
            </p:cNvPr>
            <p:cNvSpPr txBox="1"/>
            <p:nvPr/>
          </p:nvSpPr>
          <p:spPr>
            <a:xfrm>
              <a:off x="3033387" y="4799947"/>
              <a:ext cx="20876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S-100 Data Area</a:t>
              </a:r>
              <a:endPara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anose="03070402050302030203" pitchFamily="66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59" name="TextBox 258">
              <a:extLst>
                <a:ext uri="{FF2B5EF4-FFF2-40B4-BE49-F238E27FC236}">
                  <a16:creationId xmlns="" xmlns:a16="http://schemas.microsoft.com/office/drawing/2014/main" id="{09C3AF63-BE48-425D-8816-2C808B430232}"/>
                </a:ext>
              </a:extLst>
            </p:cNvPr>
            <p:cNvSpPr txBox="1"/>
            <p:nvPr/>
          </p:nvSpPr>
          <p:spPr>
            <a:xfrm>
              <a:off x="2326214" y="1991205"/>
              <a:ext cx="162292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700" b="1" i="1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Bathy DB</a:t>
              </a:r>
              <a:endParaRPr kumimoji="0" lang="en-US" sz="17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anose="03070402050302030203" pitchFamily="66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60" name="TextBox 259">
              <a:extLst>
                <a:ext uri="{FF2B5EF4-FFF2-40B4-BE49-F238E27FC236}">
                  <a16:creationId xmlns="" xmlns:a16="http://schemas.microsoft.com/office/drawing/2014/main" id="{E39D3010-3470-4C6C-971B-5CE98EA584FB}"/>
                </a:ext>
              </a:extLst>
            </p:cNvPr>
            <p:cNvSpPr txBox="1"/>
            <p:nvPr/>
          </p:nvSpPr>
          <p:spPr>
            <a:xfrm>
              <a:off x="2435642" y="2235359"/>
              <a:ext cx="13074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On Premise database</a:t>
              </a:r>
            </a:p>
          </p:txBody>
        </p:sp>
        <p:cxnSp>
          <p:nvCxnSpPr>
            <p:cNvPr id="261" name="Straight Arrow Connector 260">
              <a:extLst>
                <a:ext uri="{FF2B5EF4-FFF2-40B4-BE49-F238E27FC236}">
                  <a16:creationId xmlns="" xmlns:a16="http://schemas.microsoft.com/office/drawing/2014/main" id="{924B07FB-DB1E-43D2-919D-577F69AE269B}"/>
                </a:ext>
              </a:extLst>
            </p:cNvPr>
            <p:cNvCxnSpPr/>
            <p:nvPr/>
          </p:nvCxnSpPr>
          <p:spPr>
            <a:xfrm>
              <a:off x="2685144" y="2418518"/>
              <a:ext cx="470791" cy="665375"/>
            </a:xfrm>
            <a:prstGeom prst="straightConnector1">
              <a:avLst/>
            </a:prstGeom>
            <a:noFill/>
            <a:ln w="22225" cap="flat" cmpd="sng" algn="ctr">
              <a:solidFill>
                <a:srgbClr val="EEECE1">
                  <a:lumMod val="2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62" name="Straight Arrow Connector 261">
              <a:extLst>
                <a:ext uri="{FF2B5EF4-FFF2-40B4-BE49-F238E27FC236}">
                  <a16:creationId xmlns="" xmlns:a16="http://schemas.microsoft.com/office/drawing/2014/main" id="{AE0075E6-9CF0-49B7-895C-C22C0EB8D5CA}"/>
                </a:ext>
              </a:extLst>
            </p:cNvPr>
            <p:cNvCxnSpPr/>
            <p:nvPr/>
          </p:nvCxnSpPr>
          <p:spPr>
            <a:xfrm>
              <a:off x="3651437" y="2122312"/>
              <a:ext cx="792364" cy="377760"/>
            </a:xfrm>
            <a:prstGeom prst="straightConnector1">
              <a:avLst/>
            </a:prstGeom>
            <a:noFill/>
            <a:ln w="22225" cap="flat" cmpd="sng" algn="ctr">
              <a:solidFill>
                <a:srgbClr val="EEECE1">
                  <a:lumMod val="2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63" name="TextBox 262">
              <a:extLst>
                <a:ext uri="{FF2B5EF4-FFF2-40B4-BE49-F238E27FC236}">
                  <a16:creationId xmlns="" xmlns:a16="http://schemas.microsoft.com/office/drawing/2014/main" id="{5C7DCA90-492C-4877-A3DE-CE1508612099}"/>
                </a:ext>
              </a:extLst>
            </p:cNvPr>
            <p:cNvSpPr txBox="1"/>
            <p:nvPr/>
          </p:nvSpPr>
          <p:spPr>
            <a:xfrm>
              <a:off x="2724479" y="3932787"/>
              <a:ext cx="22176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RESTful approach</a:t>
              </a:r>
            </a:p>
          </p:txBody>
        </p:sp>
        <p:sp>
          <p:nvSpPr>
            <p:cNvPr id="264" name="Right Arrow 93">
              <a:extLst>
                <a:ext uri="{FF2B5EF4-FFF2-40B4-BE49-F238E27FC236}">
                  <a16:creationId xmlns="" xmlns:a16="http://schemas.microsoft.com/office/drawing/2014/main" id="{6755D5BE-01DE-47DA-A442-35AF8EDC3FF0}"/>
                </a:ext>
              </a:extLst>
            </p:cNvPr>
            <p:cNvSpPr/>
            <p:nvPr/>
          </p:nvSpPr>
          <p:spPr>
            <a:xfrm>
              <a:off x="8229528" y="5496486"/>
              <a:ext cx="555383" cy="232094"/>
            </a:xfrm>
            <a:prstGeom prst="rightArrow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="" xmlns:a16="http://schemas.microsoft.com/office/drawing/2014/main" id="{5F771C02-5724-461E-8026-C52EADB84947}"/>
                </a:ext>
              </a:extLst>
            </p:cNvPr>
            <p:cNvSpPr txBox="1"/>
            <p:nvPr/>
          </p:nvSpPr>
          <p:spPr>
            <a:xfrm>
              <a:off x="8596311" y="5427801"/>
              <a:ext cx="1730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PPU / ECS</a:t>
              </a:r>
            </a:p>
          </p:txBody>
        </p:sp>
        <p:sp>
          <p:nvSpPr>
            <p:cNvPr id="266" name="Right Arrow 93">
              <a:extLst>
                <a:ext uri="{FF2B5EF4-FFF2-40B4-BE49-F238E27FC236}">
                  <a16:creationId xmlns="" xmlns:a16="http://schemas.microsoft.com/office/drawing/2014/main" id="{FDC68D28-7EB3-4554-84DF-575EE86EAEDC}"/>
                </a:ext>
              </a:extLst>
            </p:cNvPr>
            <p:cNvSpPr/>
            <p:nvPr/>
          </p:nvSpPr>
          <p:spPr>
            <a:xfrm>
              <a:off x="8225249" y="5195839"/>
              <a:ext cx="555383" cy="232094"/>
            </a:xfrm>
            <a:prstGeom prst="rightArrow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="" xmlns:a16="http://schemas.microsoft.com/office/drawing/2014/main" id="{51A9258A-575E-4FBA-B7C4-D706EA060B8F}"/>
                </a:ext>
              </a:extLst>
            </p:cNvPr>
            <p:cNvSpPr txBox="1"/>
            <p:nvPr/>
          </p:nvSpPr>
          <p:spPr>
            <a:xfrm>
              <a:off x="8592033" y="5127154"/>
              <a:ext cx="1230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ECDIS</a:t>
              </a:r>
            </a:p>
          </p:txBody>
        </p:sp>
        <p:sp>
          <p:nvSpPr>
            <p:cNvPr id="268" name="Right Arrow 93">
              <a:extLst>
                <a:ext uri="{FF2B5EF4-FFF2-40B4-BE49-F238E27FC236}">
                  <a16:creationId xmlns="" xmlns:a16="http://schemas.microsoft.com/office/drawing/2014/main" id="{DFA71197-CCCB-4FD8-9E40-9B82322616F1}"/>
                </a:ext>
              </a:extLst>
            </p:cNvPr>
            <p:cNvSpPr/>
            <p:nvPr/>
          </p:nvSpPr>
          <p:spPr>
            <a:xfrm>
              <a:off x="8225249" y="5812803"/>
              <a:ext cx="555383" cy="232094"/>
            </a:xfrm>
            <a:prstGeom prst="rightArrow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="" xmlns:a16="http://schemas.microsoft.com/office/drawing/2014/main" id="{5BD23C22-49B9-4DF1-AC40-9F459AB83984}"/>
                </a:ext>
              </a:extLst>
            </p:cNvPr>
            <p:cNvSpPr txBox="1"/>
            <p:nvPr/>
          </p:nvSpPr>
          <p:spPr>
            <a:xfrm>
              <a:off x="8611966" y="5734348"/>
              <a:ext cx="1715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Marine SDI</a:t>
              </a:r>
            </a:p>
          </p:txBody>
        </p:sp>
        <p:sp>
          <p:nvSpPr>
            <p:cNvPr id="270" name="TextBox 269">
              <a:extLst>
                <a:ext uri="{FF2B5EF4-FFF2-40B4-BE49-F238E27FC236}">
                  <a16:creationId xmlns="" xmlns:a16="http://schemas.microsoft.com/office/drawing/2014/main" id="{465082BD-7DD8-45EF-9914-50ECBB22EA84}"/>
                </a:ext>
              </a:extLst>
            </p:cNvPr>
            <p:cNvSpPr txBox="1"/>
            <p:nvPr/>
          </p:nvSpPr>
          <p:spPr>
            <a:xfrm>
              <a:off x="7721126" y="488586"/>
              <a:ext cx="2424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Subscribe to data</a:t>
              </a:r>
            </a:p>
          </p:txBody>
        </p:sp>
        <p:sp>
          <p:nvSpPr>
            <p:cNvPr id="271" name="TextBox 270">
              <a:extLst>
                <a:ext uri="{FF2B5EF4-FFF2-40B4-BE49-F238E27FC236}">
                  <a16:creationId xmlns="" xmlns:a16="http://schemas.microsoft.com/office/drawing/2014/main" id="{7A3B79D5-3165-47F2-98A0-C0306945852E}"/>
                </a:ext>
              </a:extLst>
            </p:cNvPr>
            <p:cNvSpPr txBox="1"/>
            <p:nvPr/>
          </p:nvSpPr>
          <p:spPr>
            <a:xfrm>
              <a:off x="729721" y="2673725"/>
              <a:ext cx="16229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Incoming Surveys and other Sources of Bathy Data</a:t>
              </a:r>
            </a:p>
          </p:txBody>
        </p:sp>
        <p:sp>
          <p:nvSpPr>
            <p:cNvPr id="272" name="Arrow: Bent 271">
              <a:extLst>
                <a:ext uri="{FF2B5EF4-FFF2-40B4-BE49-F238E27FC236}">
                  <a16:creationId xmlns="" xmlns:a16="http://schemas.microsoft.com/office/drawing/2014/main" id="{197031C4-92B2-4FB4-B189-0104EFF657F2}"/>
                </a:ext>
              </a:extLst>
            </p:cNvPr>
            <p:cNvSpPr/>
            <p:nvPr/>
          </p:nvSpPr>
          <p:spPr>
            <a:xfrm>
              <a:off x="1637901" y="2159788"/>
              <a:ext cx="930626" cy="545516"/>
            </a:xfrm>
            <a:prstGeom prst="bentArrow">
              <a:avLst/>
            </a:prstGeom>
            <a:solidFill>
              <a:srgbClr val="EEECE1">
                <a:lumMod val="25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="" xmlns:a16="http://schemas.microsoft.com/office/drawing/2014/main" id="{C88F72C0-8726-41CE-9320-641C86EBCF80}"/>
                </a:ext>
              </a:extLst>
            </p:cNvPr>
            <p:cNvSpPr txBox="1"/>
            <p:nvPr/>
          </p:nvSpPr>
          <p:spPr>
            <a:xfrm>
              <a:off x="5772874" y="4050944"/>
              <a:ext cx="28163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Currents</a:t>
              </a: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 S-111</a:t>
              </a:r>
            </a:p>
          </p:txBody>
        </p:sp>
        <p:sp>
          <p:nvSpPr>
            <p:cNvPr id="274" name="Curved Up Arrow 48">
              <a:extLst>
                <a:ext uri="{FF2B5EF4-FFF2-40B4-BE49-F238E27FC236}">
                  <a16:creationId xmlns="" xmlns:a16="http://schemas.microsoft.com/office/drawing/2014/main" id="{E1F51240-251F-4FE0-A294-6BB809CA2F0F}"/>
                </a:ext>
              </a:extLst>
            </p:cNvPr>
            <p:cNvSpPr/>
            <p:nvPr/>
          </p:nvSpPr>
          <p:spPr>
            <a:xfrm rot="10800000">
              <a:off x="7585362" y="839555"/>
              <a:ext cx="2234643" cy="560228"/>
            </a:xfrm>
            <a:prstGeom prst="curvedUpArrow">
              <a:avLst/>
            </a:prstGeom>
            <a:solidFill>
              <a:srgbClr val="EEECE1">
                <a:lumMod val="25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Curved Up Arrow 49">
              <a:extLst>
                <a:ext uri="{FF2B5EF4-FFF2-40B4-BE49-F238E27FC236}">
                  <a16:creationId xmlns="" xmlns:a16="http://schemas.microsoft.com/office/drawing/2014/main" id="{F733CE42-792D-4F13-B5E5-4FFCD81B84E7}"/>
                </a:ext>
              </a:extLst>
            </p:cNvPr>
            <p:cNvSpPr/>
            <p:nvPr/>
          </p:nvSpPr>
          <p:spPr>
            <a:xfrm>
              <a:off x="7805372" y="3764801"/>
              <a:ext cx="2158161" cy="592845"/>
            </a:xfrm>
            <a:prstGeom prst="curvedUpArrow">
              <a:avLst/>
            </a:prstGeom>
            <a:solidFill>
              <a:srgbClr val="EEECE1">
                <a:lumMod val="25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6" name="Group 275">
              <a:extLst>
                <a:ext uri="{FF2B5EF4-FFF2-40B4-BE49-F238E27FC236}">
                  <a16:creationId xmlns="" xmlns:a16="http://schemas.microsoft.com/office/drawing/2014/main" id="{153FF3F2-E87C-44C6-92CD-94FF6A593F31}"/>
                </a:ext>
              </a:extLst>
            </p:cNvPr>
            <p:cNvGrpSpPr/>
            <p:nvPr/>
          </p:nvGrpSpPr>
          <p:grpSpPr>
            <a:xfrm>
              <a:off x="9904502" y="1500297"/>
              <a:ext cx="244612" cy="599491"/>
              <a:chOff x="6384788" y="914400"/>
              <a:chExt cx="244612" cy="599491"/>
            </a:xfrm>
          </p:grpSpPr>
          <p:sp>
            <p:nvSpPr>
              <p:cNvPr id="293" name="Round Same Side Corner Rectangle 50">
                <a:extLst>
                  <a:ext uri="{FF2B5EF4-FFF2-40B4-BE49-F238E27FC236}">
                    <a16:creationId xmlns="" xmlns:a16="http://schemas.microsoft.com/office/drawing/2014/main" id="{98A62156-3A2A-47E4-A870-D89578E2F50D}"/>
                  </a:ext>
                </a:extLst>
              </p:cNvPr>
              <p:cNvSpPr/>
              <p:nvPr/>
            </p:nvSpPr>
            <p:spPr>
              <a:xfrm>
                <a:off x="6400800" y="1066800"/>
                <a:ext cx="228600" cy="228600"/>
              </a:xfrm>
              <a:prstGeom prst="round2SameRect">
                <a:avLst/>
              </a:prstGeom>
              <a:solidFill>
                <a:srgbClr val="EEECE1">
                  <a:lumMod val="25000"/>
                </a:srgbClr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="" xmlns:a16="http://schemas.microsoft.com/office/drawing/2014/main" id="{D65F1E5E-ECA3-44F1-8769-9716EC350600}"/>
                  </a:ext>
                </a:extLst>
              </p:cNvPr>
              <p:cNvSpPr/>
              <p:nvPr/>
            </p:nvSpPr>
            <p:spPr>
              <a:xfrm>
                <a:off x="6438900" y="914400"/>
                <a:ext cx="152400" cy="152400"/>
              </a:xfrm>
              <a:prstGeom prst="ellipse">
                <a:avLst/>
              </a:prstGeom>
              <a:solidFill>
                <a:srgbClr val="EEECE1">
                  <a:lumMod val="2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95" name="Straight Connector 294">
                <a:extLst>
                  <a:ext uri="{FF2B5EF4-FFF2-40B4-BE49-F238E27FC236}">
                    <a16:creationId xmlns="" xmlns:a16="http://schemas.microsoft.com/office/drawing/2014/main" id="{C7108A8E-808B-4E92-A948-894EA92CBD98}"/>
                  </a:ext>
                </a:extLst>
              </p:cNvPr>
              <p:cNvCxnSpPr/>
              <p:nvPr/>
            </p:nvCxnSpPr>
            <p:spPr>
              <a:xfrm flipH="1">
                <a:off x="6468118" y="1256131"/>
                <a:ext cx="3272" cy="185592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6" name="Straight Connector 295">
                <a:extLst>
                  <a:ext uri="{FF2B5EF4-FFF2-40B4-BE49-F238E27FC236}">
                    <a16:creationId xmlns="" xmlns:a16="http://schemas.microsoft.com/office/drawing/2014/main" id="{D43E29F7-61ED-43A5-B2B1-6A7FCFF10150}"/>
                  </a:ext>
                </a:extLst>
              </p:cNvPr>
              <p:cNvCxnSpPr/>
              <p:nvPr/>
            </p:nvCxnSpPr>
            <p:spPr>
              <a:xfrm>
                <a:off x="6553200" y="1256131"/>
                <a:ext cx="0" cy="228600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7" name="Straight Connector 296">
                <a:extLst>
                  <a:ext uri="{FF2B5EF4-FFF2-40B4-BE49-F238E27FC236}">
                    <a16:creationId xmlns="" xmlns:a16="http://schemas.microsoft.com/office/drawing/2014/main" id="{B0733122-4AF5-4728-A8B0-72B95E61A6F2}"/>
                  </a:ext>
                </a:extLst>
              </p:cNvPr>
              <p:cNvCxnSpPr/>
              <p:nvPr/>
            </p:nvCxnSpPr>
            <p:spPr>
              <a:xfrm flipH="1">
                <a:off x="6384788" y="1434576"/>
                <a:ext cx="108224" cy="13448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8" name="Straight Connector 297">
                <a:extLst>
                  <a:ext uri="{FF2B5EF4-FFF2-40B4-BE49-F238E27FC236}">
                    <a16:creationId xmlns="" xmlns:a16="http://schemas.microsoft.com/office/drawing/2014/main" id="{5F2FC404-B333-47D8-8FCC-F7C2698EE567}"/>
                  </a:ext>
                </a:extLst>
              </p:cNvPr>
              <p:cNvCxnSpPr/>
              <p:nvPr/>
            </p:nvCxnSpPr>
            <p:spPr>
              <a:xfrm flipH="1">
                <a:off x="6452573" y="1484731"/>
                <a:ext cx="125053" cy="29160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277" name="Group 276">
              <a:extLst>
                <a:ext uri="{FF2B5EF4-FFF2-40B4-BE49-F238E27FC236}">
                  <a16:creationId xmlns="" xmlns:a16="http://schemas.microsoft.com/office/drawing/2014/main" id="{9AFF7DB8-5470-427C-82B0-64F7C79B2310}"/>
                </a:ext>
              </a:extLst>
            </p:cNvPr>
            <p:cNvGrpSpPr/>
            <p:nvPr/>
          </p:nvGrpSpPr>
          <p:grpSpPr>
            <a:xfrm>
              <a:off x="10165021" y="1669982"/>
              <a:ext cx="244612" cy="599491"/>
              <a:chOff x="6384788" y="914400"/>
              <a:chExt cx="244612" cy="599491"/>
            </a:xfrm>
          </p:grpSpPr>
          <p:sp>
            <p:nvSpPr>
              <p:cNvPr id="287" name="Round Same Side Corner Rectangle 50">
                <a:extLst>
                  <a:ext uri="{FF2B5EF4-FFF2-40B4-BE49-F238E27FC236}">
                    <a16:creationId xmlns="" xmlns:a16="http://schemas.microsoft.com/office/drawing/2014/main" id="{E33009A2-4976-493D-8950-790A0BB465FC}"/>
                  </a:ext>
                </a:extLst>
              </p:cNvPr>
              <p:cNvSpPr/>
              <p:nvPr/>
            </p:nvSpPr>
            <p:spPr>
              <a:xfrm>
                <a:off x="6400800" y="1066800"/>
                <a:ext cx="228600" cy="228600"/>
              </a:xfrm>
              <a:prstGeom prst="round2SameRect">
                <a:avLst/>
              </a:prstGeom>
              <a:solidFill>
                <a:srgbClr val="EEECE1">
                  <a:lumMod val="25000"/>
                </a:srgbClr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="" xmlns:a16="http://schemas.microsoft.com/office/drawing/2014/main" id="{026E9DBA-28E3-41C0-B163-3AA1C3D2DA80}"/>
                  </a:ext>
                </a:extLst>
              </p:cNvPr>
              <p:cNvSpPr/>
              <p:nvPr/>
            </p:nvSpPr>
            <p:spPr>
              <a:xfrm>
                <a:off x="6438900" y="914400"/>
                <a:ext cx="152400" cy="152400"/>
              </a:xfrm>
              <a:prstGeom prst="ellipse">
                <a:avLst/>
              </a:prstGeom>
              <a:solidFill>
                <a:srgbClr val="EEECE1">
                  <a:lumMod val="2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89" name="Straight Connector 288">
                <a:extLst>
                  <a:ext uri="{FF2B5EF4-FFF2-40B4-BE49-F238E27FC236}">
                    <a16:creationId xmlns="" xmlns:a16="http://schemas.microsoft.com/office/drawing/2014/main" id="{E9B36621-1ECE-4D9D-AA8B-8A0C0C22D208}"/>
                  </a:ext>
                </a:extLst>
              </p:cNvPr>
              <p:cNvCxnSpPr/>
              <p:nvPr/>
            </p:nvCxnSpPr>
            <p:spPr>
              <a:xfrm flipH="1">
                <a:off x="6468118" y="1256131"/>
                <a:ext cx="3272" cy="185592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0" name="Straight Connector 289">
                <a:extLst>
                  <a:ext uri="{FF2B5EF4-FFF2-40B4-BE49-F238E27FC236}">
                    <a16:creationId xmlns="" xmlns:a16="http://schemas.microsoft.com/office/drawing/2014/main" id="{6D3EA089-9883-4C67-9296-12B61CAD1B3F}"/>
                  </a:ext>
                </a:extLst>
              </p:cNvPr>
              <p:cNvCxnSpPr/>
              <p:nvPr/>
            </p:nvCxnSpPr>
            <p:spPr>
              <a:xfrm>
                <a:off x="6553200" y="1256131"/>
                <a:ext cx="0" cy="228600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1" name="Straight Connector 290">
                <a:extLst>
                  <a:ext uri="{FF2B5EF4-FFF2-40B4-BE49-F238E27FC236}">
                    <a16:creationId xmlns="" xmlns:a16="http://schemas.microsoft.com/office/drawing/2014/main" id="{13EF3C37-F17C-4AD5-8652-44C37D0F8B07}"/>
                  </a:ext>
                </a:extLst>
              </p:cNvPr>
              <p:cNvCxnSpPr/>
              <p:nvPr/>
            </p:nvCxnSpPr>
            <p:spPr>
              <a:xfrm flipH="1">
                <a:off x="6384788" y="1434576"/>
                <a:ext cx="108224" cy="13448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2" name="Straight Connector 291">
                <a:extLst>
                  <a:ext uri="{FF2B5EF4-FFF2-40B4-BE49-F238E27FC236}">
                    <a16:creationId xmlns="" xmlns:a16="http://schemas.microsoft.com/office/drawing/2014/main" id="{4FB865BB-650C-4534-9EA4-D2D24C2CB417}"/>
                  </a:ext>
                </a:extLst>
              </p:cNvPr>
              <p:cNvCxnSpPr/>
              <p:nvPr/>
            </p:nvCxnSpPr>
            <p:spPr>
              <a:xfrm flipH="1">
                <a:off x="6452573" y="1484731"/>
                <a:ext cx="125053" cy="29160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278" name="Group 277">
              <a:extLst>
                <a:ext uri="{FF2B5EF4-FFF2-40B4-BE49-F238E27FC236}">
                  <a16:creationId xmlns="" xmlns:a16="http://schemas.microsoft.com/office/drawing/2014/main" id="{12A8C9F9-C821-4D42-BE9A-F66392CAF4ED}"/>
                </a:ext>
              </a:extLst>
            </p:cNvPr>
            <p:cNvGrpSpPr/>
            <p:nvPr/>
          </p:nvGrpSpPr>
          <p:grpSpPr>
            <a:xfrm>
              <a:off x="9549208" y="1500297"/>
              <a:ext cx="244612" cy="599491"/>
              <a:chOff x="6384788" y="914400"/>
              <a:chExt cx="244612" cy="599491"/>
            </a:xfrm>
          </p:grpSpPr>
          <p:sp>
            <p:nvSpPr>
              <p:cNvPr id="281" name="Round Same Side Corner Rectangle 50">
                <a:extLst>
                  <a:ext uri="{FF2B5EF4-FFF2-40B4-BE49-F238E27FC236}">
                    <a16:creationId xmlns="" xmlns:a16="http://schemas.microsoft.com/office/drawing/2014/main" id="{DCFDF5F6-F166-4919-B085-373B1D16E357}"/>
                  </a:ext>
                </a:extLst>
              </p:cNvPr>
              <p:cNvSpPr/>
              <p:nvPr/>
            </p:nvSpPr>
            <p:spPr>
              <a:xfrm>
                <a:off x="6400800" y="1066800"/>
                <a:ext cx="228600" cy="228600"/>
              </a:xfrm>
              <a:prstGeom prst="round2SameRect">
                <a:avLst/>
              </a:prstGeom>
              <a:solidFill>
                <a:srgbClr val="EEECE1">
                  <a:lumMod val="25000"/>
                </a:srgbClr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="" xmlns:a16="http://schemas.microsoft.com/office/drawing/2014/main" id="{B0196FE1-388B-4FAD-B879-7D0EC3F521B3}"/>
                  </a:ext>
                </a:extLst>
              </p:cNvPr>
              <p:cNvSpPr/>
              <p:nvPr/>
            </p:nvSpPr>
            <p:spPr>
              <a:xfrm>
                <a:off x="6438900" y="914400"/>
                <a:ext cx="152400" cy="152400"/>
              </a:xfrm>
              <a:prstGeom prst="ellipse">
                <a:avLst/>
              </a:prstGeom>
              <a:solidFill>
                <a:srgbClr val="EEECE1">
                  <a:lumMod val="2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83" name="Straight Connector 282">
                <a:extLst>
                  <a:ext uri="{FF2B5EF4-FFF2-40B4-BE49-F238E27FC236}">
                    <a16:creationId xmlns="" xmlns:a16="http://schemas.microsoft.com/office/drawing/2014/main" id="{F6292471-75F8-4CCA-B15A-C5D6AE11CA4C}"/>
                  </a:ext>
                </a:extLst>
              </p:cNvPr>
              <p:cNvCxnSpPr/>
              <p:nvPr/>
            </p:nvCxnSpPr>
            <p:spPr>
              <a:xfrm flipH="1">
                <a:off x="6468118" y="1256131"/>
                <a:ext cx="3272" cy="185592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4" name="Straight Connector 283">
                <a:extLst>
                  <a:ext uri="{FF2B5EF4-FFF2-40B4-BE49-F238E27FC236}">
                    <a16:creationId xmlns="" xmlns:a16="http://schemas.microsoft.com/office/drawing/2014/main" id="{3EAD8BA6-9D99-4EE5-8E22-1D544EAE1A1B}"/>
                  </a:ext>
                </a:extLst>
              </p:cNvPr>
              <p:cNvCxnSpPr/>
              <p:nvPr/>
            </p:nvCxnSpPr>
            <p:spPr>
              <a:xfrm>
                <a:off x="6553200" y="1256131"/>
                <a:ext cx="0" cy="228600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5" name="Straight Connector 284">
                <a:extLst>
                  <a:ext uri="{FF2B5EF4-FFF2-40B4-BE49-F238E27FC236}">
                    <a16:creationId xmlns="" xmlns:a16="http://schemas.microsoft.com/office/drawing/2014/main" id="{3AEDBC5E-01FD-4747-9C60-FC114AA9220E}"/>
                  </a:ext>
                </a:extLst>
              </p:cNvPr>
              <p:cNvCxnSpPr/>
              <p:nvPr/>
            </p:nvCxnSpPr>
            <p:spPr>
              <a:xfrm flipH="1">
                <a:off x="6384788" y="1434576"/>
                <a:ext cx="108224" cy="13448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6" name="Straight Connector 285">
                <a:extLst>
                  <a:ext uri="{FF2B5EF4-FFF2-40B4-BE49-F238E27FC236}">
                    <a16:creationId xmlns="" xmlns:a16="http://schemas.microsoft.com/office/drawing/2014/main" id="{6EB11BD4-A44F-46D3-9197-1AA357D68E31}"/>
                  </a:ext>
                </a:extLst>
              </p:cNvPr>
              <p:cNvCxnSpPr/>
              <p:nvPr/>
            </p:nvCxnSpPr>
            <p:spPr>
              <a:xfrm flipH="1">
                <a:off x="6452573" y="1484731"/>
                <a:ext cx="125053" cy="29160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79" name="Freeform: Shape 278">
              <a:extLst>
                <a:ext uri="{FF2B5EF4-FFF2-40B4-BE49-F238E27FC236}">
                  <a16:creationId xmlns="" xmlns:a16="http://schemas.microsoft.com/office/drawing/2014/main" id="{6440E328-2804-4769-8FE8-E9217AA0DF2E}"/>
                </a:ext>
              </a:extLst>
            </p:cNvPr>
            <p:cNvSpPr/>
            <p:nvPr/>
          </p:nvSpPr>
          <p:spPr>
            <a:xfrm>
              <a:off x="7879310" y="1006678"/>
              <a:ext cx="1619076" cy="1124125"/>
            </a:xfrm>
            <a:custGeom>
              <a:avLst/>
              <a:gdLst>
                <a:gd name="connsiteX0" fmla="*/ 0 w 1619076"/>
                <a:gd name="connsiteY0" fmla="*/ 1124125 h 1124125"/>
                <a:gd name="connsiteX1" fmla="*/ 33556 w 1619076"/>
                <a:gd name="connsiteY1" fmla="*/ 1082180 h 1124125"/>
                <a:gd name="connsiteX2" fmla="*/ 58723 w 1619076"/>
                <a:gd name="connsiteY2" fmla="*/ 1065402 h 1124125"/>
                <a:gd name="connsiteX3" fmla="*/ 83890 w 1619076"/>
                <a:gd name="connsiteY3" fmla="*/ 1006679 h 1124125"/>
                <a:gd name="connsiteX4" fmla="*/ 100668 w 1619076"/>
                <a:gd name="connsiteY4" fmla="*/ 981512 h 1124125"/>
                <a:gd name="connsiteX5" fmla="*/ 117446 w 1619076"/>
                <a:gd name="connsiteY5" fmla="*/ 931178 h 1124125"/>
                <a:gd name="connsiteX6" fmla="*/ 125835 w 1619076"/>
                <a:gd name="connsiteY6" fmla="*/ 906011 h 1124125"/>
                <a:gd name="connsiteX7" fmla="*/ 167780 w 1619076"/>
                <a:gd name="connsiteY7" fmla="*/ 847288 h 1124125"/>
                <a:gd name="connsiteX8" fmla="*/ 176169 w 1619076"/>
                <a:gd name="connsiteY8" fmla="*/ 822121 h 1124125"/>
                <a:gd name="connsiteX9" fmla="*/ 218114 w 1619076"/>
                <a:gd name="connsiteY9" fmla="*/ 771787 h 1124125"/>
                <a:gd name="connsiteX10" fmla="*/ 243281 w 1619076"/>
                <a:gd name="connsiteY10" fmla="*/ 763398 h 1124125"/>
                <a:gd name="connsiteX11" fmla="*/ 285226 w 1619076"/>
                <a:gd name="connsiteY11" fmla="*/ 713064 h 1124125"/>
                <a:gd name="connsiteX12" fmla="*/ 335560 w 1619076"/>
                <a:gd name="connsiteY12" fmla="*/ 679508 h 1124125"/>
                <a:gd name="connsiteX13" fmla="*/ 402672 w 1619076"/>
                <a:gd name="connsiteY13" fmla="*/ 637563 h 1124125"/>
                <a:gd name="connsiteX14" fmla="*/ 453006 w 1619076"/>
                <a:gd name="connsiteY14" fmla="*/ 604007 h 1124125"/>
                <a:gd name="connsiteX15" fmla="*/ 503340 w 1619076"/>
                <a:gd name="connsiteY15" fmla="*/ 562062 h 1124125"/>
                <a:gd name="connsiteX16" fmla="*/ 528507 w 1619076"/>
                <a:gd name="connsiteY16" fmla="*/ 545284 h 1124125"/>
                <a:gd name="connsiteX17" fmla="*/ 553674 w 1619076"/>
                <a:gd name="connsiteY17" fmla="*/ 520117 h 1124125"/>
                <a:gd name="connsiteX18" fmla="*/ 578841 w 1619076"/>
                <a:gd name="connsiteY18" fmla="*/ 503340 h 1124125"/>
                <a:gd name="connsiteX19" fmla="*/ 629175 w 1619076"/>
                <a:gd name="connsiteY19" fmla="*/ 453006 h 1124125"/>
                <a:gd name="connsiteX20" fmla="*/ 662731 w 1619076"/>
                <a:gd name="connsiteY20" fmla="*/ 427839 h 1124125"/>
                <a:gd name="connsiteX21" fmla="*/ 687898 w 1619076"/>
                <a:gd name="connsiteY21" fmla="*/ 411061 h 1124125"/>
                <a:gd name="connsiteX22" fmla="*/ 746621 w 1619076"/>
                <a:gd name="connsiteY22" fmla="*/ 352338 h 1124125"/>
                <a:gd name="connsiteX23" fmla="*/ 780177 w 1619076"/>
                <a:gd name="connsiteY23" fmla="*/ 318782 h 1124125"/>
                <a:gd name="connsiteX24" fmla="*/ 805344 w 1619076"/>
                <a:gd name="connsiteY24" fmla="*/ 276837 h 1124125"/>
                <a:gd name="connsiteX25" fmla="*/ 847289 w 1619076"/>
                <a:gd name="connsiteY25" fmla="*/ 218114 h 1124125"/>
                <a:gd name="connsiteX26" fmla="*/ 864067 w 1619076"/>
                <a:gd name="connsiteY26" fmla="*/ 167780 h 1124125"/>
                <a:gd name="connsiteX27" fmla="*/ 872456 w 1619076"/>
                <a:gd name="connsiteY27" fmla="*/ 142613 h 1124125"/>
                <a:gd name="connsiteX28" fmla="*/ 880845 w 1619076"/>
                <a:gd name="connsiteY28" fmla="*/ 117446 h 1124125"/>
                <a:gd name="connsiteX29" fmla="*/ 864067 w 1619076"/>
                <a:gd name="connsiteY29" fmla="*/ 33556 h 1124125"/>
                <a:gd name="connsiteX30" fmla="*/ 847289 w 1619076"/>
                <a:gd name="connsiteY30" fmla="*/ 8389 h 1124125"/>
                <a:gd name="connsiteX31" fmla="*/ 822122 w 1619076"/>
                <a:gd name="connsiteY31" fmla="*/ 0 h 1124125"/>
                <a:gd name="connsiteX32" fmla="*/ 654342 w 1619076"/>
                <a:gd name="connsiteY32" fmla="*/ 8389 h 1124125"/>
                <a:gd name="connsiteX33" fmla="*/ 629175 w 1619076"/>
                <a:gd name="connsiteY33" fmla="*/ 25167 h 1124125"/>
                <a:gd name="connsiteX34" fmla="*/ 604008 w 1619076"/>
                <a:gd name="connsiteY34" fmla="*/ 33556 h 1124125"/>
                <a:gd name="connsiteX35" fmla="*/ 578841 w 1619076"/>
                <a:gd name="connsiteY35" fmla="*/ 58723 h 1124125"/>
                <a:gd name="connsiteX36" fmla="*/ 545285 w 1619076"/>
                <a:gd name="connsiteY36" fmla="*/ 83890 h 1124125"/>
                <a:gd name="connsiteX37" fmla="*/ 536896 w 1619076"/>
                <a:gd name="connsiteY37" fmla="*/ 109057 h 1124125"/>
                <a:gd name="connsiteX38" fmla="*/ 520118 w 1619076"/>
                <a:gd name="connsiteY38" fmla="*/ 142613 h 1124125"/>
                <a:gd name="connsiteX39" fmla="*/ 511729 w 1619076"/>
                <a:gd name="connsiteY39" fmla="*/ 176169 h 1124125"/>
                <a:gd name="connsiteX40" fmla="*/ 503340 w 1619076"/>
                <a:gd name="connsiteY40" fmla="*/ 201336 h 1124125"/>
                <a:gd name="connsiteX41" fmla="*/ 520118 w 1619076"/>
                <a:gd name="connsiteY41" fmla="*/ 352338 h 1124125"/>
                <a:gd name="connsiteX42" fmla="*/ 528507 w 1619076"/>
                <a:gd name="connsiteY42" fmla="*/ 377505 h 1124125"/>
                <a:gd name="connsiteX43" fmla="*/ 545285 w 1619076"/>
                <a:gd name="connsiteY43" fmla="*/ 402672 h 1124125"/>
                <a:gd name="connsiteX44" fmla="*/ 553674 w 1619076"/>
                <a:gd name="connsiteY44" fmla="*/ 427839 h 1124125"/>
                <a:gd name="connsiteX45" fmla="*/ 587230 w 1619076"/>
                <a:gd name="connsiteY45" fmla="*/ 478173 h 1124125"/>
                <a:gd name="connsiteX46" fmla="*/ 604008 w 1619076"/>
                <a:gd name="connsiteY46" fmla="*/ 503340 h 1124125"/>
                <a:gd name="connsiteX47" fmla="*/ 629175 w 1619076"/>
                <a:gd name="connsiteY47" fmla="*/ 528506 h 1124125"/>
                <a:gd name="connsiteX48" fmla="*/ 645953 w 1619076"/>
                <a:gd name="connsiteY48" fmla="*/ 553673 h 1124125"/>
                <a:gd name="connsiteX49" fmla="*/ 721454 w 1619076"/>
                <a:gd name="connsiteY49" fmla="*/ 587229 h 1124125"/>
                <a:gd name="connsiteX50" fmla="*/ 780177 w 1619076"/>
                <a:gd name="connsiteY50" fmla="*/ 612396 h 1124125"/>
                <a:gd name="connsiteX51" fmla="*/ 813733 w 1619076"/>
                <a:gd name="connsiteY51" fmla="*/ 629174 h 1124125"/>
                <a:gd name="connsiteX52" fmla="*/ 838900 w 1619076"/>
                <a:gd name="connsiteY52" fmla="*/ 645952 h 1124125"/>
                <a:gd name="connsiteX53" fmla="*/ 947956 w 1619076"/>
                <a:gd name="connsiteY53" fmla="*/ 662730 h 1124125"/>
                <a:gd name="connsiteX54" fmla="*/ 1015068 w 1619076"/>
                <a:gd name="connsiteY54" fmla="*/ 679508 h 1124125"/>
                <a:gd name="connsiteX55" fmla="*/ 1048624 w 1619076"/>
                <a:gd name="connsiteY55" fmla="*/ 687897 h 1124125"/>
                <a:gd name="connsiteX56" fmla="*/ 1107347 w 1619076"/>
                <a:gd name="connsiteY56" fmla="*/ 696286 h 1124125"/>
                <a:gd name="connsiteX57" fmla="*/ 1149292 w 1619076"/>
                <a:gd name="connsiteY57" fmla="*/ 704675 h 1124125"/>
                <a:gd name="connsiteX58" fmla="*/ 1224793 w 1619076"/>
                <a:gd name="connsiteY58" fmla="*/ 713064 h 1124125"/>
                <a:gd name="connsiteX59" fmla="*/ 1266738 w 1619076"/>
                <a:gd name="connsiteY59" fmla="*/ 721453 h 1124125"/>
                <a:gd name="connsiteX60" fmla="*/ 1291905 w 1619076"/>
                <a:gd name="connsiteY60" fmla="*/ 729842 h 1124125"/>
                <a:gd name="connsiteX61" fmla="*/ 1619076 w 1619076"/>
                <a:gd name="connsiteY61" fmla="*/ 738231 h 11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619076" h="1124125">
                  <a:moveTo>
                    <a:pt x="0" y="1124125"/>
                  </a:moveTo>
                  <a:cubicBezTo>
                    <a:pt x="11185" y="1110143"/>
                    <a:pt x="20895" y="1094841"/>
                    <a:pt x="33556" y="1082180"/>
                  </a:cubicBezTo>
                  <a:cubicBezTo>
                    <a:pt x="40685" y="1075051"/>
                    <a:pt x="52268" y="1073147"/>
                    <a:pt x="58723" y="1065402"/>
                  </a:cubicBezTo>
                  <a:cubicBezTo>
                    <a:pt x="80544" y="1039217"/>
                    <a:pt x="70777" y="1032905"/>
                    <a:pt x="83890" y="1006679"/>
                  </a:cubicBezTo>
                  <a:cubicBezTo>
                    <a:pt x="88399" y="997661"/>
                    <a:pt x="96573" y="990725"/>
                    <a:pt x="100668" y="981512"/>
                  </a:cubicBezTo>
                  <a:cubicBezTo>
                    <a:pt x="107851" y="965351"/>
                    <a:pt x="111853" y="947956"/>
                    <a:pt x="117446" y="931178"/>
                  </a:cubicBezTo>
                  <a:cubicBezTo>
                    <a:pt x="120242" y="922789"/>
                    <a:pt x="120529" y="913085"/>
                    <a:pt x="125835" y="906011"/>
                  </a:cubicBezTo>
                  <a:cubicBezTo>
                    <a:pt x="131535" y="898411"/>
                    <a:pt x="161647" y="859555"/>
                    <a:pt x="167780" y="847288"/>
                  </a:cubicBezTo>
                  <a:cubicBezTo>
                    <a:pt x="171735" y="839379"/>
                    <a:pt x="172214" y="830030"/>
                    <a:pt x="176169" y="822121"/>
                  </a:cubicBezTo>
                  <a:cubicBezTo>
                    <a:pt x="183907" y="806646"/>
                    <a:pt x="204199" y="781064"/>
                    <a:pt x="218114" y="771787"/>
                  </a:cubicBezTo>
                  <a:cubicBezTo>
                    <a:pt x="225472" y="766882"/>
                    <a:pt x="234892" y="766194"/>
                    <a:pt x="243281" y="763398"/>
                  </a:cubicBezTo>
                  <a:cubicBezTo>
                    <a:pt x="258195" y="741027"/>
                    <a:pt x="262867" y="730454"/>
                    <a:pt x="285226" y="713064"/>
                  </a:cubicBezTo>
                  <a:cubicBezTo>
                    <a:pt x="301143" y="700684"/>
                    <a:pt x="319428" y="691607"/>
                    <a:pt x="335560" y="679508"/>
                  </a:cubicBezTo>
                  <a:cubicBezTo>
                    <a:pt x="413453" y="621088"/>
                    <a:pt x="325903" y="683625"/>
                    <a:pt x="402672" y="637563"/>
                  </a:cubicBezTo>
                  <a:cubicBezTo>
                    <a:pt x="419963" y="627188"/>
                    <a:pt x="436228" y="615192"/>
                    <a:pt x="453006" y="604007"/>
                  </a:cubicBezTo>
                  <a:cubicBezTo>
                    <a:pt x="515491" y="562350"/>
                    <a:pt x="438747" y="615889"/>
                    <a:pt x="503340" y="562062"/>
                  </a:cubicBezTo>
                  <a:cubicBezTo>
                    <a:pt x="511085" y="555607"/>
                    <a:pt x="520762" y="551739"/>
                    <a:pt x="528507" y="545284"/>
                  </a:cubicBezTo>
                  <a:cubicBezTo>
                    <a:pt x="537621" y="537689"/>
                    <a:pt x="544560" y="527712"/>
                    <a:pt x="553674" y="520117"/>
                  </a:cubicBezTo>
                  <a:cubicBezTo>
                    <a:pt x="561419" y="513663"/>
                    <a:pt x="571305" y="510038"/>
                    <a:pt x="578841" y="503340"/>
                  </a:cubicBezTo>
                  <a:cubicBezTo>
                    <a:pt x="596575" y="487576"/>
                    <a:pt x="610193" y="467243"/>
                    <a:pt x="629175" y="453006"/>
                  </a:cubicBezTo>
                  <a:cubicBezTo>
                    <a:pt x="640360" y="444617"/>
                    <a:pt x="651354" y="435966"/>
                    <a:pt x="662731" y="427839"/>
                  </a:cubicBezTo>
                  <a:cubicBezTo>
                    <a:pt x="670935" y="421979"/>
                    <a:pt x="680404" y="417806"/>
                    <a:pt x="687898" y="411061"/>
                  </a:cubicBezTo>
                  <a:cubicBezTo>
                    <a:pt x="708474" y="392543"/>
                    <a:pt x="727047" y="371912"/>
                    <a:pt x="746621" y="352338"/>
                  </a:cubicBezTo>
                  <a:cubicBezTo>
                    <a:pt x="757806" y="341153"/>
                    <a:pt x="772038" y="332346"/>
                    <a:pt x="780177" y="318782"/>
                  </a:cubicBezTo>
                  <a:cubicBezTo>
                    <a:pt x="788566" y="304800"/>
                    <a:pt x="796299" y="290404"/>
                    <a:pt x="805344" y="276837"/>
                  </a:cubicBezTo>
                  <a:cubicBezTo>
                    <a:pt x="809475" y="270640"/>
                    <a:pt x="842287" y="229369"/>
                    <a:pt x="847289" y="218114"/>
                  </a:cubicBezTo>
                  <a:cubicBezTo>
                    <a:pt x="854472" y="201953"/>
                    <a:pt x="858474" y="184558"/>
                    <a:pt x="864067" y="167780"/>
                  </a:cubicBezTo>
                  <a:lnTo>
                    <a:pt x="872456" y="142613"/>
                  </a:lnTo>
                  <a:lnTo>
                    <a:pt x="880845" y="117446"/>
                  </a:lnTo>
                  <a:cubicBezTo>
                    <a:pt x="878953" y="106091"/>
                    <a:pt x="870893" y="49483"/>
                    <a:pt x="864067" y="33556"/>
                  </a:cubicBezTo>
                  <a:cubicBezTo>
                    <a:pt x="860095" y="24289"/>
                    <a:pt x="855162" y="14687"/>
                    <a:pt x="847289" y="8389"/>
                  </a:cubicBezTo>
                  <a:cubicBezTo>
                    <a:pt x="840384" y="2865"/>
                    <a:pt x="830511" y="2796"/>
                    <a:pt x="822122" y="0"/>
                  </a:cubicBezTo>
                  <a:cubicBezTo>
                    <a:pt x="766195" y="2796"/>
                    <a:pt x="709868" y="1146"/>
                    <a:pt x="654342" y="8389"/>
                  </a:cubicBezTo>
                  <a:cubicBezTo>
                    <a:pt x="644344" y="9693"/>
                    <a:pt x="638193" y="20658"/>
                    <a:pt x="629175" y="25167"/>
                  </a:cubicBezTo>
                  <a:cubicBezTo>
                    <a:pt x="621266" y="29122"/>
                    <a:pt x="612397" y="30760"/>
                    <a:pt x="604008" y="33556"/>
                  </a:cubicBezTo>
                  <a:cubicBezTo>
                    <a:pt x="595619" y="41945"/>
                    <a:pt x="587849" y="51002"/>
                    <a:pt x="578841" y="58723"/>
                  </a:cubicBezTo>
                  <a:cubicBezTo>
                    <a:pt x="568225" y="67822"/>
                    <a:pt x="554236" y="73149"/>
                    <a:pt x="545285" y="83890"/>
                  </a:cubicBezTo>
                  <a:cubicBezTo>
                    <a:pt x="539624" y="90683"/>
                    <a:pt x="540379" y="100929"/>
                    <a:pt x="536896" y="109057"/>
                  </a:cubicBezTo>
                  <a:cubicBezTo>
                    <a:pt x="531970" y="120551"/>
                    <a:pt x="524509" y="130904"/>
                    <a:pt x="520118" y="142613"/>
                  </a:cubicBezTo>
                  <a:cubicBezTo>
                    <a:pt x="516070" y="153408"/>
                    <a:pt x="514896" y="165083"/>
                    <a:pt x="511729" y="176169"/>
                  </a:cubicBezTo>
                  <a:cubicBezTo>
                    <a:pt x="509300" y="184672"/>
                    <a:pt x="506136" y="192947"/>
                    <a:pt x="503340" y="201336"/>
                  </a:cubicBezTo>
                  <a:cubicBezTo>
                    <a:pt x="509647" y="289641"/>
                    <a:pt x="503063" y="292644"/>
                    <a:pt x="520118" y="352338"/>
                  </a:cubicBezTo>
                  <a:cubicBezTo>
                    <a:pt x="522547" y="360841"/>
                    <a:pt x="524552" y="369596"/>
                    <a:pt x="528507" y="377505"/>
                  </a:cubicBezTo>
                  <a:cubicBezTo>
                    <a:pt x="533016" y="386523"/>
                    <a:pt x="540776" y="393654"/>
                    <a:pt x="545285" y="402672"/>
                  </a:cubicBezTo>
                  <a:cubicBezTo>
                    <a:pt x="549240" y="410581"/>
                    <a:pt x="549380" y="420109"/>
                    <a:pt x="553674" y="427839"/>
                  </a:cubicBezTo>
                  <a:cubicBezTo>
                    <a:pt x="563467" y="445466"/>
                    <a:pt x="576045" y="461395"/>
                    <a:pt x="587230" y="478173"/>
                  </a:cubicBezTo>
                  <a:cubicBezTo>
                    <a:pt x="592823" y="486562"/>
                    <a:pt x="596879" y="496211"/>
                    <a:pt x="604008" y="503340"/>
                  </a:cubicBezTo>
                  <a:cubicBezTo>
                    <a:pt x="612397" y="511729"/>
                    <a:pt x="621580" y="519392"/>
                    <a:pt x="629175" y="528506"/>
                  </a:cubicBezTo>
                  <a:cubicBezTo>
                    <a:pt x="635630" y="536251"/>
                    <a:pt x="638824" y="546544"/>
                    <a:pt x="645953" y="553673"/>
                  </a:cubicBezTo>
                  <a:cubicBezTo>
                    <a:pt x="680101" y="587821"/>
                    <a:pt x="671614" y="554003"/>
                    <a:pt x="721454" y="587229"/>
                  </a:cubicBezTo>
                  <a:cubicBezTo>
                    <a:pt x="772456" y="621230"/>
                    <a:pt x="718267" y="589180"/>
                    <a:pt x="780177" y="612396"/>
                  </a:cubicBezTo>
                  <a:cubicBezTo>
                    <a:pt x="791886" y="616787"/>
                    <a:pt x="802875" y="622969"/>
                    <a:pt x="813733" y="629174"/>
                  </a:cubicBezTo>
                  <a:cubicBezTo>
                    <a:pt x="822487" y="634176"/>
                    <a:pt x="829633" y="641980"/>
                    <a:pt x="838900" y="645952"/>
                  </a:cubicBezTo>
                  <a:cubicBezTo>
                    <a:pt x="864328" y="656850"/>
                    <a:pt x="932799" y="661046"/>
                    <a:pt x="947956" y="662730"/>
                  </a:cubicBezTo>
                  <a:cubicBezTo>
                    <a:pt x="992928" y="677721"/>
                    <a:pt x="954329" y="666010"/>
                    <a:pt x="1015068" y="679508"/>
                  </a:cubicBezTo>
                  <a:cubicBezTo>
                    <a:pt x="1026323" y="682009"/>
                    <a:pt x="1037280" y="685835"/>
                    <a:pt x="1048624" y="687897"/>
                  </a:cubicBezTo>
                  <a:cubicBezTo>
                    <a:pt x="1068078" y="691434"/>
                    <a:pt x="1087843" y="693035"/>
                    <a:pt x="1107347" y="696286"/>
                  </a:cubicBezTo>
                  <a:cubicBezTo>
                    <a:pt x="1121412" y="698630"/>
                    <a:pt x="1135177" y="702659"/>
                    <a:pt x="1149292" y="704675"/>
                  </a:cubicBezTo>
                  <a:cubicBezTo>
                    <a:pt x="1174359" y="708256"/>
                    <a:pt x="1199726" y="709483"/>
                    <a:pt x="1224793" y="713064"/>
                  </a:cubicBezTo>
                  <a:cubicBezTo>
                    <a:pt x="1238908" y="715080"/>
                    <a:pt x="1252905" y="717995"/>
                    <a:pt x="1266738" y="721453"/>
                  </a:cubicBezTo>
                  <a:cubicBezTo>
                    <a:pt x="1275317" y="723598"/>
                    <a:pt x="1283083" y="729234"/>
                    <a:pt x="1291905" y="729842"/>
                  </a:cubicBezTo>
                  <a:cubicBezTo>
                    <a:pt x="1433804" y="739628"/>
                    <a:pt x="1493489" y="738231"/>
                    <a:pt x="1619076" y="738231"/>
                  </a:cubicBezTo>
                </a:path>
              </a:pathLst>
            </a:custGeom>
            <a:noFill/>
            <a:ln w="25400" cap="flat" cmpd="sng" algn="ctr">
              <a:solidFill>
                <a:srgbClr val="EEECE1">
                  <a:lumMod val="25000"/>
                </a:srgbClr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0" name="TextBox 279">
              <a:extLst>
                <a:ext uri="{FF2B5EF4-FFF2-40B4-BE49-F238E27FC236}">
                  <a16:creationId xmlns="" xmlns:a16="http://schemas.microsoft.com/office/drawing/2014/main" id="{1B951821-AF7F-488B-8ABA-0CEC8F2D791A}"/>
                </a:ext>
              </a:extLst>
            </p:cNvPr>
            <p:cNvSpPr txBox="1"/>
            <p:nvPr/>
          </p:nvSpPr>
          <p:spPr>
            <a:xfrm>
              <a:off x="3256399" y="3015469"/>
              <a:ext cx="1307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Bathymetry Cloud Store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741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81EF88A-EEA9-4B88-917E-537215EB23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950" y="4898401"/>
            <a:ext cx="5192200" cy="19350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09600"/>
          </a:xfrm>
        </p:spPr>
        <p:txBody>
          <a:bodyPr/>
          <a:lstStyle/>
          <a:p>
            <a:r>
              <a:rPr lang="en-US" sz="2400" dirty="0"/>
              <a:t>PILOT PROJECT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3298199"/>
          </a:xfrm>
        </p:spPr>
        <p:txBody>
          <a:bodyPr/>
          <a:lstStyle/>
          <a:p>
            <a:pPr marL="285750" indent="-285750">
              <a:spcBef>
                <a:spcPts val="0"/>
              </a:spcBef>
            </a:pPr>
            <a:r>
              <a:rPr lang="en-US" sz="2000" dirty="0"/>
              <a:t>This pilot will allow CHS, Teledyne CARIS and PRIMAR to demonstrate its ability to provide a service that consumers of bathymetry data can subscribe to</a:t>
            </a:r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r>
              <a:rPr lang="en-US" sz="2000" dirty="0"/>
              <a:t>Data will be available in pre-determined geographic areas of interest</a:t>
            </a:r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r>
              <a:rPr lang="en-US" sz="2000" dirty="0"/>
              <a:t>By bathymetry data we mean coverages, vector features and S-102 products</a:t>
            </a:r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r>
              <a:rPr lang="en-US" sz="2000" dirty="0"/>
              <a:t>CARIS will develop a cloud hosted datastore located outside of the CHS infrastructure</a:t>
            </a:r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r>
              <a:rPr lang="en-US" sz="2000" dirty="0"/>
              <a:t>CARIS will develop a rich API providing 3</a:t>
            </a:r>
            <a:r>
              <a:rPr lang="en-US" sz="2000" baseline="30000" dirty="0"/>
              <a:t>rd</a:t>
            </a:r>
            <a:r>
              <a:rPr lang="en-US" sz="2000" dirty="0"/>
              <a:t> party access to the datastore</a:t>
            </a:r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endParaRPr lang="en-US" sz="2400" dirty="0"/>
          </a:p>
          <a:p>
            <a:pPr marL="285750" indent="-285750"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78A6036-E872-4061-8CED-8706F87646E2}"/>
              </a:ext>
            </a:extLst>
          </p:cNvPr>
          <p:cNvSpPr/>
          <p:nvPr/>
        </p:nvSpPr>
        <p:spPr>
          <a:xfrm>
            <a:off x="9448301" y="4448914"/>
            <a:ext cx="442736" cy="421160"/>
          </a:xfrm>
          <a:prstGeom prst="rect">
            <a:avLst/>
          </a:prstGeom>
          <a:solidFill>
            <a:srgbClr val="9999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F03DA94-D9BE-4C28-8AF2-B62320C2B1D5}"/>
              </a:ext>
            </a:extLst>
          </p:cNvPr>
          <p:cNvSpPr txBox="1"/>
          <p:nvPr/>
        </p:nvSpPr>
        <p:spPr>
          <a:xfrm>
            <a:off x="9395496" y="4429125"/>
            <a:ext cx="54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3</a:t>
            </a:r>
            <a:r>
              <a:rPr kumimoji="0" lang="en-US" sz="12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rd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party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D05D4F59-3767-4A4F-99F3-412D9BE4B1AB}"/>
              </a:ext>
            </a:extLst>
          </p:cNvPr>
          <p:cNvCxnSpPr>
            <a:cxnSpLocks/>
          </p:cNvCxnSpPr>
          <p:nvPr/>
        </p:nvCxnSpPr>
        <p:spPr>
          <a:xfrm flipH="1">
            <a:off x="9669275" y="4898401"/>
            <a:ext cx="394" cy="800551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6FE6027-D114-4A6D-B89D-090179C63471}"/>
              </a:ext>
            </a:extLst>
          </p:cNvPr>
          <p:cNvSpPr txBox="1"/>
          <p:nvPr/>
        </p:nvSpPr>
        <p:spPr>
          <a:xfrm>
            <a:off x="9321642" y="6287602"/>
            <a:ext cx="84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AWS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E69E8F8-E9D9-425D-90A4-D20E777946E9}"/>
              </a:ext>
            </a:extLst>
          </p:cNvPr>
          <p:cNvSpPr txBox="1"/>
          <p:nvPr/>
        </p:nvSpPr>
        <p:spPr>
          <a:xfrm>
            <a:off x="609599" y="4936749"/>
            <a:ext cx="6393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Char char="•"/>
            </a:pPr>
            <a:r>
              <a:rPr lang="en-US" sz="2000" dirty="0">
                <a:solidFill>
                  <a:srgbClr val="004D83"/>
                </a:solidFill>
                <a:latin typeface="+mn-lt"/>
                <a:cs typeface="+mn-cs"/>
              </a:rPr>
              <a:t>PRIMAR will expand its existing applications to provide a store front to access S-102 bathymetry data</a:t>
            </a:r>
            <a:endParaRPr lang="en-US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47ADE964-710F-4379-A504-662275B74FDC}"/>
              </a:ext>
            </a:extLst>
          </p:cNvPr>
          <p:cNvCxnSpPr>
            <a:cxnSpLocks/>
          </p:cNvCxnSpPr>
          <p:nvPr/>
        </p:nvCxnSpPr>
        <p:spPr>
          <a:xfrm>
            <a:off x="9812860" y="5298676"/>
            <a:ext cx="1669945" cy="0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DCC0E1C0-7887-4319-A1BB-D5EEC98C8FB1}"/>
              </a:ext>
            </a:extLst>
          </p:cNvPr>
          <p:cNvCxnSpPr>
            <a:cxnSpLocks/>
          </p:cNvCxnSpPr>
          <p:nvPr/>
        </p:nvCxnSpPr>
        <p:spPr>
          <a:xfrm>
            <a:off x="9812860" y="5298676"/>
            <a:ext cx="0" cy="400276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="" xmlns:a16="http://schemas.microsoft.com/office/drawing/2014/main" id="{30D47F45-0AC6-4915-940B-9B56E48B06C2}"/>
              </a:ext>
            </a:extLst>
          </p:cNvPr>
          <p:cNvCxnSpPr>
            <a:cxnSpLocks/>
          </p:cNvCxnSpPr>
          <p:nvPr/>
        </p:nvCxnSpPr>
        <p:spPr>
          <a:xfrm>
            <a:off x="9831910" y="6384526"/>
            <a:ext cx="1669945" cy="0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="" xmlns:a16="http://schemas.microsoft.com/office/drawing/2014/main" id="{A5B8EA1B-5184-423B-BC5D-B5DBE5660D39}"/>
              </a:ext>
            </a:extLst>
          </p:cNvPr>
          <p:cNvCxnSpPr>
            <a:cxnSpLocks/>
          </p:cNvCxnSpPr>
          <p:nvPr/>
        </p:nvCxnSpPr>
        <p:spPr>
          <a:xfrm>
            <a:off x="9822385" y="6136876"/>
            <a:ext cx="7415" cy="255611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headEnd type="triangle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43136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09600"/>
          </a:xfrm>
        </p:spPr>
        <p:txBody>
          <a:bodyPr/>
          <a:lstStyle/>
          <a:p>
            <a:r>
              <a:rPr lang="en-US" sz="2400" dirty="0"/>
              <a:t>TECHNICAL APPROACH - CARIS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ECD94058-5874-422F-8B9F-47712B5A0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</a:pPr>
            <a:r>
              <a:rPr lang="en-US" sz="2000" dirty="0"/>
              <a:t>DATA INPUT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CHS Bathymetry residing in a on-premise Bathy </a:t>
            </a:r>
            <a:r>
              <a:rPr lang="en-US" sz="1600" dirty="0" err="1"/>
              <a:t>DataBASE</a:t>
            </a:r>
            <a:r>
              <a:rPr lang="en-US" sz="1600" dirty="0"/>
              <a:t> will be  replicated to the Cloud datastore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A Cloud based BDB Server instance and BDB Admin tools will be used for the upload during the Pilot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New datasets will be published automatically to the cloud through scripts that run on schedule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r>
              <a:rPr lang="en-US" sz="2000" dirty="0"/>
              <a:t>DATA ACCESS - NATIVE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Data access will be via a documented REST API using JSON (some XML may be used in Pilot only)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The Native API will provide additional efficiency over the OGC API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dirty="0"/>
              <a:t>This API will be used by partners like PRIMAR for the purpose of building B2B solutions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The following services will be supported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B050"/>
                </a:solidFill>
              </a:rPr>
              <a:t>Coverage, Feature, Object, Catalogue, Authentication</a:t>
            </a:r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r>
              <a:rPr lang="en-US" sz="2000" dirty="0"/>
              <a:t>DATA ACCESS - OGC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dirty="0"/>
              <a:t>This API will provide access to the data for broader uses through open standards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The following services will be supported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B050"/>
                </a:solidFill>
              </a:rPr>
              <a:t>WCS, WFS, CSW</a:t>
            </a:r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5378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09600"/>
          </a:xfrm>
        </p:spPr>
        <p:txBody>
          <a:bodyPr/>
          <a:lstStyle/>
          <a:p>
            <a:r>
              <a:rPr lang="en-US" sz="2400" dirty="0"/>
              <a:t>TECHNICAL APPROACH - CARIS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ECD94058-5874-422F-8B9F-47712B5A0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678365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</a:pPr>
            <a:r>
              <a:rPr lang="en-US" sz="2000" dirty="0"/>
              <a:t>CATALOGUE SERVICE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The catalogue service can be used to discover bathymetry data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dirty="0"/>
              <a:t>Based on a geographic area of interest or data updated within a specific time period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Or a combination of both requests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client applications can then notify users what changed </a:t>
            </a:r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r>
              <a:rPr lang="en-US" sz="2000" dirty="0"/>
              <a:t>CLOUD STORAGE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dirty="0"/>
              <a:t>The data will be stored in a highly scalable “open” relational database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The schema will use the OGC simple features model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285750" indent="-285750">
              <a:spcBef>
                <a:spcPts val="0"/>
              </a:spcBef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1680360"/>
      </p:ext>
    </p:extLst>
  </p:cSld>
  <p:clrMapOvr>
    <a:masterClrMapping/>
  </p:clrMapOvr>
</p:sld>
</file>

<file path=ppt/theme/theme1.xml><?xml version="1.0" encoding="utf-8"?>
<a:theme xmlns:a="http://schemas.openxmlformats.org/drawingml/2006/main" name="Cloud Plain">
  <a:themeElements>
    <a:clrScheme name="Marine Pl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DY CARIS">
      <a:majorFont>
        <a:latin typeface="Museo Slab 700"/>
        <a:ea typeface=""/>
        <a:cs typeface=""/>
      </a:majorFont>
      <a:minorFont>
        <a:latin typeface="Museo Sans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rine Pl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Pl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Pl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Pl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Pl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Pl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Pl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Pl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Pl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Pl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Pl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Pl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DY_CARIS_2018_16_9.potx" id="{9AD0A20E-1BCA-4887-B09E-AF42459E9165}" vid="{A77189CE-1A7F-4F08-B1E3-01F4694C6B71}"/>
    </a:ext>
  </a:extLst>
</a:theme>
</file>

<file path=ppt/theme/theme2.xml><?xml version="1.0" encoding="utf-8"?>
<a:theme xmlns:a="http://schemas.openxmlformats.org/drawingml/2006/main" name="Title Clou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DY CARIS">
      <a:majorFont>
        <a:latin typeface="Museo Slab 700"/>
        <a:ea typeface=""/>
        <a:cs typeface=""/>
      </a:majorFont>
      <a:minorFont>
        <a:latin typeface="Museo Sans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DY_CARIS_2018_16_9.potx" id="{9AD0A20E-1BCA-4887-B09E-AF42459E9165}" vid="{7F14BC27-2467-40F8-B218-B5D2F4477C86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6654</TotalTime>
  <Words>896</Words>
  <Application>Microsoft Office PowerPoint</Application>
  <PresentationFormat>Widescreen</PresentationFormat>
  <Paragraphs>180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Bradley Hand ITC</vt:lpstr>
      <vt:lpstr>Calibri</vt:lpstr>
      <vt:lpstr>Courier New</vt:lpstr>
      <vt:lpstr>Ebrima</vt:lpstr>
      <vt:lpstr>Museo Sans 300</vt:lpstr>
      <vt:lpstr>Museo Slab 700</vt:lpstr>
      <vt:lpstr>Wingdings</vt:lpstr>
      <vt:lpstr>Cloud Plain</vt:lpstr>
      <vt:lpstr>Title Cloud</vt:lpstr>
      <vt:lpstr>PowerPoint Presentation</vt:lpstr>
      <vt:lpstr>INTRODUCTION</vt:lpstr>
      <vt:lpstr>KEY OBJECTIVES</vt:lpstr>
      <vt:lpstr>KEY OBJECTIVES</vt:lpstr>
      <vt:lpstr>KEY OBJECTIVES</vt:lpstr>
      <vt:lpstr>THE HIGH LEVEL CONCEPT</vt:lpstr>
      <vt:lpstr>PILOT PROJECT OVERVIEW</vt:lpstr>
      <vt:lpstr>TECHNICAL APPROACH - CARIS</vt:lpstr>
      <vt:lpstr>TECHNICAL APPROACH - CARIS</vt:lpstr>
      <vt:lpstr>PROJECT DELIVERABLES</vt:lpstr>
      <vt:lpstr>TIMELINE</vt:lpstr>
      <vt:lpstr>S102 CREATION AND UPLOAD</vt:lpstr>
      <vt:lpstr>DEMO 1 – EXPLANATION</vt:lpstr>
      <vt:lpstr>PowerPoint Presentation</vt:lpstr>
      <vt:lpstr>S-102 CREATION AND UPLOAD PROCESS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Rufer</dc:creator>
  <cp:keywords>Copyright (c) 2018 Teledyne CARIS. All Rights Reserved.</cp:keywords>
  <cp:lastModifiedBy>Alberto Costa Neves</cp:lastModifiedBy>
  <cp:revision>109</cp:revision>
  <cp:lastPrinted>2018-01-31T13:33:40Z</cp:lastPrinted>
  <dcterms:created xsi:type="dcterms:W3CDTF">2018-01-16T19:18:48Z</dcterms:created>
  <dcterms:modified xsi:type="dcterms:W3CDTF">2018-12-05T05:15:19Z</dcterms:modified>
</cp:coreProperties>
</file>