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6" r:id="rId3"/>
    <p:sldId id="271" r:id="rId4"/>
    <p:sldId id="274" r:id="rId5"/>
    <p:sldId id="270" r:id="rId6"/>
    <p:sldId id="272" r:id="rId7"/>
    <p:sldId id="275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ryn Ries" initials="KR" lastIdx="3" clrIdx="0">
    <p:extLst>
      <p:ext uri="{19B8F6BF-5375-455C-9EA6-DF929625EA0E}">
        <p15:presenceInfo xmlns:p15="http://schemas.microsoft.com/office/powerpoint/2012/main" userId="Kathryn R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2435" autoAdjust="0"/>
  </p:normalViewPr>
  <p:slideViewPr>
    <p:cSldViewPr snapToGrid="0">
      <p:cViewPr varScale="1">
        <p:scale>
          <a:sx n="43" d="100"/>
          <a:sy n="43" d="100"/>
        </p:scale>
        <p:origin x="157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notesViewPr>
    <p:cSldViewPr snapToGrid="0">
      <p:cViewPr varScale="1">
        <p:scale>
          <a:sx n="65" d="100"/>
          <a:sy n="65" d="100"/>
        </p:scale>
        <p:origin x="26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8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2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The Committee approved the draft amended IHO Resolutions 2/1997 Establishment of Regional Hydrographic Commissions and 1/2005 IHO Response to Disasters. </a:t>
            </a:r>
          </a:p>
          <a:p>
            <a:endParaRPr lang="en-US" sz="1200" dirty="0" smtClean="0"/>
          </a:p>
          <a:p>
            <a:r>
              <a:rPr lang="en-US" sz="1200" dirty="0" smtClean="0"/>
              <a:t>All MACHC</a:t>
            </a:r>
            <a:r>
              <a:rPr lang="en-US" sz="1200" baseline="0" dirty="0" smtClean="0"/>
              <a:t> comments were accepted and integrated into the document, some of the significant changes include:</a:t>
            </a:r>
          </a:p>
          <a:p>
            <a:endParaRPr lang="en-US" dirty="0" smtClean="0"/>
          </a:p>
          <a:p>
            <a:r>
              <a:rPr lang="en-US" dirty="0" smtClean="0"/>
              <a:t>Resolution 2/1997 adjusted</a:t>
            </a:r>
            <a:r>
              <a:rPr lang="en-US" baseline="0" dirty="0" smtClean="0"/>
              <a:t> the National Reports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Encouraged on-line updates to the IHO Yearbook and C-55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Added a specific section </a:t>
            </a:r>
            <a:r>
              <a:rPr lang="en-US" baseline="0" smtClean="0"/>
              <a:t>for “MSDI”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Added a section for new “Innovations”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Added a section for “Conclusions”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8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MACHC Report to IRCC11 distributed via MACHC CL 5—related challenges</a:t>
            </a:r>
          </a:p>
          <a:p>
            <a:pPr marL="342900" indent="-342900">
              <a:buAutoNum type="arabicParenR"/>
            </a:pPr>
            <a:r>
              <a:rPr lang="en-US" sz="1200" dirty="0" smtClean="0"/>
              <a:t>For the newly established MACHC MSDIWG to determine how best to deliver regional MSDI data offerings. There is clearly a regional demand for data layers derived from ENCs for non-navigation purposes, to support activities such as the management of a regional marine protected area network, a regional risk assessment for maritime accidents and maritime disaster response. </a:t>
            </a:r>
          </a:p>
          <a:p>
            <a:pPr marL="342900" indent="-342900">
              <a:buAutoNum type="arabicParenR"/>
            </a:pPr>
            <a:r>
              <a:rPr lang="en-US" sz="1200" dirty="0" smtClean="0"/>
              <a:t>While contact has been established with the Head of Seabed 2030 Atlantic/ Indian Oceans Regional Data Center, the International Bathymetric Chart for the Caribbean and the MACHC, a challenge is how to increase the regional contributions of existing data and to catalyze collaboration to fill gaps. A gap analysis is being developed for the MACHC as a tool to help generate that momentum. </a:t>
            </a:r>
          </a:p>
          <a:p>
            <a:pPr marL="342900" indent="-342900">
              <a:buAutoNum type="arabicParenR"/>
            </a:pPr>
            <a:r>
              <a:rPr lang="en-US" sz="1200" dirty="0" smtClean="0"/>
              <a:t>To develop a Disaster Response Plan with the appropriate level of detail, including ideally a GIS-based layer that can most effectively support coordination and communication efforts before and after a maritime disaster event.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CARIBE/EWS,</a:t>
            </a:r>
            <a:r>
              <a:rPr lang="en-US" sz="3200" baseline="0" dirty="0" smtClean="0"/>
              <a:t> </a:t>
            </a:r>
            <a:r>
              <a:rPr lang="en-US" sz="3200" dirty="0" smtClean="0"/>
              <a:t>COCATRAM,</a:t>
            </a:r>
            <a:r>
              <a:rPr lang="en-US" sz="3200" baseline="0" dirty="0" smtClean="0"/>
              <a:t> </a:t>
            </a:r>
            <a:r>
              <a:rPr lang="en-US" sz="3200" dirty="0" smtClean="0"/>
              <a:t>SEPRHC,</a:t>
            </a:r>
            <a:r>
              <a:rPr lang="en-US" sz="3200" baseline="0" dirty="0" smtClean="0"/>
              <a:t> </a:t>
            </a:r>
            <a:r>
              <a:rPr lang="en-US" sz="3200" dirty="0" err="1" smtClean="0"/>
              <a:t>SWAtHC</a:t>
            </a:r>
            <a:r>
              <a:rPr lang="en-US" sz="3200" dirty="0" smtClean="0"/>
              <a:t>—co-sponsors of</a:t>
            </a:r>
            <a:r>
              <a:rPr lang="en-US" sz="3200" baseline="0" dirty="0" smtClean="0"/>
              <a:t> Tides and Water Levels training; leveraging resources for greater impact.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Papers for consideration for publication in the IHR should be forwarded directly to the editor (ihreview@iho.int, copy to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Brian.Connon@usm.edu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deadlines are: 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of January for the May Edition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of July for the November Edition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Introduce live </a:t>
            </a:r>
            <a:r>
              <a:rPr lang="en-US" sz="1200" b="1" baseline="0" dirty="0" smtClean="0"/>
              <a:t>polling for </a:t>
            </a:r>
            <a:r>
              <a:rPr lang="en-US" sz="1200" b="1" baseline="0" smtClean="0"/>
              <a:t>this purpose</a:t>
            </a:r>
            <a:endParaRPr lang="en-US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Complete IRCC report available on the IHO website</a:t>
            </a:r>
            <a:br>
              <a:rPr lang="en-US" sz="1200" b="1" dirty="0" smtClean="0"/>
            </a:br>
            <a:r>
              <a:rPr lang="en-US" sz="1200" b="1" dirty="0" smtClean="0"/>
              <a:t>IHO.int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Member States note:</a:t>
            </a:r>
            <a:br>
              <a:rPr lang="en-US" sz="12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Annex B – List of Decisions, and</a:t>
            </a:r>
            <a:br>
              <a:rPr lang="en-US" sz="1200" b="1" dirty="0" smtClean="0"/>
            </a:br>
            <a:r>
              <a:rPr lang="en-US" sz="1200" b="1" dirty="0" smtClean="0"/>
              <a:t>Annex C – List of Recommendations to RHCs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7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14B252-8EFF-4387-B930-F07556521A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288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7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Mapaction</a:t>
            </a:r>
            <a:r>
              <a:rPr lang="en-US" sz="120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dirty="0" smtClean="0"/>
              <a:t> a humanitarian mapping charity, presented its work and the potential synergies in responding to disasters by working with the IHO and with RHCs.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2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246" y="292788"/>
            <a:ext cx="9144000" cy="2967113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+mn-lt"/>
              </a:rPr>
              <a:t>11TH </a:t>
            </a:r>
            <a:r>
              <a:rPr lang="en-US" sz="3100" b="1" dirty="0">
                <a:latin typeface="+mn-lt"/>
              </a:rPr>
              <a:t>MEETING OF THE IHO INTER-REGIONAL COORDINATION COMMITTEE</a:t>
            </a:r>
            <a:br>
              <a:rPr lang="en-US" sz="3100" b="1" dirty="0">
                <a:latin typeface="+mn-lt"/>
              </a:rPr>
            </a:br>
            <a:r>
              <a:rPr lang="en-US" sz="4400" b="1" dirty="0">
                <a:latin typeface="+mn-lt"/>
              </a:rPr>
              <a:t>IHO </a:t>
            </a:r>
            <a:r>
              <a:rPr lang="en-US" sz="4400" b="1" dirty="0" smtClean="0">
                <a:latin typeface="+mn-lt"/>
              </a:rPr>
              <a:t>IRCC11 Outcomes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/>
            </a:r>
            <a:br>
              <a:rPr lang="en-US" sz="2700" dirty="0"/>
            </a:br>
            <a:endParaRPr lang="en-AU" sz="4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pic>
        <p:nvPicPr>
          <p:cNvPr id="1026" name="Picture 2" descr="https://www.iho.int/mtg_docs/com_wg/IRCC/IRCC11/IRCC11-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91" y="1776344"/>
            <a:ext cx="6676102" cy="413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0129" y="6197669"/>
            <a:ext cx="5650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3 </a:t>
            </a:r>
            <a:r>
              <a:rPr lang="es-ES" sz="3200" b="1" dirty="0"/>
              <a:t>- 5 June </a:t>
            </a:r>
            <a:r>
              <a:rPr lang="es-ES" sz="3200" b="1" dirty="0" smtClean="0"/>
              <a:t>2019</a:t>
            </a:r>
            <a:r>
              <a:rPr lang="en-US" sz="3200" b="1" dirty="0" smtClean="0"/>
              <a:t>, Genoa, Italy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740" y="372934"/>
            <a:ext cx="9144000" cy="882502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MACHC Representation</a:t>
            </a:r>
            <a:endParaRPr lang="en-AU" sz="4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FD00D4-4F0B-4BEE-B10B-30C5AE778F81}"/>
              </a:ext>
            </a:extLst>
          </p:cNvPr>
          <p:cNvSpPr txBox="1"/>
          <p:nvPr/>
        </p:nvSpPr>
        <p:spPr>
          <a:xfrm>
            <a:off x="675964" y="1255434"/>
            <a:ext cx="99451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IRCC Meeting: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IRCC 11 was held in Genoa, Italy, June 3 to 5,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IRCC 12 to be held in Gdansk, Poland, (8-10 </a:t>
            </a:r>
            <a:r>
              <a:rPr lang="en-US" sz="2400" b="1" dirty="0" smtClean="0">
                <a:latin typeface="+mj-lt"/>
              </a:rPr>
              <a:t>June, 2020)</a:t>
            </a:r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MACHC Representation</a:t>
            </a:r>
            <a:r>
              <a:rPr lang="en-US" sz="2400" b="1" dirty="0" smtClean="0">
                <a:latin typeface="+mj-lt"/>
              </a:rPr>
              <a:t>:  Chair (USA)</a:t>
            </a:r>
            <a:endParaRPr lang="en-US" sz="2400" b="1" dirty="0">
              <a:latin typeface="+mj-lt"/>
            </a:endParaRPr>
          </a:p>
          <a:p>
            <a:pPr lvl="1"/>
            <a:r>
              <a:rPr lang="en-US" sz="2400" b="1" dirty="0" smtClean="0">
                <a:latin typeface="+mj-lt"/>
              </a:rPr>
              <a:t>Other MACHC Member States attending included: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Colombia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France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Netherlands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United Kingdom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b="1" dirty="0">
              <a:latin typeface="+mj-lt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MACHC Report to IRCC11 distributed via MACHC CL 5</a:t>
            </a:r>
          </a:p>
        </p:txBody>
      </p:sp>
    </p:spTree>
    <p:extLst>
      <p:ext uri="{BB962C8B-B14F-4D97-AF65-F5344CB8AC3E}">
        <p14:creationId xmlns:p14="http://schemas.microsoft.com/office/powerpoint/2010/main" val="238182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273" y="1988396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9848" y="1133856"/>
            <a:ext cx="9511065" cy="46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AU" sz="4400" dirty="0"/>
          </a:p>
        </p:txBody>
      </p:sp>
      <p:sp>
        <p:nvSpPr>
          <p:cNvPr id="2" name="Rectangle 1"/>
          <p:cNvSpPr/>
          <p:nvPr/>
        </p:nvSpPr>
        <p:spPr>
          <a:xfrm>
            <a:off x="176971" y="172903"/>
            <a:ext cx="11159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Status of IRCC10 Actions (relevant for MACHC) reported at IRCC11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28608"/>
              </p:ext>
            </p:extLst>
          </p:nvPr>
        </p:nvGraphicFramePr>
        <p:xfrm>
          <a:off x="576775" y="1133856"/>
          <a:ext cx="1060704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256">
                  <a:extLst>
                    <a:ext uri="{9D8B030D-6E8A-4147-A177-3AD203B41FA5}">
                      <a16:colId xmlns:a16="http://schemas.microsoft.com/office/drawing/2014/main" val="2103657410"/>
                    </a:ext>
                  </a:extLst>
                </a:gridCol>
                <a:gridCol w="5084462">
                  <a:extLst>
                    <a:ext uri="{9D8B030D-6E8A-4147-A177-3AD203B41FA5}">
                      <a16:colId xmlns:a16="http://schemas.microsoft.com/office/drawing/2014/main" val="1852196806"/>
                    </a:ext>
                  </a:extLst>
                </a:gridCol>
                <a:gridCol w="1660233">
                  <a:extLst>
                    <a:ext uri="{9D8B030D-6E8A-4147-A177-3AD203B41FA5}">
                      <a16:colId xmlns:a16="http://schemas.microsoft.com/office/drawing/2014/main" val="3141055743"/>
                    </a:ext>
                  </a:extLst>
                </a:gridCol>
                <a:gridCol w="2990090">
                  <a:extLst>
                    <a:ext uri="{9D8B030D-6E8A-4147-A177-3AD203B41FA5}">
                      <a16:colId xmlns:a16="http://schemas.microsoft.com/office/drawing/2014/main" val="3972079633"/>
                    </a:ext>
                  </a:extLst>
                </a:gridCol>
              </a:tblGrid>
              <a:tr h="13828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submit draft IHO Resolution 2/1997 as amended (Annex C) to the RHC Members for comments and report back to IRCC (6.2)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RHC Chairs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MACHC submitted comments 12/20/18; accepted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final version approved by </a:t>
                      </a:r>
                      <a:r>
                        <a:rPr 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IRCC11 to go to C-3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23798"/>
                  </a:ext>
                </a:extLst>
              </a:tr>
              <a:tr h="20210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report the status of MSI in coastal States to the next IRCC meeting (7b)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WWNWS-SC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MACHC is assessing the status of MSI and will be posting it to its working website (under development) for tracking purposes-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MACHC 20 Agenda</a:t>
                      </a:r>
                      <a:r>
                        <a:rPr 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Item 2.3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92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6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6536" y="232528"/>
            <a:ext cx="9144000" cy="882502"/>
          </a:xfrm>
        </p:spPr>
        <p:txBody>
          <a:bodyPr>
            <a:normAutofit/>
          </a:bodyPr>
          <a:lstStyle/>
          <a:p>
            <a:pPr algn="l"/>
            <a:r>
              <a:rPr lang="en-AU" sz="4400" dirty="0" smtClean="0"/>
              <a:t>Highlights of MACHC Report to IRCC11</a:t>
            </a:r>
            <a:endParaRPr lang="en-AU" sz="4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FD00D4-4F0B-4BEE-B10B-30C5AE778F81}"/>
              </a:ext>
            </a:extLst>
          </p:cNvPr>
          <p:cNvSpPr txBox="1"/>
          <p:nvPr/>
        </p:nvSpPr>
        <p:spPr>
          <a:xfrm>
            <a:off x="0" y="1255434"/>
            <a:ext cx="125984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Initiated </a:t>
            </a:r>
            <a:r>
              <a:rPr lang="en-US" sz="2800" dirty="0" smtClean="0"/>
              <a:t>collaboration </a:t>
            </a:r>
            <a:r>
              <a:rPr lang="en-US" sz="2800" dirty="0"/>
              <a:t>with the Seabed 2030 Regional Data Center for the Atlantic </a:t>
            </a:r>
            <a:r>
              <a:rPr lang="en-US" sz="2800" dirty="0" smtClean="0"/>
              <a:t>to develop a regional “gap analysis”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Reinvigorated the International </a:t>
            </a:r>
            <a:r>
              <a:rPr lang="en-US" sz="2800" dirty="0"/>
              <a:t>Bathymetric Chart of the Caribbean (IBCCA)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Created new </a:t>
            </a:r>
            <a:r>
              <a:rPr lang="en-US" sz="2800" dirty="0" smtClean="0"/>
              <a:t>Marine Spatial </a:t>
            </a:r>
            <a:r>
              <a:rPr lang="en-US" sz="2800" smtClean="0"/>
              <a:t>Data Infrastructure WG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Increased </a:t>
            </a:r>
            <a:r>
              <a:rPr lang="en-US" sz="2800" dirty="0"/>
              <a:t>collaboration </a:t>
            </a:r>
            <a:r>
              <a:rPr lang="en-US" sz="2800" dirty="0" smtClean="0"/>
              <a:t>with regional partners for: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capacity building  (4 MACHC CB training activities funded),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MSDI (RDC, DCDB, Caribbean Marine Atlas)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Increased ENC coverage (914 available;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12 large scale ENC coverage </a:t>
            </a:r>
            <a:r>
              <a:rPr lang="en-US" sz="2800" dirty="0" smtClean="0"/>
              <a:t>cruise </a:t>
            </a:r>
            <a:r>
              <a:rPr lang="en-US" sz="2800" dirty="0"/>
              <a:t>ship </a:t>
            </a:r>
            <a:r>
              <a:rPr lang="en-US" sz="2800" dirty="0" smtClean="0"/>
              <a:t>ports)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Initiated Disaster Response Strategy for MACHC</a:t>
            </a:r>
          </a:p>
          <a:p>
            <a:pPr lvl="1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AutoNum type="arabicParenR"/>
            </a:pPr>
            <a:endParaRPr lang="en-US" sz="2000" dirty="0" smtClean="0"/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endParaRPr lang="en-US" sz="2000" dirty="0" smtClean="0"/>
          </a:p>
          <a:p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b="1" dirty="0">
              <a:latin typeface="+mj-lt"/>
            </a:endParaRPr>
          </a:p>
          <a:p>
            <a:pPr lvl="2"/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883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8" y="106714"/>
            <a:ext cx="9144000" cy="882502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IRCC11 </a:t>
            </a:r>
            <a:r>
              <a:rPr lang="en-US" sz="4400" b="1" dirty="0"/>
              <a:t>Actions assigned to RHCs</a:t>
            </a:r>
            <a:r>
              <a:rPr lang="en-US" sz="4400" dirty="0"/>
              <a:t/>
            </a:r>
            <a:br>
              <a:rPr lang="en-US" sz="4400" dirty="0"/>
            </a:br>
            <a:endParaRPr lang="en-AU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65DC97-4EE7-4047-9500-82C49ED64914}"/>
              </a:ext>
            </a:extLst>
          </p:cNvPr>
          <p:cNvSpPr txBox="1">
            <a:spLocks/>
          </p:cNvSpPr>
          <p:nvPr/>
        </p:nvSpPr>
        <p:spPr>
          <a:xfrm>
            <a:off x="838200" y="1174899"/>
            <a:ext cx="9143999" cy="4853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1E875A-E8A4-4EDA-902E-0F0E8EB5D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996074"/>
              </p:ext>
            </p:extLst>
          </p:nvPr>
        </p:nvGraphicFramePr>
        <p:xfrm>
          <a:off x="251095" y="701834"/>
          <a:ext cx="11708293" cy="5109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636">
                  <a:extLst>
                    <a:ext uri="{9D8B030D-6E8A-4147-A177-3AD203B41FA5}">
                      <a16:colId xmlns:a16="http://schemas.microsoft.com/office/drawing/2014/main" val="2626469328"/>
                    </a:ext>
                  </a:extLst>
                </a:gridCol>
                <a:gridCol w="5972685">
                  <a:extLst>
                    <a:ext uri="{9D8B030D-6E8A-4147-A177-3AD203B41FA5}">
                      <a16:colId xmlns:a16="http://schemas.microsoft.com/office/drawing/2014/main" val="4006416059"/>
                    </a:ext>
                  </a:extLst>
                </a:gridCol>
                <a:gridCol w="1497331">
                  <a:extLst>
                    <a:ext uri="{9D8B030D-6E8A-4147-A177-3AD203B41FA5}">
                      <a16:colId xmlns:a16="http://schemas.microsoft.com/office/drawing/2014/main" val="869943625"/>
                    </a:ext>
                  </a:extLst>
                </a:gridCol>
                <a:gridCol w="1048960">
                  <a:extLst>
                    <a:ext uri="{9D8B030D-6E8A-4147-A177-3AD203B41FA5}">
                      <a16:colId xmlns:a16="http://schemas.microsoft.com/office/drawing/2014/main" val="3760565516"/>
                    </a:ext>
                  </a:extLst>
                </a:gridCol>
                <a:gridCol w="2049681">
                  <a:extLst>
                    <a:ext uri="{9D8B030D-6E8A-4147-A177-3AD203B41FA5}">
                      <a16:colId xmlns:a16="http://schemas.microsoft.com/office/drawing/2014/main" val="972996870"/>
                    </a:ext>
                  </a:extLst>
                </a:gridCol>
              </a:tblGrid>
              <a:tr h="804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Reference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Action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Responsible party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Due date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Status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8443294"/>
                  </a:ext>
                </a:extLst>
              </a:tr>
              <a:tr h="989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IRCC 11/1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RHC Chairs to confirm/update the representatives to the IHR Editorial Board</a:t>
                      </a:r>
                      <a:r>
                        <a:rPr lang="en-US" sz="1800" dirty="0" smtClean="0">
                          <a:effectLst/>
                        </a:rPr>
                        <a:t>.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(Chris Thorne UK is rep)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MACHC Chair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 Aug 2019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Completed.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Need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content for articles/MACHC20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989493"/>
                  </a:ext>
                </a:extLst>
              </a:tr>
              <a:tr h="1657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IRCC 11/8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request MSI National Coordinators to review the contents of the relevant Annexes of the GMDSS Master Plan and of section C (MSI) of IHO Publication C-55 – Status of Hydrographic Surveying and Nautical Charting Worldwide – to ensure consistency for their national entries (7b)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MACHC Chair,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NavArea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IV, MSI National Coordinators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July 2019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MACHC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Agenda 2.3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is a continuous action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134646"/>
                  </a:ext>
                </a:extLst>
              </a:tr>
              <a:tr h="1657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IRCC 11/12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(MACHC 17.6.5)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RHC Chairs to consider the tasks listed as duties for the Regional Seabed Coordinator/Mechanism (doc. IRCC11-07I3) and to include Seabed 2030 in RHC work plans and reports to IRCC.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MACHC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IRCC 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Initiated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via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MACHC20 Agenda 6.4, need Coordinator designated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13982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1762E7DF-7C74-441D-8C0F-26498D157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689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1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409" y="292396"/>
            <a:ext cx="9144000" cy="882502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IRCC11 </a:t>
            </a:r>
            <a:r>
              <a:rPr lang="en-US" sz="4400" b="1" dirty="0"/>
              <a:t>Actions assigned to RHCs</a:t>
            </a:r>
            <a:r>
              <a:rPr lang="en-US" sz="4400" dirty="0"/>
              <a:t/>
            </a:r>
            <a:br>
              <a:rPr lang="en-US" sz="4400" dirty="0"/>
            </a:br>
            <a:endParaRPr lang="en-AU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65DC97-4EE7-4047-9500-82C49ED64914}"/>
              </a:ext>
            </a:extLst>
          </p:cNvPr>
          <p:cNvSpPr txBox="1">
            <a:spLocks/>
          </p:cNvSpPr>
          <p:nvPr/>
        </p:nvSpPr>
        <p:spPr>
          <a:xfrm>
            <a:off x="838200" y="1174899"/>
            <a:ext cx="9143999" cy="4853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1E875A-E8A4-4EDA-902E-0F0E8EB5D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24540"/>
              </p:ext>
            </p:extLst>
          </p:nvPr>
        </p:nvGraphicFramePr>
        <p:xfrm>
          <a:off x="460292" y="940526"/>
          <a:ext cx="11281764" cy="5098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8119">
                  <a:extLst>
                    <a:ext uri="{9D8B030D-6E8A-4147-A177-3AD203B41FA5}">
                      <a16:colId xmlns:a16="http://schemas.microsoft.com/office/drawing/2014/main" val="2626469328"/>
                    </a:ext>
                  </a:extLst>
                </a:gridCol>
                <a:gridCol w="5755103">
                  <a:extLst>
                    <a:ext uri="{9D8B030D-6E8A-4147-A177-3AD203B41FA5}">
                      <a16:colId xmlns:a16="http://schemas.microsoft.com/office/drawing/2014/main" val="4006416059"/>
                    </a:ext>
                  </a:extLst>
                </a:gridCol>
                <a:gridCol w="1442782">
                  <a:extLst>
                    <a:ext uri="{9D8B030D-6E8A-4147-A177-3AD203B41FA5}">
                      <a16:colId xmlns:a16="http://schemas.microsoft.com/office/drawing/2014/main" val="869943625"/>
                    </a:ext>
                  </a:extLst>
                </a:gridCol>
                <a:gridCol w="1298506">
                  <a:extLst>
                    <a:ext uri="{9D8B030D-6E8A-4147-A177-3AD203B41FA5}">
                      <a16:colId xmlns:a16="http://schemas.microsoft.com/office/drawing/2014/main" val="3760565516"/>
                    </a:ext>
                  </a:extLst>
                </a:gridCol>
                <a:gridCol w="1687254">
                  <a:extLst>
                    <a:ext uri="{9D8B030D-6E8A-4147-A177-3AD203B41FA5}">
                      <a16:colId xmlns:a16="http://schemas.microsoft.com/office/drawing/2014/main" val="972996870"/>
                    </a:ext>
                  </a:extLst>
                </a:gridCol>
              </a:tblGrid>
              <a:tr h="892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Reference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Responsible party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Due date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Status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8443294"/>
                  </a:ext>
                </a:extLst>
              </a:tr>
              <a:tr h="1383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IRCC 11/13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RHC Chairs to provide reports to A-2 to the IHO Secretariat in accordance with the Action C2/53.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MACHC Chair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effectLst/>
                        </a:rPr>
                        <a:t>15 </a:t>
                      </a:r>
                      <a:r>
                        <a:rPr lang="en-US" sz="2000" strike="sngStrike" dirty="0" smtClean="0">
                          <a:effectLst/>
                        </a:rPr>
                        <a:t>Nov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now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extended to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Dec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2019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produced for MACHC20, to be finalized post meeting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3830650"/>
                  </a:ext>
                </a:extLst>
              </a:tr>
              <a:tr h="10379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IRCC 11/15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IRCC Members to provide feedback on the draft Strategic Plan and on the implementation of the IRCC work </a:t>
                      </a:r>
                      <a:r>
                        <a:rPr lang="en-US" sz="2000" dirty="0" err="1">
                          <a:effectLst/>
                        </a:rPr>
                        <a:t>programme</a:t>
                      </a:r>
                      <a:r>
                        <a:rPr lang="en-US" sz="2000" dirty="0">
                          <a:effectLst/>
                        </a:rPr>
                        <a:t> to the SPRWG Chair.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MACHC Member </a:t>
                      </a:r>
                      <a:r>
                        <a:rPr lang="en-US" sz="2000" dirty="0">
                          <a:effectLst/>
                        </a:rPr>
                        <a:t>States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 June 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Completed.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Via CL 7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Agenda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2.2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315031"/>
                  </a:ext>
                </a:extLst>
              </a:tr>
              <a:tr h="1383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IRCC 11/16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RHC Chairs to invite Members to make comments and suggestions to the secretary of the S-100 services roadmap drafting group (Council Chair, RDML Smith, shep.smith@noaa.gov).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MACHC </a:t>
                      </a:r>
                      <a:r>
                        <a:rPr lang="en-US" sz="2000" dirty="0" smtClean="0">
                          <a:effectLst/>
                        </a:rPr>
                        <a:t>Chair and Member</a:t>
                      </a:r>
                      <a:r>
                        <a:rPr lang="en-US" sz="2000" baseline="0" dirty="0" smtClean="0">
                          <a:effectLst/>
                        </a:rPr>
                        <a:t> States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 June 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Completed.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Via CL 7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Agenda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9.6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56052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1762E7DF-7C74-441D-8C0F-26498D157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689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37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94" y="300789"/>
            <a:ext cx="11133608" cy="1074493"/>
          </a:xfrm>
        </p:spPr>
        <p:txBody>
          <a:bodyPr>
            <a:noAutofit/>
          </a:bodyPr>
          <a:lstStyle/>
          <a:p>
            <a:r>
              <a:rPr lang="en-AU" sz="3600" b="1" dirty="0" smtClean="0"/>
              <a:t>IRCC Recommendations for MACHC </a:t>
            </a:r>
            <a:br>
              <a:rPr lang="en-AU" sz="3600" b="1" dirty="0" smtClean="0"/>
            </a:br>
            <a:r>
              <a:rPr lang="en-AU" sz="3600" b="1" dirty="0" smtClean="0"/>
              <a:t>Member State Attention</a:t>
            </a:r>
            <a:endParaRPr lang="en-AU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595F95-8174-4DCA-B57D-D8BF8168C608}"/>
              </a:ext>
            </a:extLst>
          </p:cNvPr>
          <p:cNvSpPr txBox="1"/>
          <p:nvPr/>
        </p:nvSpPr>
        <p:spPr>
          <a:xfrm>
            <a:off x="965790" y="1732761"/>
            <a:ext cx="1026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0294" y="1225689"/>
            <a:ext cx="109576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u="sng" dirty="0" smtClean="0"/>
              <a:t>Maritime Safety Information:</a:t>
            </a:r>
            <a:r>
              <a:rPr lang="en-US" sz="2400" dirty="0" smtClean="0"/>
              <a:t>  5 (Four already in MACHC Continuous Actions, </a:t>
            </a:r>
          </a:p>
          <a:p>
            <a:r>
              <a:rPr lang="en-US" sz="2400" dirty="0" smtClean="0"/>
              <a:t>1 additional to be addressed in MACHC20 Agenda Item:  2.3)</a:t>
            </a:r>
          </a:p>
          <a:p>
            <a:endParaRPr lang="en-US" sz="2400" dirty="0" smtClean="0"/>
          </a:p>
          <a:p>
            <a:r>
              <a:rPr lang="en-US" sz="2400" b="1" u="sng" dirty="0" smtClean="0"/>
              <a:t>Surveys:</a:t>
            </a:r>
            <a:r>
              <a:rPr lang="en-US" sz="2400" dirty="0" smtClean="0"/>
              <a:t>   7 of 10 are in the MACHC Continuous Action List; 3 on Crowd Sourced Bathymetry to be addressed under MACHC20 Agenda Item 6. Survey and Risk</a:t>
            </a:r>
          </a:p>
          <a:p>
            <a:endParaRPr lang="en-US" sz="2400" dirty="0"/>
          </a:p>
          <a:p>
            <a:r>
              <a:rPr lang="en-US" sz="2400" b="1" u="sng" dirty="0" smtClean="0"/>
              <a:t>Charting:</a:t>
            </a:r>
            <a:r>
              <a:rPr lang="en-US" sz="2400" dirty="0" smtClean="0"/>
              <a:t>  14 actions referred to the Chair, MACHC Integrated Charting Committee</a:t>
            </a:r>
          </a:p>
          <a:p>
            <a:r>
              <a:rPr lang="en-US" sz="2400" dirty="0" smtClean="0"/>
              <a:t>to address as appropriate within their work plan</a:t>
            </a:r>
          </a:p>
          <a:p>
            <a:endParaRPr lang="en-US" sz="2400" dirty="0"/>
          </a:p>
          <a:p>
            <a:r>
              <a:rPr lang="en-US" sz="2400" b="1" u="sng" dirty="0" smtClean="0"/>
              <a:t>Others:</a:t>
            </a:r>
            <a:r>
              <a:rPr lang="en-US" sz="2400" dirty="0" smtClean="0"/>
              <a:t>   IHR agenda item; IHO Hydrographic Dictionary support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265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90753-3303-4F43-B437-77D6789E5DF6}"/>
              </a:ext>
            </a:extLst>
          </p:cNvPr>
          <p:cNvSpPr/>
          <p:nvPr/>
        </p:nvSpPr>
        <p:spPr>
          <a:xfrm>
            <a:off x="95693" y="6060558"/>
            <a:ext cx="3604437" cy="797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655" y="492780"/>
            <a:ext cx="9144000" cy="882502"/>
          </a:xfrm>
        </p:spPr>
        <p:txBody>
          <a:bodyPr>
            <a:normAutofit fontScale="90000"/>
          </a:bodyPr>
          <a:lstStyle/>
          <a:p>
            <a:r>
              <a:rPr lang="en-AU" sz="4400" b="1" dirty="0"/>
              <a:t>O</a:t>
            </a:r>
            <a:r>
              <a:rPr lang="en-AU" sz="4400" b="1" dirty="0" smtClean="0"/>
              <a:t>ther Recommendations and</a:t>
            </a:r>
            <a:br>
              <a:rPr lang="en-AU" sz="4400" b="1" dirty="0" smtClean="0"/>
            </a:br>
            <a:r>
              <a:rPr lang="en-AU" sz="4400" b="1" dirty="0" smtClean="0"/>
              <a:t>Issues for MACHC attention</a:t>
            </a:r>
            <a:endParaRPr lang="en-AU" sz="4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67952-E98B-4265-94C1-9E3446CC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4" y="6060558"/>
            <a:ext cx="2471197" cy="7974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595F95-8174-4DCA-B57D-D8BF8168C608}"/>
              </a:ext>
            </a:extLst>
          </p:cNvPr>
          <p:cNvSpPr txBox="1"/>
          <p:nvPr/>
        </p:nvSpPr>
        <p:spPr>
          <a:xfrm>
            <a:off x="965790" y="1732761"/>
            <a:ext cx="1026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0294" y="1172082"/>
            <a:ext cx="1062972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-Consider inviting </a:t>
            </a:r>
            <a:r>
              <a:rPr lang="en-US" sz="2800" dirty="0" err="1" smtClean="0"/>
              <a:t>MapAction</a:t>
            </a:r>
            <a:r>
              <a:rPr lang="en-US" sz="2800" dirty="0" smtClean="0"/>
              <a:t> to RHC meetings to look for opportunities for engagement—on MACHC20 agenda 8.4 </a:t>
            </a:r>
          </a:p>
          <a:p>
            <a:endParaRPr lang="en-US" sz="2800" dirty="0" smtClean="0"/>
          </a:p>
          <a:p>
            <a:r>
              <a:rPr lang="en-US" sz="2800" dirty="0" smtClean="0"/>
              <a:t>-New training </a:t>
            </a:r>
            <a:r>
              <a:rPr lang="en-US" sz="2800" dirty="0"/>
              <a:t>material for MSDI, funded by Denmark that </a:t>
            </a:r>
            <a:r>
              <a:rPr lang="en-US" sz="2800" dirty="0" smtClean="0"/>
              <a:t>was used as part of the Hydro Governance Seminar:  Introduction to MSDI Training</a:t>
            </a:r>
          </a:p>
          <a:p>
            <a:endParaRPr lang="en-US" sz="2800" dirty="0"/>
          </a:p>
          <a:p>
            <a:r>
              <a:rPr lang="en-US" sz="2800" dirty="0" smtClean="0"/>
              <a:t>-Capacity Building Resources </a:t>
            </a:r>
            <a:r>
              <a:rPr lang="en-US" sz="2800" dirty="0"/>
              <a:t>are decreasing, </a:t>
            </a:r>
            <a:r>
              <a:rPr lang="en-US" sz="2800" dirty="0" smtClean="0"/>
              <a:t>emphasizing the need to engage with other identify </a:t>
            </a:r>
            <a:r>
              <a:rPr lang="en-US" sz="2800" dirty="0"/>
              <a:t>national and regional projects </a:t>
            </a:r>
            <a:r>
              <a:rPr lang="en-US" sz="2800" dirty="0" smtClean="0"/>
              <a:t>and partners that </a:t>
            </a:r>
            <a:r>
              <a:rPr lang="en-US" sz="2800" dirty="0"/>
              <a:t>may contribute to the CBWP and to coordinate the support for countries in </a:t>
            </a:r>
            <a:r>
              <a:rPr lang="en-US" sz="2800" dirty="0" smtClean="0"/>
              <a:t>need (Agenda Item 5).</a:t>
            </a:r>
            <a:endParaRPr lang="en-US" sz="28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80892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1667</TotalTime>
  <Words>1123</Words>
  <Application>Microsoft Office PowerPoint</Application>
  <PresentationFormat>Widescreen</PresentationFormat>
  <Paragraphs>145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IHO_Presentations_template-Blank</vt:lpstr>
      <vt:lpstr>11TH MEETING OF THE IHO INTER-REGIONAL COORDINATION COMMITTEE IHO IRCC11 Outcomes   </vt:lpstr>
      <vt:lpstr>MACHC Representation</vt:lpstr>
      <vt:lpstr>PowerPoint Presentation</vt:lpstr>
      <vt:lpstr>Highlights of MACHC Report to IRCC11</vt:lpstr>
      <vt:lpstr>IRCC11 Actions assigned to RHCs </vt:lpstr>
      <vt:lpstr>IRCC11 Actions assigned to RHCs </vt:lpstr>
      <vt:lpstr>IRCC Recommendations for MACHC  Member State Attention</vt:lpstr>
      <vt:lpstr>Other Recommendations and Issues for MACHC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Kathryn Ries</cp:lastModifiedBy>
  <cp:revision>117</cp:revision>
  <dcterms:created xsi:type="dcterms:W3CDTF">2017-10-26T13:07:26Z</dcterms:created>
  <dcterms:modified xsi:type="dcterms:W3CDTF">2019-11-26T22:28:16Z</dcterms:modified>
</cp:coreProperties>
</file>