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61" r:id="rId4"/>
    <p:sldId id="269" r:id="rId5"/>
    <p:sldId id="270" r:id="rId6"/>
    <p:sldId id="273" r:id="rId7"/>
    <p:sldId id="274" r:id="rId8"/>
    <p:sldId id="275" r:id="rId9"/>
    <p:sldId id="277" r:id="rId10"/>
    <p:sldId id="276" r:id="rId11"/>
    <p:sldId id="26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4" autoAdjust="0"/>
    <p:restoredTop sz="90328" autoAdjust="0"/>
  </p:normalViewPr>
  <p:slideViewPr>
    <p:cSldViewPr snapToGrid="0">
      <p:cViewPr varScale="1">
        <p:scale>
          <a:sx n="65" d="100"/>
          <a:sy n="65" d="100"/>
        </p:scale>
        <p:origin x="43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National Activities</a:t>
            </a:r>
          </a:p>
          <a:p>
            <a:endParaRPr lang="en-US" b="1" u="sng" dirty="0"/>
          </a:p>
          <a:p>
            <a:r>
              <a:rPr lang="en-US" b="1" u="none" dirty="0"/>
              <a:t>Phase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Form National Authority (NA) and/or</a:t>
            </a:r>
            <a:r>
              <a:rPr lang="en-US" b="0" u="none" baseline="0" dirty="0"/>
              <a:t> </a:t>
            </a:r>
            <a:r>
              <a:rPr lang="en-US" b="0" u="none" dirty="0"/>
              <a:t>National Hydrographic Coordinating Committee (NHCC).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Create/improve current infrastructure to</a:t>
            </a:r>
            <a:r>
              <a:rPr lang="en-US" b="0" u="none" baseline="0" dirty="0"/>
              <a:t> </a:t>
            </a:r>
            <a:r>
              <a:rPr lang="en-US" b="0" u="none" dirty="0"/>
              <a:t>collect and circulate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Strengthen links with charting authority</a:t>
            </a:r>
            <a:r>
              <a:rPr lang="en-US" b="0" u="none" baseline="0" dirty="0"/>
              <a:t> </a:t>
            </a:r>
            <a:r>
              <a:rPr lang="en-US" b="0" u="none" dirty="0"/>
              <a:t>to enable updating of charts and</a:t>
            </a:r>
            <a:r>
              <a:rPr lang="en-US" b="0" u="none" baseline="0" dirty="0"/>
              <a:t> </a:t>
            </a:r>
            <a:r>
              <a:rPr lang="en-US" b="0" u="none" dirty="0"/>
              <a:t>publications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Minimal training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Strengthen links with NAVAREA</a:t>
            </a:r>
            <a:r>
              <a:rPr lang="en-US" b="0" u="none" baseline="0" dirty="0"/>
              <a:t> </a:t>
            </a:r>
            <a:r>
              <a:rPr lang="en-US" b="0" u="none" dirty="0"/>
              <a:t>Coordinator to enable the promulgation</a:t>
            </a:r>
            <a:r>
              <a:rPr lang="en-US" b="0" u="none" baseline="0" dirty="0"/>
              <a:t> </a:t>
            </a:r>
            <a:r>
              <a:rPr lang="en-US" b="0" u="none" dirty="0"/>
              <a:t>of safety information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Phase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capacity to enable surveys of ports and their approaches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Maintain adequate aids to navigation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capacity to enable surveys in support of coastal and offshore areas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capacity to set up hydrographic databases to support the work of the NA/NHCC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basic geospatial data via MSDI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funding for training, advising &amp; equipment or contract survey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Phase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need shall be thoroughly assessed. Requires investment for production, distribution and updating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Alternatively, bi-lateral agreements for charting can provide easier solutions in production and distribution (of ENC through RENCs) and rewards.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Further development of MSDI 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6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National Activities</a:t>
            </a:r>
          </a:p>
          <a:p>
            <a:endParaRPr lang="en-US" b="1" u="sng" dirty="0"/>
          </a:p>
          <a:p>
            <a:r>
              <a:rPr lang="en-US" b="1" u="none" dirty="0"/>
              <a:t>Phase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Form National Authority (NA) and/or</a:t>
            </a:r>
            <a:r>
              <a:rPr lang="en-US" b="0" u="none" baseline="0" dirty="0"/>
              <a:t> </a:t>
            </a:r>
            <a:r>
              <a:rPr lang="en-US" b="0" u="none" dirty="0"/>
              <a:t>National Hydrographic Coordinating Committee (NHCC).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Create/improve current infrastructure to</a:t>
            </a:r>
            <a:r>
              <a:rPr lang="en-US" b="0" u="none" baseline="0" dirty="0"/>
              <a:t> </a:t>
            </a:r>
            <a:r>
              <a:rPr lang="en-US" b="0" u="none" dirty="0"/>
              <a:t>collect and circulate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Strengthen links with charting authority</a:t>
            </a:r>
            <a:r>
              <a:rPr lang="en-US" b="0" u="none" baseline="0" dirty="0"/>
              <a:t> </a:t>
            </a:r>
            <a:r>
              <a:rPr lang="en-US" b="0" u="none" dirty="0"/>
              <a:t>to enable updating of charts and</a:t>
            </a:r>
            <a:r>
              <a:rPr lang="en-US" b="0" u="none" baseline="0" dirty="0"/>
              <a:t> </a:t>
            </a:r>
            <a:r>
              <a:rPr lang="en-US" b="0" u="none" dirty="0"/>
              <a:t>publications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Minimal training needed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Strengthen links with NAVAREA</a:t>
            </a:r>
            <a:r>
              <a:rPr lang="en-US" b="0" u="none" baseline="0" dirty="0"/>
              <a:t> </a:t>
            </a:r>
            <a:r>
              <a:rPr lang="en-US" b="0" u="none" dirty="0"/>
              <a:t>Coordinator to enable the promulgation</a:t>
            </a:r>
            <a:r>
              <a:rPr lang="en-US" b="0" u="none" baseline="0" dirty="0"/>
              <a:t> </a:t>
            </a:r>
            <a:r>
              <a:rPr lang="en-US" b="0" u="none" dirty="0"/>
              <a:t>of safety information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Phase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capacity to enable surveys of ports and their approaches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Maintain adequate aids to navigation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capacity to enable surveys in support of coastal and offshore areas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capacity to set up hydrographic databases to support the work of the NA/NHCC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Provide basic geospatial data via MSDI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Requires funding for training, advising &amp; equipment or contract survey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u="none" dirty="0"/>
              <a:t>Phase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need shall be thoroughly assessed. Requires investment for production, distribution and updating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Alternatively, bi-lateral agreements for charting can provide easier solutions in production and distribution (of ENC through RENCs) and rewards.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Further development of MSDI 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276122"/>
            <a:ext cx="536545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276" y="6036734"/>
            <a:ext cx="2121007" cy="8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137" y="6018762"/>
            <a:ext cx="2117682" cy="8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12/10/2019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8.tiff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noaa.gov/images/dart_buoy-wav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/>
              <a:t>IMO/IHO World-Wide Navigational Warning Service</a:t>
            </a:r>
            <a:br>
              <a:rPr lang="en-US" dirty="0"/>
            </a:br>
            <a:r>
              <a:rPr lang="en-US" dirty="0"/>
              <a:t>NAVAREA IV / XII</a:t>
            </a:r>
            <a:br>
              <a:rPr lang="en-US" dirty="0"/>
            </a:br>
            <a:br>
              <a:rPr lang="en-US" dirty="0"/>
            </a:b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/>
              <a:t>United States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Coordinator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465B901-DEAC-0646-888D-63417943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r>
              <a:rPr lang="en-US" dirty="0"/>
              <a:t>Forward coastal warnings and</a:t>
            </a:r>
            <a:br>
              <a:rPr lang="en-US" dirty="0"/>
            </a:br>
            <a:r>
              <a:rPr lang="en-US" dirty="0"/>
              <a:t>relevant associated information</a:t>
            </a:r>
            <a:br>
              <a:rPr lang="en-US" dirty="0"/>
            </a:br>
            <a:r>
              <a:rPr lang="en-US" dirty="0"/>
              <a:t>for wider promulgation directly</a:t>
            </a:r>
            <a:br>
              <a:rPr lang="en-US" dirty="0"/>
            </a:br>
            <a:r>
              <a:rPr lang="en-US" dirty="0"/>
              <a:t>to NAVAREA Coordinator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6A07A-C7A1-6247-9D17-BA51857E9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396" y="1644619"/>
            <a:ext cx="5472752" cy="3584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5688D0-B325-ED45-830F-2D535CEE3380}"/>
              </a:ext>
            </a:extLst>
          </p:cNvPr>
          <p:cNvSpPr txBox="1"/>
          <p:nvPr/>
        </p:nvSpPr>
        <p:spPr>
          <a:xfrm>
            <a:off x="6460306" y="2983615"/>
            <a:ext cx="4753429" cy="646331"/>
          </a:xfrm>
          <a:prstGeom prst="rect">
            <a:avLst/>
          </a:prstGeom>
          <a:solidFill>
            <a:srgbClr val="0066FF">
              <a:alpha val="35686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navsafety@nga.mil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42D30D-68A3-A746-A64E-4B482221F6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3721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77940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MSI Training Course – Santo Domingo</a:t>
            </a:r>
            <a:br>
              <a:rPr lang="en-US" dirty="0"/>
            </a:br>
            <a:r>
              <a:rPr lang="en-US" sz="3600" dirty="0"/>
              <a:t>9-11 December 2019</a:t>
            </a:r>
            <a:br>
              <a:rPr lang="en-US" dirty="0"/>
            </a:b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C56C-AE82-C540-AE87-33332BEC4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504825" algn="l"/>
              </a:tabLst>
            </a:pPr>
            <a:r>
              <a:rPr lang="en-GB" sz="2400" dirty="0"/>
              <a:t>3 day comprehensive training course held</a:t>
            </a:r>
            <a:br>
              <a:rPr lang="en-GB" sz="2400" dirty="0"/>
            </a:br>
            <a:r>
              <a:rPr lang="en-GB" sz="2400" dirty="0"/>
              <a:t>with region </a:t>
            </a:r>
          </a:p>
          <a:p>
            <a:pPr lvl="1">
              <a:tabLst>
                <a:tab pos="504825" algn="l"/>
              </a:tabLst>
            </a:pPr>
            <a:r>
              <a:rPr lang="en-GB" sz="2000" dirty="0"/>
              <a:t>Led by WWNWS-SC</a:t>
            </a:r>
          </a:p>
          <a:p>
            <a:pPr lvl="1">
              <a:tabLst>
                <a:tab pos="504825" algn="l"/>
              </a:tabLst>
            </a:pPr>
            <a:r>
              <a:rPr lang="en-GB" sz="2000" dirty="0"/>
              <a:t>Sponsored by IHO CBC </a:t>
            </a:r>
          </a:p>
          <a:p>
            <a:pPr>
              <a:tabLst>
                <a:tab pos="504825" algn="l"/>
              </a:tabLst>
            </a:pPr>
            <a:r>
              <a:rPr lang="en-GB" sz="2400" dirty="0"/>
              <a:t>Endeavour to be informed of all events</a:t>
            </a:r>
            <a:br>
              <a:rPr lang="en-GB" sz="2400" dirty="0"/>
            </a:br>
            <a:r>
              <a:rPr lang="en-GB" sz="2400" dirty="0"/>
              <a:t>that could significantly affect the safety </a:t>
            </a:r>
            <a:br>
              <a:rPr lang="en-GB" sz="2400" dirty="0"/>
            </a:br>
            <a:r>
              <a:rPr lang="en-GB" sz="2400" dirty="0"/>
              <a:t>of life at sea</a:t>
            </a:r>
          </a:p>
          <a:p>
            <a:pPr>
              <a:tabLst>
                <a:tab pos="504825" algn="l"/>
              </a:tabLst>
            </a:pPr>
            <a:endParaRPr lang="en-GB" sz="2400" dirty="0"/>
          </a:p>
          <a:p>
            <a:pPr>
              <a:tabLst>
                <a:tab pos="504825" algn="l"/>
              </a:tabLst>
            </a:pPr>
            <a:endParaRPr lang="en-GB" sz="2400" dirty="0"/>
          </a:p>
          <a:p>
            <a:pPr marL="0" indent="0">
              <a:buNone/>
              <a:tabLst>
                <a:tab pos="504825" algn="l"/>
              </a:tabLs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D5628-BD8A-8C46-8E7F-A25AC6E583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9262" y="1267172"/>
            <a:ext cx="4815914" cy="3569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BA757A-2CD3-EF4B-AE25-5854C53DC7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0766" y="4099790"/>
            <a:ext cx="1635521" cy="1162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B12EB6-6236-8F40-BDF2-93C6F55BDB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003" y="4440808"/>
            <a:ext cx="2002393" cy="1330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692879-A8DE-F14B-A93B-29282A8EE8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53" y="4188787"/>
            <a:ext cx="1448418" cy="1873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952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2" y="77940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MSI on MACHC Website</a:t>
            </a:r>
            <a:br>
              <a:rPr lang="en-US" dirty="0"/>
            </a:br>
            <a:br>
              <a:rPr lang="en-US" dirty="0"/>
            </a:b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C71AC7-63E7-984F-83CE-00E2FDF807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528" y="1411224"/>
            <a:ext cx="6510528" cy="4069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2039E2-6345-A849-80FC-9C6FD00AA5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2" y="2836164"/>
            <a:ext cx="2324100" cy="6096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9A6F09F-0D18-7F48-80ED-0FEFEBC61CDD}"/>
              </a:ext>
            </a:extLst>
          </p:cNvPr>
          <p:cNvSpPr/>
          <p:nvPr/>
        </p:nvSpPr>
        <p:spPr>
          <a:xfrm>
            <a:off x="4843948" y="3043428"/>
            <a:ext cx="1085364" cy="195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60C6DB-D688-8D49-9212-600E1D768056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2995612" y="3140964"/>
            <a:ext cx="18483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DB5C750-0208-5A48-AD7F-6D225F7E51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3043428"/>
            <a:ext cx="2193024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8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10" y="609369"/>
            <a:ext cx="11011577" cy="540511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IMO/IHO World-Wide Navigational Warning Service</a:t>
            </a:r>
            <a:r>
              <a:rPr lang="en-US" dirty="0"/>
              <a:t> </a:t>
            </a:r>
            <a:br>
              <a:rPr lang="en-US" dirty="0"/>
            </a:br>
            <a:r>
              <a:rPr lang="en-US" sz="3100" dirty="0">
                <a:solidFill>
                  <a:srgbClr val="ACCBF9">
                    <a:lumMod val="50000"/>
                  </a:srgbClr>
                </a:solidFill>
              </a:rPr>
              <a:t>(WWNWS)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CC707-98FD-5040-B0AD-9ABE26C36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40000"/>
              </a:spcBef>
            </a:pPr>
            <a:r>
              <a:rPr lang="en-US" altLang="en-US" b="1" dirty="0"/>
              <a:t>International coordinated global service for promulgation of hazards to navigation by satellite affecting the safety of life at sea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r>
              <a:rPr lang="en-US" altLang="en-US" b="1" dirty="0">
                <a:cs typeface="Times New Roman" panose="02020603050405020304" pitchFamily="18" charset="0"/>
              </a:rPr>
              <a:t>Twenty One Navigation Areas (NAVAREAs), each with a Coordinator (Eighteen) responsible for the harmonization of navigational information in their area.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C0D2D7-E411-C649-8B2A-A8B25B416929}"/>
              </a:ext>
            </a:extLst>
          </p:cNvPr>
          <p:cNvSpPr/>
          <p:nvPr/>
        </p:nvSpPr>
        <p:spPr>
          <a:xfrm>
            <a:off x="3912166" y="4093465"/>
            <a:ext cx="4319452" cy="1031966"/>
          </a:xfrm>
          <a:prstGeom prst="roundRect">
            <a:avLst/>
          </a:prstGeom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IMO Resolution A.706(17)</a:t>
            </a:r>
            <a:br>
              <a:rPr lang="en-US" sz="2400" dirty="0"/>
            </a:br>
            <a:r>
              <a:rPr lang="en-US" sz="2400" dirty="0"/>
              <a:t>MSC.1 Circ. 1288/Rev.1</a:t>
            </a:r>
          </a:p>
        </p:txBody>
      </p:sp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1" y="584336"/>
            <a:ext cx="10515600" cy="540511"/>
          </a:xfrm>
        </p:spPr>
        <p:txBody>
          <a:bodyPr>
            <a:normAutofit fontScale="90000"/>
          </a:bodyPr>
          <a:lstStyle/>
          <a:p>
            <a:r>
              <a:rPr lang="en-US" dirty="0"/>
              <a:t>WWNWS-SC</a:t>
            </a:r>
            <a:br>
              <a:rPr lang="en-US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32411"/>
            <a:ext cx="7724182" cy="4389120"/>
          </a:xfrm>
        </p:spPr>
        <p:txBody>
          <a:bodyPr>
            <a:normAutofit lnSpcReduction="10000"/>
          </a:bodyPr>
          <a:lstStyle/>
          <a:p>
            <a:r>
              <a:rPr lang="en-US" altLang="en-US" sz="2200" b="1" dirty="0"/>
              <a:t>Established 1973</a:t>
            </a:r>
          </a:p>
          <a:p>
            <a:r>
              <a:rPr lang="en-US" altLang="en-US" sz="2200" b="1" dirty="0"/>
              <a:t>Monitors and guides the WWNWS</a:t>
            </a:r>
          </a:p>
          <a:p>
            <a:r>
              <a:rPr lang="en-US" altLang="en-US" sz="2200" b="1" dirty="0"/>
              <a:t>Provides guidance to IHO Member States to further evolution of  WWNWS</a:t>
            </a:r>
          </a:p>
          <a:p>
            <a:r>
              <a:rPr lang="en-US" altLang="en-US" sz="2200" b="1" dirty="0"/>
              <a:t>International cooperation with IMO, WMO, IMSO, IALA</a:t>
            </a:r>
          </a:p>
          <a:p>
            <a:pPr lvl="1"/>
            <a:r>
              <a:rPr lang="en-US" altLang="en-US" sz="2200" b="1" dirty="0"/>
              <a:t>Chairman represents IHO for relevant IMO Committees.  </a:t>
            </a:r>
          </a:p>
          <a:p>
            <a:r>
              <a:rPr lang="en-US" altLang="en-US" sz="2200" b="1" dirty="0"/>
              <a:t>Capacity Building Assistance</a:t>
            </a:r>
          </a:p>
          <a:p>
            <a:pPr lvl="1"/>
            <a:r>
              <a:rPr lang="en-US" altLang="en-US" sz="2200" b="1" dirty="0"/>
              <a:t>Rep Regional Hydrographic Commission Conferences </a:t>
            </a:r>
          </a:p>
          <a:p>
            <a:pPr lvl="1"/>
            <a:r>
              <a:rPr lang="en-US" altLang="en-US" sz="2200" b="1" dirty="0"/>
              <a:t>MSI Training</a:t>
            </a:r>
          </a:p>
          <a:p>
            <a:r>
              <a:rPr lang="en-US" altLang="en-US" sz="2200" b="1" dirty="0"/>
              <a:t>Chairman – Peter Doherty</a:t>
            </a:r>
          </a:p>
          <a:p>
            <a:r>
              <a:rPr lang="en-US" altLang="en-US" sz="2200" b="1" dirty="0"/>
              <a:t>Commission Membership </a:t>
            </a:r>
            <a:r>
              <a:rPr lang="en-US" altLang="en-US" sz="2200" b="1" dirty="0">
                <a:cs typeface="Times New Roman" panose="02020603050405020304" pitchFamily="18" charset="0"/>
              </a:rPr>
              <a:t>– 40 plus IHO Member States plus IMO, WMO, IMSO and Inmarsat</a:t>
            </a:r>
          </a:p>
          <a:p>
            <a:pPr marL="0" indent="0">
              <a:buNone/>
            </a:pPr>
            <a:endParaRPr lang="en-US" altLang="en-US" sz="2400" b="1" dirty="0"/>
          </a:p>
          <a:p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114" y="6002111"/>
            <a:ext cx="3715657" cy="855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33" y="6002111"/>
            <a:ext cx="2525259" cy="848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1E529-F745-6445-A715-EA86D9854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931" y="2484301"/>
            <a:ext cx="2085340" cy="2085340"/>
          </a:xfrm>
          <a:prstGeom prst="rect">
            <a:avLst/>
          </a:prstGeom>
          <a:effectLst>
            <a:outerShdw blurRad="190500" dist="215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6264C-82B3-9B4E-AD53-90B573ACB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Helvetica LT Std" pitchFamily="34" charset="0"/>
              </a:rPr>
              <a:t>Navigation Areas (NAVAREA)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10045-A784-5E44-9395-1515A3A4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LowV5satnav-large">
            <a:extLst>
              <a:ext uri="{FF2B5EF4-FFF2-40B4-BE49-F238E27FC236}">
                <a16:creationId xmlns:a16="http://schemas.microsoft.com/office/drawing/2014/main" id="{BE0F4871-7937-714B-A310-057699D8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lum bright="-16000" contrast="8000"/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545" y="1160251"/>
            <a:ext cx="7696200" cy="469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E0AEE9-C4C3-E84B-BCA2-7842590E6E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04" y="1638241"/>
            <a:ext cx="2587897" cy="74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CA3AD6-4D44-634B-B13F-42C90F9758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122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D175A-FB2A-CC4D-8DF6-77FFF303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3948158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z="5100" b="1" dirty="0">
                <a:solidFill>
                  <a:srgbClr val="000000"/>
                </a:solidFill>
              </a:rPr>
              <a:t>NAVAREA:</a:t>
            </a:r>
            <a:r>
              <a:rPr lang="en-US" altLang="en-US" sz="5100" dirty="0">
                <a:solidFill>
                  <a:srgbClr val="000000"/>
                </a:solidFill>
              </a:rPr>
              <a:t> A geographical sea area established for the purpose of coordinating the broadcast of navigational warnings</a:t>
            </a:r>
          </a:p>
          <a:p>
            <a:endParaRPr lang="en-US" altLang="en-US" sz="5100" dirty="0">
              <a:solidFill>
                <a:srgbClr val="000000"/>
              </a:solidFill>
            </a:endParaRPr>
          </a:p>
          <a:p>
            <a:r>
              <a:rPr lang="en-US" altLang="en-US" sz="5100" b="1" dirty="0">
                <a:solidFill>
                  <a:srgbClr val="000000"/>
                </a:solidFill>
              </a:rPr>
              <a:t>NAVAREA COORDINATOR:</a:t>
            </a:r>
            <a:r>
              <a:rPr lang="en-US" altLang="en-US" sz="5100" dirty="0">
                <a:solidFill>
                  <a:srgbClr val="000000"/>
                </a:solidFill>
              </a:rPr>
              <a:t> The authority charged with coordinating, collating and issuing navigational warnings for a designated NAVAREA </a:t>
            </a:r>
          </a:p>
          <a:p>
            <a:endParaRPr lang="en-US" altLang="en-US" sz="5100" dirty="0">
              <a:solidFill>
                <a:srgbClr val="000000"/>
              </a:solidFill>
            </a:endParaRPr>
          </a:p>
          <a:p>
            <a:r>
              <a:rPr lang="en-US" altLang="en-US" sz="5100" b="1" dirty="0">
                <a:solidFill>
                  <a:srgbClr val="000000"/>
                </a:solidFill>
              </a:rPr>
              <a:t>NATIONAL COORDINATOR:</a:t>
            </a:r>
            <a:r>
              <a:rPr lang="en-US" altLang="en-US" sz="5100" dirty="0">
                <a:solidFill>
                  <a:srgbClr val="000000"/>
                </a:solidFill>
              </a:rPr>
              <a:t> The national authority charged with collating and issuing coastal warnings within a national area of responsibility.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E9D20-8314-4749-86EE-9C1BA2D6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35CC00-8E98-C44C-AB70-E1699C0A90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169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47F859C-8469-984C-B97B-951CBEE61C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782" y="2808078"/>
            <a:ext cx="2337052" cy="1830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Navigational Warnings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E9D20-8314-4749-86EE-9C1BA2D6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D84597-C3A9-DB4F-909F-C7127EF7A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3EFE8D-9B35-D543-B5AC-1CE5EC336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94" y="1039575"/>
            <a:ext cx="274320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2D1769-5239-8B4B-B915-2DFC524FF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8817" y="4866301"/>
            <a:ext cx="3276600" cy="1400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00053-9A84-6447-BF93-FC19AF0AF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104" y="4251007"/>
            <a:ext cx="2419350" cy="201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FBD55BF-8AC5-A848-A7CA-79C1B69A9A8B}"/>
              </a:ext>
            </a:extLst>
          </p:cNvPr>
          <p:cNvSpPr txBox="1">
            <a:spLocks/>
          </p:cNvSpPr>
          <p:nvPr/>
        </p:nvSpPr>
        <p:spPr>
          <a:xfrm>
            <a:off x="2235154" y="1285024"/>
            <a:ext cx="7754112" cy="904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/>
          </a:p>
          <a:p>
            <a:endParaRPr lang="en-US" b="1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69A221-F59B-CA47-9855-300970F0F3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51" y="2485926"/>
            <a:ext cx="2006600" cy="2672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6676A7-EECD-374D-91A9-C3B044F5F2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821" y="4862704"/>
            <a:ext cx="2822121" cy="1360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D508B7-F205-CB44-B0ED-A547208DF6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66" y="4665600"/>
            <a:ext cx="2112944" cy="1408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1E1426-BA95-8D48-AA85-DFBE97ED5B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712" y="2189887"/>
            <a:ext cx="1132114" cy="80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EA36BD-2EE7-B74A-9F72-6150BB5620E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743" y="1040202"/>
            <a:ext cx="3017467" cy="2193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1BB1E7-4F7A-C844-B248-24BD2509CC1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484" y="3783177"/>
            <a:ext cx="3131933" cy="1576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73E6A8-ECF6-D34C-9A40-9F91C0F3CDB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927" y="940289"/>
            <a:ext cx="198009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4E70EF6-7705-FE43-9AD9-2D7D388707F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770" y="3220885"/>
            <a:ext cx="2838191" cy="1892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C71664-E4FD-8346-804A-7C22CE28DA6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054" y="3082624"/>
            <a:ext cx="2177632" cy="12814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B8DB7A-465E-AE45-B3AB-CEB411AE7A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098" y="2345606"/>
            <a:ext cx="2514600" cy="1819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0CEBBA-83F5-1D41-9BE9-1B3EE17660A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513" y="948852"/>
            <a:ext cx="2732246" cy="1822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D5D19D-D713-0543-9322-7AFEE90F2CC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9454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NAVAREA IV/XII Coordinator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465B901-DEAC-0646-888D-63417943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r>
              <a:rPr lang="en-US" dirty="0"/>
              <a:t>Endeavour to be informed of all</a:t>
            </a:r>
            <a:br>
              <a:rPr lang="en-US" dirty="0"/>
            </a:br>
            <a:r>
              <a:rPr lang="en-US" dirty="0"/>
              <a:t>events that could significantly </a:t>
            </a:r>
            <a:br>
              <a:rPr lang="en-US" dirty="0"/>
            </a:br>
            <a:r>
              <a:rPr lang="en-US" dirty="0"/>
              <a:t>affect the safety of navigation </a:t>
            </a:r>
            <a:br>
              <a:rPr lang="en-US" dirty="0"/>
            </a:br>
            <a:r>
              <a:rPr lang="en-US" dirty="0"/>
              <a:t>within the NAVAREA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D5D79A-C241-1749-A5BB-F5B65DFA846D}"/>
              </a:ext>
            </a:extLst>
          </p:cNvPr>
          <p:cNvGrpSpPr/>
          <p:nvPr/>
        </p:nvGrpSpPr>
        <p:grpSpPr>
          <a:xfrm>
            <a:off x="5865223" y="1397723"/>
            <a:ext cx="6063343" cy="3631476"/>
            <a:chOff x="1760561" y="3408839"/>
            <a:chExt cx="5931405" cy="3251268"/>
          </a:xfrm>
        </p:grpSpPr>
        <p:pic>
          <p:nvPicPr>
            <p:cNvPr id="26" name="Picture 2" descr="W:\Photos\NAVAREA_US.jpg">
              <a:extLst>
                <a:ext uri="{FF2B5EF4-FFF2-40B4-BE49-F238E27FC236}">
                  <a16:creationId xmlns:a16="http://schemas.microsoft.com/office/drawing/2014/main" id="{8DFCA911-CC5E-B64A-89E1-C27FB4F01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61" y="3408839"/>
              <a:ext cx="5931405" cy="3251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DB38A9-D179-3547-8A14-BE9C2CBDB4F6}"/>
                </a:ext>
              </a:extLst>
            </p:cNvPr>
            <p:cNvSpPr txBox="1"/>
            <p:nvPr/>
          </p:nvSpPr>
          <p:spPr>
            <a:xfrm>
              <a:off x="3146660" y="5034473"/>
              <a:ext cx="7489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XII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F6557F-DF82-674E-BA9D-5AECE3AA0386}"/>
                </a:ext>
              </a:extLst>
            </p:cNvPr>
            <p:cNvSpPr txBox="1"/>
            <p:nvPr/>
          </p:nvSpPr>
          <p:spPr>
            <a:xfrm>
              <a:off x="6670057" y="4725679"/>
              <a:ext cx="6206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/>
                <a:t>IV</a:t>
              </a:r>
            </a:p>
          </p:txBody>
        </p:sp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7D67A73-C283-0B49-B6D5-F915FE73E007}"/>
              </a:ext>
            </a:extLst>
          </p:cNvPr>
          <p:cNvSpPr/>
          <p:nvPr/>
        </p:nvSpPr>
        <p:spPr>
          <a:xfrm>
            <a:off x="1191986" y="3997341"/>
            <a:ext cx="4319452" cy="1031966"/>
          </a:xfrm>
          <a:prstGeom prst="roundRect">
            <a:avLst/>
          </a:prstGeom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IMO Resolution A.706(17)</a:t>
            </a:r>
            <a:br>
              <a:rPr lang="en-US" sz="2400" dirty="0"/>
            </a:br>
            <a:r>
              <a:rPr lang="en-US" sz="2400" dirty="0"/>
              <a:t>MSC.1 Circ. 1288/Rev.1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1FD815-6CEC-C843-89E0-2C7D0CE3F5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869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NAVAREA IV/XII Coordinator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465B901-DEAC-0646-888D-63417943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r>
              <a:rPr lang="en-US" dirty="0"/>
              <a:t>Assess all information immediately upon receipt in the light of expert knowledge for</a:t>
            </a:r>
          </a:p>
          <a:p>
            <a:pPr lvl="1"/>
            <a:r>
              <a:rPr lang="en-US" dirty="0"/>
              <a:t>relevance to navigation in the NAVAREA;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Select information for broadcast</a:t>
            </a:r>
          </a:p>
          <a:p>
            <a:endParaRPr lang="en-US" dirty="0"/>
          </a:p>
        </p:txBody>
      </p:sp>
      <p:pic>
        <p:nvPicPr>
          <p:cNvPr id="5" name="Picture 4" descr="mcgship3">
            <a:extLst>
              <a:ext uri="{FF2B5EF4-FFF2-40B4-BE49-F238E27FC236}">
                <a16:creationId xmlns:a16="http://schemas.microsoft.com/office/drawing/2014/main" id="{BFAECB86-3F94-E348-93F1-EDF7BD21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243" y="3886135"/>
            <a:ext cx="1793453" cy="1526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unex1">
            <a:extLst>
              <a:ext uri="{FF2B5EF4-FFF2-40B4-BE49-F238E27FC236}">
                <a16:creationId xmlns:a16="http://schemas.microsoft.com/office/drawing/2014/main" id="{9547AD6D-7F96-D643-BC2B-BF0CB5EF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447" y="4191853"/>
            <a:ext cx="1336796" cy="915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NOAA image of a Deep-ocean Assessment and Reporting of Tsunamis (DART) buoy being deployed in the Pacific Ocean from the NOAA ship Ronald H. Brown in October 1999.">
            <a:hlinkClick r:id="rId4"/>
            <a:extLst>
              <a:ext uri="{FF2B5EF4-FFF2-40B4-BE49-F238E27FC236}">
                <a16:creationId xmlns:a16="http://schemas.microsoft.com/office/drawing/2014/main" id="{4CF4F2F1-8BD8-F34F-85AE-E1A882651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564" y="3963587"/>
            <a:ext cx="800569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:\Pictures\Somali_Pirates.jpg">
            <a:extLst>
              <a:ext uri="{FF2B5EF4-FFF2-40B4-BE49-F238E27FC236}">
                <a16:creationId xmlns:a16="http://schemas.microsoft.com/office/drawing/2014/main" id="{420C9CA4-8BB9-F940-8A8C-5AF156FA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354" y="4255688"/>
            <a:ext cx="1181099" cy="787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H:\Pictures\image0044.jpg">
            <a:extLst>
              <a:ext uri="{FF2B5EF4-FFF2-40B4-BE49-F238E27FC236}">
                <a16:creationId xmlns:a16="http://schemas.microsoft.com/office/drawing/2014/main" id="{0A18BCD5-2CB4-EC49-8F0A-EC2E16A6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806" y="3456840"/>
            <a:ext cx="1735157" cy="2385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24AF6B-7AD2-F94D-BDF0-B68B0CEC2D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352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6025-9712-6046-8AEB-A2F4A775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Coordinator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465B901-DEAC-0646-888D-63417943D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r>
              <a:rPr lang="en-US" dirty="0"/>
              <a:t>Endeavour to be informed of all</a:t>
            </a:r>
            <a:br>
              <a:rPr lang="en-US" dirty="0"/>
            </a:br>
            <a:r>
              <a:rPr lang="en-US" dirty="0"/>
              <a:t>events that could significantly </a:t>
            </a:r>
            <a:br>
              <a:rPr lang="en-US" dirty="0"/>
            </a:br>
            <a:r>
              <a:rPr lang="en-US" dirty="0"/>
              <a:t>affect the safety of navigation </a:t>
            </a:r>
            <a:br>
              <a:rPr lang="en-US" dirty="0"/>
            </a:br>
            <a:r>
              <a:rPr lang="en-US" dirty="0"/>
              <a:t>within the NAVAREA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7D67A73-C283-0B49-B6D5-F915FE73E007}"/>
              </a:ext>
            </a:extLst>
          </p:cNvPr>
          <p:cNvSpPr/>
          <p:nvPr/>
        </p:nvSpPr>
        <p:spPr>
          <a:xfrm>
            <a:off x="1191986" y="3997341"/>
            <a:ext cx="4319452" cy="1031966"/>
          </a:xfrm>
          <a:prstGeom prst="roundRect">
            <a:avLst/>
          </a:prstGeom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IMO Resolution A.706(17)</a:t>
            </a:r>
            <a:br>
              <a:rPr lang="en-US" sz="2400" dirty="0"/>
            </a:br>
            <a:r>
              <a:rPr lang="en-US" sz="2400" dirty="0"/>
              <a:t>MSC.1 Circ. 1288/Rev.1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010FCB-75A1-4442-849B-579DC02EA7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993" y="1489166"/>
            <a:ext cx="5898077" cy="389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28F8D0-654F-8346-9A3E-DDF26F05D6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8" y="6048103"/>
            <a:ext cx="796834" cy="7968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0831341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1289</TotalTime>
  <Words>622</Words>
  <Application>Microsoft Office PowerPoint</Application>
  <PresentationFormat>Widescreen</PresentationFormat>
  <Paragraphs>99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LT Std</vt:lpstr>
      <vt:lpstr>IHO_Presentations_template-Blank</vt:lpstr>
      <vt:lpstr>IMO/IHO World-Wide Navigational Warning Service NAVAREA IV / XII  </vt:lpstr>
      <vt:lpstr>IMO/IHO World-Wide Navigational Warning Service  (WWNWS)</vt:lpstr>
      <vt:lpstr>WWNWS-SC </vt:lpstr>
      <vt:lpstr>Navigation Areas (NAVAREA)</vt:lpstr>
      <vt:lpstr>Definitions</vt:lpstr>
      <vt:lpstr>Navigational Warnings</vt:lpstr>
      <vt:lpstr>NAVAREA IV/XII Coordinator</vt:lpstr>
      <vt:lpstr>NAVAREA IV/XII Coordinator</vt:lpstr>
      <vt:lpstr>National Coordinator</vt:lpstr>
      <vt:lpstr>National Coordinator</vt:lpstr>
      <vt:lpstr>MSI Training Course – Santo Domingo 9-11 December 2019 </vt:lpstr>
      <vt:lpstr>Regional MSI on MACHC Website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121</cp:revision>
  <dcterms:created xsi:type="dcterms:W3CDTF">2017-10-26T13:07:26Z</dcterms:created>
  <dcterms:modified xsi:type="dcterms:W3CDTF">2019-12-10T10:57:40Z</dcterms:modified>
</cp:coreProperties>
</file>