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7" r:id="rId2"/>
    <p:sldId id="340" r:id="rId3"/>
    <p:sldId id="342" r:id="rId4"/>
    <p:sldId id="362" r:id="rId5"/>
    <p:sldId id="355" r:id="rId6"/>
    <p:sldId id="357" r:id="rId7"/>
    <p:sldId id="257" r:id="rId8"/>
    <p:sldId id="265" r:id="rId9"/>
    <p:sldId id="259" r:id="rId10"/>
    <p:sldId id="345" r:id="rId11"/>
    <p:sldId id="370" r:id="rId12"/>
    <p:sldId id="369" r:id="rId13"/>
    <p:sldId id="371" r:id="rId14"/>
    <p:sldId id="289" r:id="rId15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Vincentelli" initials="DV" lastIdx="1" clrIdx="0">
    <p:extLst>
      <p:ext uri="{19B8F6BF-5375-455C-9EA6-DF929625EA0E}">
        <p15:presenceInfo xmlns:p15="http://schemas.microsoft.com/office/powerpoint/2012/main" userId="S-1-5-21-3301629286-3171352802-223202936-3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2" autoAdjust="0"/>
    <p:restoredTop sz="86937" autoAdjust="0"/>
  </p:normalViewPr>
  <p:slideViewPr>
    <p:cSldViewPr snapToGrid="0" snapToObjects="1">
      <p:cViewPr varScale="1">
        <p:scale>
          <a:sx n="105" d="100"/>
          <a:sy n="105" d="100"/>
        </p:scale>
        <p:origin x="422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4A498-EDF1-B543-A5A5-F418FE17F361}" type="datetime1">
              <a:rPr lang="fr-FR" smtClean="0"/>
              <a:t>10/12/2019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557CA-0E85-1F4A-81D8-674AFACF6EC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4986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2C11B-47B1-854F-80E8-B5787666A563}" type="datetime1">
              <a:rPr lang="fr-FR" smtClean="0"/>
              <a:t>10/12/2019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6D47B-A1B8-A641-9473-C57AFB3920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3222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46B035-09DE-49E5-9D85-0BAC3E790FBF}" type="slidenum">
              <a:rPr lang="fr-FR" altLang="fr-FR">
                <a:solidFill>
                  <a:srgbClr val="007DA9"/>
                </a:solidFill>
                <a:latin typeface="Arial Unicode MS" panose="020B060402020202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fr-FR" altLang="fr-FR">
              <a:solidFill>
                <a:srgbClr val="007DA9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995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C437-5B08-FE4B-A19E-46146EBB0A5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240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C437-5B08-FE4B-A19E-46146EBB0A5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84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9425" y="1279525"/>
            <a:ext cx="6140450" cy="34544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46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6D47B-A1B8-A641-9473-C57AFB3920E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667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6D47B-A1B8-A641-9473-C57AFB3920E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74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255" y="2000109"/>
            <a:ext cx="3450264" cy="97888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8174182" y="4705927"/>
            <a:ext cx="886691" cy="374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4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et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07818" y="205979"/>
            <a:ext cx="8469744" cy="334348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noProof="0" dirty="0"/>
              <a:t>Title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86509" y="4810572"/>
            <a:ext cx="2895600" cy="273844"/>
          </a:xfrm>
        </p:spPr>
        <p:txBody>
          <a:bodyPr/>
          <a:lstStyle/>
          <a:p>
            <a:pPr algn="l"/>
            <a:r>
              <a:rPr lang="en-US" noProof="0" dirty="0"/>
              <a:t>Presentation title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98582" y="4810048"/>
            <a:ext cx="387927" cy="273844"/>
          </a:xfrm>
        </p:spPr>
        <p:txBody>
          <a:bodyPr/>
          <a:lstStyle/>
          <a:p>
            <a:fld id="{86A726F9-5BBD-EE44-B164-D1545ED0EAE9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635613" y="1404970"/>
            <a:ext cx="1364926" cy="1364927"/>
          </a:xfrm>
          <a:prstGeom prst="ellipse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noProof="0" dirty="0"/>
              <a:t>Click on the icon to add an image</a:t>
            </a:r>
          </a:p>
        </p:txBody>
      </p:sp>
      <p:sp>
        <p:nvSpPr>
          <p:cNvPr id="12" name="Espace réservé pour une image  5"/>
          <p:cNvSpPr>
            <a:spLocks noGrp="1"/>
          </p:cNvSpPr>
          <p:nvPr>
            <p:ph type="pic" sz="quarter" idx="18" hasCustomPrompt="1"/>
          </p:nvPr>
        </p:nvSpPr>
        <p:spPr>
          <a:xfrm>
            <a:off x="6191299" y="1404970"/>
            <a:ext cx="1364926" cy="1364927"/>
          </a:xfrm>
          <a:prstGeom prst="ellipse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noProof="0" dirty="0"/>
              <a:t>Click on the icon to add an image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20" hasCustomPrompt="1"/>
          </p:nvPr>
        </p:nvSpPr>
        <p:spPr>
          <a:xfrm>
            <a:off x="212436" y="2934465"/>
            <a:ext cx="4211362" cy="14712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None/>
              <a:tabLst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None/>
              <a:tabLst/>
              <a:defRPr/>
            </a:pPr>
            <a:r>
              <a:rPr lang="en-US" noProof="0" dirty="0"/>
              <a:t>Text</a:t>
            </a:r>
          </a:p>
          <a:p>
            <a:pPr lvl="0"/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21" hasCustomPrompt="1"/>
          </p:nvPr>
        </p:nvSpPr>
        <p:spPr>
          <a:xfrm>
            <a:off x="4784638" y="2934465"/>
            <a:ext cx="4161369" cy="14712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None/>
              <a:tabLst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None/>
              <a:tabLst/>
              <a:defRPr/>
            </a:pPr>
            <a:r>
              <a:rPr lang="en-US" noProof="0" dirty="0"/>
              <a:t>Text</a:t>
            </a:r>
          </a:p>
          <a:p>
            <a:pPr lvl="0"/>
            <a:endParaRPr lang="fr-FR" dirty="0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212436" y="540327"/>
            <a:ext cx="8465126" cy="36959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5376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02. 03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7818" y="205979"/>
            <a:ext cx="8469744" cy="33434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noProof="0" dirty="0"/>
              <a:t>Title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07817" y="2101562"/>
            <a:ext cx="2622663" cy="240116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noProof="0" dirty="0"/>
              <a:t>Presentation title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6F9-5BBD-EE44-B164-D1545ED0EAE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3232875" y="2101562"/>
            <a:ext cx="2629594" cy="240116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6276677" y="2101562"/>
            <a:ext cx="2552174" cy="240116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212436" y="540327"/>
            <a:ext cx="8465126" cy="36959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/>
              <a:t>Subtitle</a:t>
            </a:r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198582" y="1241663"/>
            <a:ext cx="2631898" cy="77085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/>
              <a:t>01.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20" hasCustomPrompt="1"/>
          </p:nvPr>
        </p:nvSpPr>
        <p:spPr>
          <a:xfrm>
            <a:off x="3232875" y="1241663"/>
            <a:ext cx="2631898" cy="77085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/>
              <a:t>02.</a:t>
            </a: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6276677" y="1241663"/>
            <a:ext cx="2631898" cy="770853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/>
              <a:t>03.</a:t>
            </a:r>
          </a:p>
        </p:txBody>
      </p:sp>
    </p:spTree>
    <p:extLst>
      <p:ext uri="{BB962C8B-B14F-4D97-AF65-F5344CB8AC3E}">
        <p14:creationId xmlns:p14="http://schemas.microsoft.com/office/powerpoint/2010/main" val="3059764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24956C-EBC0-2241-ACF6-E79AD7C8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53F2E4-61D3-7F4F-8FCF-B3A529E0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D13DCF2-C702-1E41-8302-EB3684C0A5E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801B6F-0703-EA41-AE66-3B05D4AD3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F0E714-7F99-9448-AB58-56438B15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FD6D-CBE4-744F-A3AE-D4DEC891A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901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970" y="0"/>
            <a:ext cx="4572000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619" y="4308919"/>
            <a:ext cx="1190531" cy="119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70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ti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9"/>
          <p:cNvSpPr>
            <a:spLocks noGrp="1"/>
          </p:cNvSpPr>
          <p:nvPr>
            <p:ph type="body" sz="quarter" idx="12" hasCustomPrompt="1"/>
          </p:nvPr>
        </p:nvSpPr>
        <p:spPr>
          <a:xfrm>
            <a:off x="425378" y="778058"/>
            <a:ext cx="8004342" cy="319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baseline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 charset="0"/>
              </a:defRPr>
            </a:lvl1pPr>
          </a:lstStyle>
          <a:p>
            <a:pPr lvl="0"/>
            <a:r>
              <a:rPr lang="fr-FR" dirty="0" err="1"/>
              <a:t>Subhead</a:t>
            </a:r>
            <a:endParaRPr lang="fr-FR" dirty="0"/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25377" y="376410"/>
            <a:ext cx="7585242" cy="461665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>
            <a:lvl1pPr marL="0" indent="0">
              <a:spcBef>
                <a:spcPts val="0"/>
              </a:spcBef>
              <a:buNone/>
              <a:defRPr sz="2400" b="1" i="0" spc="-30" baseline="0">
                <a:solidFill>
                  <a:schemeClr val="tx1"/>
                </a:solidFill>
                <a:latin typeface="Montserrat" panose="00000500000000000000" pitchFamily="50" charset="0"/>
                <a:ea typeface="Montserrat" panose="00000500000000000000" pitchFamily="50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Heading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4"/>
          </p:nvPr>
        </p:nvSpPr>
        <p:spPr>
          <a:xfrm>
            <a:off x="73792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</a:lstStyle>
          <a:p>
            <a:r>
              <a:rPr lang="en-US"/>
              <a:t>Presentation’s title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>
          <a:xfrm>
            <a:off x="425377" y="4767263"/>
            <a:ext cx="389335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</a:lstStyle>
          <a:p>
            <a:fld id="{A1B13033-1F20-D24F-96FF-B6D0D3CDC989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96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619" y="4308919"/>
            <a:ext cx="1190531" cy="119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12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2031" y="357504"/>
            <a:ext cx="8005167" cy="752159"/>
          </a:xfrm>
        </p:spPr>
        <p:txBody>
          <a:bodyPr anchor="b" anchorCtr="0"/>
          <a:lstStyle>
            <a:lvl1pPr>
              <a:defRPr sz="21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0333" y="1275606"/>
            <a:ext cx="8141975" cy="356439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874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3205019" y="2053252"/>
            <a:ext cx="5167745" cy="857250"/>
          </a:xfrm>
        </p:spPr>
        <p:txBody>
          <a:bodyPr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noProof="0" dirty="0"/>
              <a:t>Presentation</a:t>
            </a:r>
            <a:r>
              <a:rPr lang="fr-FR" dirty="0"/>
              <a:t> </a:t>
            </a:r>
            <a:r>
              <a:rPr lang="en-US" noProof="0" dirty="0"/>
              <a:t>title</a:t>
            </a:r>
          </a:p>
        </p:txBody>
      </p:sp>
      <p:sp>
        <p:nvSpPr>
          <p:cNvPr id="5" name="Ellipse 4"/>
          <p:cNvSpPr/>
          <p:nvPr userDrawn="1"/>
        </p:nvSpPr>
        <p:spPr>
          <a:xfrm>
            <a:off x="840509" y="1644073"/>
            <a:ext cx="1727200" cy="1727200"/>
          </a:xfrm>
          <a:prstGeom prst="ellipse">
            <a:avLst/>
          </a:prstGeom>
          <a:solidFill>
            <a:srgbClr val="00A5D8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73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83491"/>
            <a:ext cx="9144000" cy="3874654"/>
          </a:xfrm>
          <a:prstGeom prst="rect">
            <a:avLst/>
          </a:prstGeom>
          <a:solidFill>
            <a:srgbClr val="00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3046047" y="2053252"/>
            <a:ext cx="5698452" cy="85725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1. </a:t>
            </a:r>
            <a:r>
              <a:rPr lang="en-US" noProof="0" dirty="0"/>
              <a:t>Chapter 1</a:t>
            </a:r>
            <a:br>
              <a:rPr lang="en-US" noProof="0" dirty="0"/>
            </a:br>
            <a:r>
              <a:rPr lang="en-US" noProof="0" dirty="0"/>
              <a:t>2. Chapter 2</a:t>
            </a:r>
          </a:p>
        </p:txBody>
      </p:sp>
      <p:sp>
        <p:nvSpPr>
          <p:cNvPr id="7" name="Titre 1"/>
          <p:cNvSpPr txBox="1">
            <a:spLocks/>
          </p:cNvSpPr>
          <p:nvPr userDrawn="1"/>
        </p:nvSpPr>
        <p:spPr>
          <a:xfrm>
            <a:off x="299558" y="2053252"/>
            <a:ext cx="253092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indent="0">
              <a:buNone/>
            </a:pPr>
            <a:r>
              <a:rPr lang="fr-FR" sz="3200" b="0" dirty="0">
                <a:solidFill>
                  <a:srgbClr val="FFFFFF"/>
                </a:solidFill>
              </a:rPr>
              <a:t>TABLE</a:t>
            </a:r>
            <a:r>
              <a:rPr lang="fr-FR" sz="3200" b="0" baseline="0" dirty="0">
                <a:solidFill>
                  <a:srgbClr val="FFFFFF"/>
                </a:solidFill>
              </a:rPr>
              <a:t> OF CONTENT</a:t>
            </a:r>
            <a:endParaRPr lang="fr-FR" sz="3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 userDrawn="1"/>
        </p:nvSpPr>
        <p:spPr>
          <a:xfrm>
            <a:off x="840509" y="1644073"/>
            <a:ext cx="1727200" cy="1727200"/>
          </a:xfrm>
          <a:prstGeom prst="ellipse">
            <a:avLst/>
          </a:prstGeom>
          <a:solidFill>
            <a:srgbClr val="00A5D8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3205019" y="2073708"/>
            <a:ext cx="5167745" cy="857250"/>
          </a:xfrm>
        </p:spPr>
        <p:txBody>
          <a:bodyPr>
            <a:noAutofit/>
          </a:bodyPr>
          <a:lstStyle>
            <a:lvl1pPr algn="l">
              <a:defRPr sz="2800" b="1" baseline="0">
                <a:latin typeface="Arial"/>
                <a:cs typeface="Arial"/>
              </a:defRPr>
            </a:lvl1pPr>
          </a:lstStyle>
          <a:p>
            <a:r>
              <a:rPr lang="en-US" noProof="0" dirty="0"/>
              <a:t>Chapter title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997384" y="2073708"/>
            <a:ext cx="1367126" cy="858837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586509" y="4810572"/>
            <a:ext cx="2895600" cy="273844"/>
          </a:xfrm>
        </p:spPr>
        <p:txBody>
          <a:bodyPr/>
          <a:lstStyle/>
          <a:p>
            <a:pPr algn="l"/>
            <a:r>
              <a:rPr lang="en-US" noProof="0" dirty="0"/>
              <a:t>Presentation title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xfrm>
            <a:off x="198582" y="4810048"/>
            <a:ext cx="387927" cy="273844"/>
          </a:xfrm>
        </p:spPr>
        <p:txBody>
          <a:bodyPr/>
          <a:lstStyle/>
          <a:p>
            <a:fld id="{86A726F9-5BBD-EE44-B164-D1545ED0EAE9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3195889" y="2939473"/>
            <a:ext cx="5176875" cy="86360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1570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7818" y="205979"/>
            <a:ext cx="8469744" cy="33434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07817" y="1108363"/>
            <a:ext cx="8469745" cy="353752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noProof="0" dirty="0"/>
              <a:t>Presentation title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6F9-5BBD-EE44-B164-D1545ED0EAE9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212436" y="540327"/>
            <a:ext cx="8465126" cy="36959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7839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7818" y="205979"/>
            <a:ext cx="8469744" cy="334348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noProof="0" dirty="0"/>
              <a:t>Title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07817" y="1108363"/>
            <a:ext cx="8469745" cy="3537527"/>
          </a:xfrm>
        </p:spPr>
        <p:txBody>
          <a:bodyPr>
            <a:normAutofit/>
          </a:bodyPr>
          <a:lstStyle>
            <a:lvl1pPr marL="0" indent="-100800">
              <a:buClr>
                <a:schemeClr val="accent1"/>
              </a:buClr>
              <a:buSzPct val="120000"/>
              <a:buFont typeface="Arial"/>
              <a:buChar char="•"/>
              <a:defRPr sz="1400">
                <a:solidFill>
                  <a:schemeClr val="tx1"/>
                </a:solidFill>
              </a:defRPr>
            </a:lvl1pPr>
            <a:lvl2pPr marL="360000" indent="-100800">
              <a:spcBef>
                <a:spcPts val="600"/>
              </a:spcBef>
              <a:buClr>
                <a:schemeClr val="accent1"/>
              </a:buClr>
              <a:buSzPct val="80000"/>
              <a:buFont typeface="Courier New"/>
              <a:buChar char="o"/>
              <a:defRPr sz="1400"/>
            </a:lvl2pPr>
            <a:lvl3pPr marL="720000" indent="-100800">
              <a:spcBef>
                <a:spcPts val="600"/>
              </a:spcBef>
              <a:buFont typeface="Lucida Grande"/>
              <a:buChar char="-"/>
              <a:defRPr sz="1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dirty="0"/>
              <a:t>First level text</a:t>
            </a:r>
          </a:p>
          <a:p>
            <a:pPr lvl="1"/>
            <a:r>
              <a:rPr lang="en-US" noProof="0" dirty="0"/>
              <a:t>Second level text</a:t>
            </a:r>
          </a:p>
          <a:p>
            <a:pPr lvl="2"/>
            <a:r>
              <a:rPr lang="en-US" noProof="0" dirty="0"/>
              <a:t>Third level text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noProof="0" dirty="0"/>
              <a:t>Presentation title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6F9-5BBD-EE44-B164-D1545ED0EAE9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212436" y="540327"/>
            <a:ext cx="8465126" cy="36959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5341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noProof="0" dirty="0"/>
              <a:t>Presentation title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A726F9-5BBD-EE44-B164-D1545ED0EAE9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07818" y="205979"/>
            <a:ext cx="8469744" cy="334348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noProof="0" dirty="0"/>
              <a:t>Title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800764" y="1108363"/>
            <a:ext cx="4876798" cy="353752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29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212435" y="1108363"/>
            <a:ext cx="3237347" cy="3237346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lang="en-US" noProof="0" dirty="0"/>
              <a:t>Click on the icon to add an image</a:t>
            </a:r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212436" y="540327"/>
            <a:ext cx="8465126" cy="36959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9108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et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7818" y="205979"/>
            <a:ext cx="8469744" cy="334348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noProof="0" dirty="0"/>
              <a:t>Title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71763" y="2934465"/>
            <a:ext cx="1971964" cy="147127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noProof="0" dirty="0"/>
              <a:t>Presentation title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6F9-5BBD-EE44-B164-D1545ED0EAE9}" type="slidenum">
              <a:rPr lang="fr-FR" smtClean="0"/>
              <a:t>‹#›</a:t>
            </a:fld>
            <a:endParaRPr lang="fr-FR"/>
          </a:p>
        </p:txBody>
      </p:sp>
      <p:sp>
        <p:nvSpPr>
          <p:cNvPr id="16" name="Espace réservé pour une image  5"/>
          <p:cNvSpPr>
            <a:spLocks noGrp="1"/>
          </p:cNvSpPr>
          <p:nvPr>
            <p:ph type="pic" sz="quarter" idx="16" hasCustomPrompt="1"/>
          </p:nvPr>
        </p:nvSpPr>
        <p:spPr>
          <a:xfrm>
            <a:off x="674696" y="1404970"/>
            <a:ext cx="1364926" cy="1364927"/>
          </a:xfrm>
          <a:prstGeom prst="ellipse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noProof="0" dirty="0"/>
              <a:t>Click on the icon to add an image</a:t>
            </a:r>
          </a:p>
        </p:txBody>
      </p:sp>
      <p:sp>
        <p:nvSpPr>
          <p:cNvPr id="19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2822171" y="1404970"/>
            <a:ext cx="1364926" cy="1364927"/>
          </a:xfrm>
          <a:prstGeom prst="ellipse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noProof="0" dirty="0"/>
              <a:t>Click on the icon to add an image</a:t>
            </a:r>
          </a:p>
        </p:txBody>
      </p:sp>
      <p:sp>
        <p:nvSpPr>
          <p:cNvPr id="23" name="Espace réservé pour une image  5"/>
          <p:cNvSpPr>
            <a:spLocks noGrp="1"/>
          </p:cNvSpPr>
          <p:nvPr>
            <p:ph type="pic" sz="quarter" idx="18" hasCustomPrompt="1"/>
          </p:nvPr>
        </p:nvSpPr>
        <p:spPr>
          <a:xfrm>
            <a:off x="4957403" y="1404970"/>
            <a:ext cx="1364926" cy="1364927"/>
          </a:xfrm>
          <a:prstGeom prst="ellipse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noProof="0" dirty="0"/>
              <a:t>Click on the icon to add an image</a:t>
            </a:r>
          </a:p>
        </p:txBody>
      </p:sp>
      <p:sp>
        <p:nvSpPr>
          <p:cNvPr id="24" name="Espace réservé pour une image  5"/>
          <p:cNvSpPr>
            <a:spLocks noGrp="1"/>
          </p:cNvSpPr>
          <p:nvPr>
            <p:ph type="pic" sz="quarter" idx="19" hasCustomPrompt="1"/>
          </p:nvPr>
        </p:nvSpPr>
        <p:spPr>
          <a:xfrm>
            <a:off x="7088121" y="1404970"/>
            <a:ext cx="1364926" cy="1364927"/>
          </a:xfrm>
          <a:prstGeom prst="ellipse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noProof="0" dirty="0"/>
              <a:t>Click on the icon to add an image</a:t>
            </a:r>
          </a:p>
        </p:txBody>
      </p:sp>
      <p:sp>
        <p:nvSpPr>
          <p:cNvPr id="25" name="Espace réservé du contenu 2"/>
          <p:cNvSpPr>
            <a:spLocks noGrp="1"/>
          </p:cNvSpPr>
          <p:nvPr>
            <p:ph idx="20" hasCustomPrompt="1"/>
          </p:nvPr>
        </p:nvSpPr>
        <p:spPr>
          <a:xfrm>
            <a:off x="2514599" y="2934465"/>
            <a:ext cx="1971964" cy="147127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26" name="Espace réservé du contenu 2"/>
          <p:cNvSpPr>
            <a:spLocks noGrp="1"/>
          </p:cNvSpPr>
          <p:nvPr>
            <p:ph idx="21" hasCustomPrompt="1"/>
          </p:nvPr>
        </p:nvSpPr>
        <p:spPr>
          <a:xfrm>
            <a:off x="4655126" y="2934465"/>
            <a:ext cx="1971964" cy="147127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27" name="Espace réservé du contenu 2"/>
          <p:cNvSpPr>
            <a:spLocks noGrp="1"/>
          </p:cNvSpPr>
          <p:nvPr>
            <p:ph idx="22" hasCustomPrompt="1"/>
          </p:nvPr>
        </p:nvSpPr>
        <p:spPr>
          <a:xfrm>
            <a:off x="6784107" y="2934465"/>
            <a:ext cx="1971964" cy="147127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212436" y="540327"/>
            <a:ext cx="8465126" cy="36959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3246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et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07818" y="205979"/>
            <a:ext cx="8469744" cy="334348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53640" y="2934465"/>
            <a:ext cx="1971964" cy="147127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86509" y="4810572"/>
            <a:ext cx="2895600" cy="273844"/>
          </a:xfrm>
        </p:spPr>
        <p:txBody>
          <a:bodyPr/>
          <a:lstStyle/>
          <a:p>
            <a:pPr algn="l"/>
            <a:r>
              <a:rPr lang="en-US" noProof="0" dirty="0"/>
              <a:t>Presentation title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98582" y="4810048"/>
            <a:ext cx="387927" cy="273844"/>
          </a:xfrm>
        </p:spPr>
        <p:txBody>
          <a:bodyPr/>
          <a:lstStyle/>
          <a:p>
            <a:fld id="{86A726F9-5BBD-EE44-B164-D1545ED0EAE9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6" hasCustomPrompt="1"/>
          </p:nvPr>
        </p:nvSpPr>
        <p:spPr>
          <a:xfrm>
            <a:off x="1356573" y="1404970"/>
            <a:ext cx="1364926" cy="1364927"/>
          </a:xfrm>
          <a:prstGeom prst="ellipse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noProof="0" dirty="0"/>
              <a:t>Click on the icon to add an image</a:t>
            </a:r>
          </a:p>
        </p:txBody>
      </p:sp>
      <p:sp>
        <p:nvSpPr>
          <p:cNvPr id="12" name="Espace réservé pour une image  5"/>
          <p:cNvSpPr>
            <a:spLocks noGrp="1"/>
          </p:cNvSpPr>
          <p:nvPr>
            <p:ph type="pic" sz="quarter" idx="18" hasCustomPrompt="1"/>
          </p:nvPr>
        </p:nvSpPr>
        <p:spPr>
          <a:xfrm>
            <a:off x="3972663" y="1404970"/>
            <a:ext cx="1364926" cy="1364927"/>
          </a:xfrm>
          <a:prstGeom prst="ellipse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noProof="0" dirty="0"/>
              <a:t>Click on the icon to add an image</a:t>
            </a:r>
          </a:p>
        </p:txBody>
      </p:sp>
      <p:sp>
        <p:nvSpPr>
          <p:cNvPr id="13" name="Espace réservé pour une image  5"/>
          <p:cNvSpPr>
            <a:spLocks noGrp="1"/>
          </p:cNvSpPr>
          <p:nvPr>
            <p:ph type="pic" sz="quarter" idx="19" hasCustomPrompt="1"/>
          </p:nvPr>
        </p:nvSpPr>
        <p:spPr>
          <a:xfrm>
            <a:off x="6557030" y="1404970"/>
            <a:ext cx="1364926" cy="1364927"/>
          </a:xfrm>
          <a:prstGeom prst="ellipse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US" noProof="0" dirty="0"/>
              <a:t>Click on the icon to add an image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21" hasCustomPrompt="1"/>
          </p:nvPr>
        </p:nvSpPr>
        <p:spPr>
          <a:xfrm>
            <a:off x="3670386" y="2934465"/>
            <a:ext cx="1971964" cy="1471279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22" hasCustomPrompt="1"/>
          </p:nvPr>
        </p:nvSpPr>
        <p:spPr>
          <a:xfrm>
            <a:off x="6253016" y="2934465"/>
            <a:ext cx="1971964" cy="14712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None/>
              <a:tabLst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None/>
              <a:tabLst/>
              <a:defRPr/>
            </a:pPr>
            <a:r>
              <a:rPr lang="en-US" noProof="0" dirty="0"/>
              <a:t>Text</a:t>
            </a:r>
          </a:p>
          <a:p>
            <a:pPr lvl="0"/>
            <a:endParaRPr lang="fr-FR" dirty="0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212436" y="540327"/>
            <a:ext cx="8465126" cy="369598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1899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7818" y="205979"/>
            <a:ext cx="8229600" cy="334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7817" y="987715"/>
            <a:ext cx="8469745" cy="3658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First level text</a:t>
            </a:r>
          </a:p>
          <a:p>
            <a:pPr lvl="1"/>
            <a:r>
              <a:rPr lang="en-US" noProof="0" dirty="0"/>
              <a:t>Second level text</a:t>
            </a:r>
          </a:p>
          <a:p>
            <a:pPr lvl="2"/>
            <a:r>
              <a:rPr lang="en-US" noProof="0" dirty="0"/>
              <a:t>Third level text</a:t>
            </a:r>
          </a:p>
          <a:p>
            <a:pPr lvl="3"/>
            <a:r>
              <a:rPr lang="en-US" noProof="0" dirty="0"/>
              <a:t>Normal text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86509" y="481057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noProof="0" dirty="0"/>
              <a:t>Presentation title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98582" y="4810048"/>
            <a:ext cx="3879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6A726F9-5BBD-EE44-B164-D1545ED0EAE9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8" name="Image 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1" y="4811621"/>
            <a:ext cx="766620" cy="2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7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50" r:id="rId5"/>
    <p:sldLayoutId id="2147483663" r:id="rId6"/>
    <p:sldLayoutId id="2147483664" r:id="rId7"/>
    <p:sldLayoutId id="2147483665" r:id="rId8"/>
    <p:sldLayoutId id="2147483667" r:id="rId9"/>
    <p:sldLayoutId id="2147483668" r:id="rId10"/>
    <p:sldLayoutId id="2147483666" r:id="rId11"/>
    <p:sldLayoutId id="2147483669" r:id="rId12"/>
    <p:sldLayoutId id="2147483670" r:id="rId13"/>
    <p:sldLayoutId id="2147483674" r:id="rId14"/>
    <p:sldLayoutId id="2147483675" r:id="rId15"/>
    <p:sldLayoutId id="2147483678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-100800" algn="l" defTabSz="457200" rtl="0" eaLnBrk="1" latinLnBrk="0" hangingPunct="1">
        <a:spcBef>
          <a:spcPts val="0"/>
        </a:spcBef>
        <a:buClr>
          <a:schemeClr val="accent1"/>
        </a:buClr>
        <a:buSzPct val="12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00800" algn="l" defTabSz="457200" rtl="0" eaLnBrk="1" latinLnBrk="0" hangingPunct="1">
        <a:spcBef>
          <a:spcPts val="600"/>
        </a:spcBef>
        <a:buClr>
          <a:schemeClr val="accent1"/>
        </a:buClr>
        <a:buSzPct val="80000"/>
        <a:buFont typeface="Courier New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100800" algn="l" defTabSz="457200" rtl="0" eaLnBrk="1" latinLnBrk="0" hangingPunct="1">
        <a:spcBef>
          <a:spcPts val="600"/>
        </a:spcBef>
        <a:buFont typeface="Lucida Grande"/>
        <a:buChar char="-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457200" rtl="0" eaLnBrk="1" latinLnBrk="0" hangingPunct="1">
        <a:spcBef>
          <a:spcPts val="600"/>
        </a:spcBef>
        <a:buFontTx/>
        <a:buNone/>
        <a:defRPr sz="1400" kern="1200" baseline="0">
          <a:solidFill>
            <a:srgbClr val="03202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6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26" Type="http://schemas.openxmlformats.org/officeDocument/2006/relationships/image" Target="../media/image33.jpe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20" Type="http://schemas.openxmlformats.org/officeDocument/2006/relationships/image" Target="../media/image27.jpe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jpeg"/><Relationship Id="rId30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.vincentelli@ixblue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-5942"/>
            <a:ext cx="4572000" cy="514944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73" y="2127408"/>
            <a:ext cx="3120195" cy="88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86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5640DE7-1077-7B45-AE52-21E406B467BC}"/>
              </a:ext>
            </a:extLst>
          </p:cNvPr>
          <p:cNvSpPr txBox="1"/>
          <p:nvPr/>
        </p:nvSpPr>
        <p:spPr>
          <a:xfrm>
            <a:off x="7002684" y="0"/>
            <a:ext cx="2141316" cy="46298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GB" sz="1400" b="0" dirty="0">
                <a:solidFill>
                  <a:srgbClr val="FF0000"/>
                </a:solidFill>
              </a:rPr>
              <a:t>PROPERTY OF IXBLUE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E183F5F-DC0F-8A46-8E32-A9A44150FC43}"/>
              </a:ext>
            </a:extLst>
          </p:cNvPr>
          <p:cNvSpPr txBox="1"/>
          <p:nvPr/>
        </p:nvSpPr>
        <p:spPr>
          <a:xfrm>
            <a:off x="6237514" y="69668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GB" sz="1400" b="0" dirty="0">
              <a:solidFill>
                <a:srgbClr val="032029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57681" y="259973"/>
            <a:ext cx="6719483" cy="3343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dirty="0"/>
              <a:t>An </a:t>
            </a:r>
            <a:r>
              <a:rPr lang="fr-FR" dirty="0" err="1"/>
              <a:t>hydrodynamic</a:t>
            </a:r>
            <a:r>
              <a:rPr lang="fr-FR" dirty="0"/>
              <a:t> </a:t>
            </a:r>
            <a:r>
              <a:rPr lang="fr-FR" dirty="0" err="1"/>
              <a:t>serving</a:t>
            </a:r>
            <a:r>
              <a:rPr lang="fr-FR" dirty="0"/>
              <a:t> data </a:t>
            </a:r>
            <a:r>
              <a:rPr lang="fr-FR" dirty="0" err="1"/>
              <a:t>gathering</a:t>
            </a:r>
            <a:r>
              <a:rPr lang="fr-FR" dirty="0"/>
              <a:t> and endurance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C5422A73-5155-4FC1-A6EE-B2E484FFDCAA}"/>
              </a:ext>
            </a:extLst>
          </p:cNvPr>
          <p:cNvSpPr txBox="1"/>
          <p:nvPr/>
        </p:nvSpPr>
        <p:spPr>
          <a:xfrm>
            <a:off x="1749670" y="2387084"/>
            <a:ext cx="564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Video removed by the IHO due to space</a:t>
            </a:r>
          </a:p>
        </p:txBody>
      </p:sp>
    </p:spTree>
    <p:extLst>
      <p:ext uri="{BB962C8B-B14F-4D97-AF65-F5344CB8AC3E}">
        <p14:creationId xmlns:p14="http://schemas.microsoft.com/office/powerpoint/2010/main" val="3912764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BF13B28-D9BA-4F3D-87A7-FB673AFD428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07817" y="1108363"/>
            <a:ext cx="8469745" cy="3703258"/>
          </a:xfrm>
        </p:spPr>
        <p:txBody>
          <a:bodyPr>
            <a:normAutofit fontScale="92500" lnSpcReduction="10000"/>
          </a:bodyPr>
          <a:lstStyle/>
          <a:p>
            <a:pPr indent="-100800">
              <a:lnSpc>
                <a:spcPct val="150000"/>
              </a:lnSpc>
              <a:buClr>
                <a:srgbClr val="00A5D8"/>
              </a:buClr>
              <a:buFont typeface="Arial"/>
              <a:buChar char="•"/>
            </a:pPr>
            <a:r>
              <a:rPr lang="en-GB" sz="1600" dirty="0">
                <a:solidFill>
                  <a:srgbClr val="032029"/>
                </a:solidFill>
              </a:rPr>
              <a:t> Weight : 1.5T - </a:t>
            </a:r>
            <a:r>
              <a:rPr lang="en-GB" sz="1600" dirty="0" err="1">
                <a:solidFill>
                  <a:srgbClr val="032029"/>
                </a:solidFill>
              </a:rPr>
              <a:t>DriX</a:t>
            </a:r>
            <a:r>
              <a:rPr lang="en-GB" sz="1600" dirty="0">
                <a:solidFill>
                  <a:srgbClr val="032029"/>
                </a:solidFill>
              </a:rPr>
              <a:t> + LARS : 3T</a:t>
            </a:r>
          </a:p>
          <a:p>
            <a:pPr indent="-100800">
              <a:lnSpc>
                <a:spcPct val="150000"/>
              </a:lnSpc>
              <a:buClr>
                <a:srgbClr val="00A5D8"/>
              </a:buClr>
              <a:buFont typeface="Arial"/>
              <a:buChar char="•"/>
            </a:pPr>
            <a:r>
              <a:rPr lang="en-GB" sz="1600" dirty="0">
                <a:solidFill>
                  <a:srgbClr val="032029"/>
                </a:solidFill>
              </a:rPr>
              <a:t> Length : 8m</a:t>
            </a:r>
          </a:p>
          <a:p>
            <a:pPr indent="-100800">
              <a:lnSpc>
                <a:spcPct val="150000"/>
              </a:lnSpc>
              <a:buClr>
                <a:srgbClr val="00A5D8"/>
              </a:buClr>
              <a:buFont typeface="Arial"/>
              <a:buChar char="•"/>
            </a:pPr>
            <a:r>
              <a:rPr lang="en-GB" sz="1600" dirty="0">
                <a:solidFill>
                  <a:srgbClr val="032029"/>
                </a:solidFill>
              </a:rPr>
              <a:t> Low fuel consumption : 2.5L/h at 10kts speed</a:t>
            </a:r>
          </a:p>
          <a:p>
            <a:pPr indent="-100800">
              <a:lnSpc>
                <a:spcPct val="150000"/>
              </a:lnSpc>
              <a:buClr>
                <a:srgbClr val="00A5D8"/>
              </a:buClr>
              <a:buFont typeface="Arial"/>
              <a:buChar char="•"/>
            </a:pPr>
            <a:r>
              <a:rPr lang="en-GB" sz="1600" dirty="0">
                <a:solidFill>
                  <a:srgbClr val="032029"/>
                </a:solidFill>
              </a:rPr>
              <a:t> Autonomy 10 days @ 4kts / 5 days @ 8kts</a:t>
            </a:r>
          </a:p>
          <a:p>
            <a:pPr indent="-100800">
              <a:lnSpc>
                <a:spcPct val="150000"/>
              </a:lnSpc>
              <a:buClr>
                <a:srgbClr val="00A5D8"/>
              </a:buClr>
              <a:buFont typeface="Arial"/>
              <a:buChar char="•"/>
            </a:pPr>
            <a:r>
              <a:rPr lang="en-GB" sz="1600" dirty="0">
                <a:solidFill>
                  <a:srgbClr val="032029"/>
                </a:solidFill>
              </a:rPr>
              <a:t> Purpose made Autopilot: outstanding line keeping even in marginal weather - </a:t>
            </a:r>
            <a:r>
              <a:rPr lang="en-GB" sz="1600" dirty="0" err="1">
                <a:solidFill>
                  <a:srgbClr val="032029"/>
                </a:solidFill>
              </a:rPr>
              <a:t>Colreg</a:t>
            </a:r>
            <a:endParaRPr lang="en-GB" sz="1600" dirty="0">
              <a:solidFill>
                <a:srgbClr val="032029"/>
              </a:solidFill>
            </a:endParaRPr>
          </a:p>
          <a:p>
            <a:pPr indent="-100800">
              <a:lnSpc>
                <a:spcPct val="150000"/>
              </a:lnSpc>
              <a:buClr>
                <a:srgbClr val="00A5D8"/>
              </a:buClr>
              <a:buFont typeface="Arial"/>
              <a:buChar char="•"/>
            </a:pPr>
            <a:r>
              <a:rPr lang="en-GB" sz="1600" dirty="0">
                <a:solidFill>
                  <a:srgbClr val="032029"/>
                </a:solidFill>
              </a:rPr>
              <a:t> Optimized vessel shape and Gondola</a:t>
            </a:r>
          </a:p>
          <a:p>
            <a:pPr lvl="1" indent="-100800">
              <a:lnSpc>
                <a:spcPct val="150000"/>
              </a:lnSpc>
              <a:buClr>
                <a:srgbClr val="00A5D8"/>
              </a:buClr>
              <a:buFont typeface="Arial"/>
              <a:buChar char="•"/>
            </a:pPr>
            <a:r>
              <a:rPr lang="en-GB" sz="1200" dirty="0">
                <a:solidFill>
                  <a:srgbClr val="032029"/>
                </a:solidFill>
              </a:rPr>
              <a:t>To reduce surrounding noise, to enhance data quality, and equipment capability</a:t>
            </a:r>
          </a:p>
          <a:p>
            <a:pPr lvl="1" indent="-100800">
              <a:lnSpc>
                <a:spcPct val="150000"/>
              </a:lnSpc>
              <a:buClr>
                <a:srgbClr val="00A5D8"/>
              </a:buClr>
              <a:buFont typeface="Arial"/>
              <a:buChar char="•"/>
            </a:pPr>
            <a:r>
              <a:rPr lang="en-GB" sz="1200" dirty="0">
                <a:solidFill>
                  <a:srgbClr val="032029"/>
                </a:solidFill>
              </a:rPr>
              <a:t>To maintain a higher average survey speed </a:t>
            </a:r>
          </a:p>
          <a:p>
            <a:pPr lvl="1" indent="-100800">
              <a:lnSpc>
                <a:spcPct val="150000"/>
              </a:lnSpc>
              <a:buClr>
                <a:srgbClr val="00A5D8"/>
              </a:buClr>
              <a:buFont typeface="Arial"/>
              <a:buChar char="•"/>
            </a:pPr>
            <a:r>
              <a:rPr lang="en-GB" sz="1200" dirty="0">
                <a:solidFill>
                  <a:srgbClr val="032029"/>
                </a:solidFill>
              </a:rPr>
              <a:t>To operate in marginal weather : </a:t>
            </a:r>
            <a:r>
              <a:rPr lang="en-GB" sz="1200" dirty="0" err="1">
                <a:solidFill>
                  <a:srgbClr val="032029"/>
                </a:solidFill>
              </a:rPr>
              <a:t>seastate</a:t>
            </a:r>
            <a:r>
              <a:rPr lang="en-GB" sz="1200" dirty="0">
                <a:solidFill>
                  <a:srgbClr val="032029"/>
                </a:solidFill>
              </a:rPr>
              <a:t> 3 up to 4 in data acquisition</a:t>
            </a:r>
          </a:p>
          <a:p>
            <a:pPr indent="-100800">
              <a:lnSpc>
                <a:spcPct val="150000"/>
              </a:lnSpc>
              <a:buClr>
                <a:srgbClr val="00A5D8"/>
              </a:buClr>
              <a:buFont typeface="Arial"/>
              <a:buChar char="•"/>
            </a:pPr>
            <a:r>
              <a:rPr lang="en-GB" sz="1600" dirty="0">
                <a:solidFill>
                  <a:srgbClr val="032029"/>
                </a:solidFill>
              </a:rPr>
              <a:t> Shorter line change </a:t>
            </a:r>
          </a:p>
          <a:p>
            <a:pPr indent="-100800">
              <a:lnSpc>
                <a:spcPct val="150000"/>
              </a:lnSpc>
              <a:buClr>
                <a:srgbClr val="00A5D8"/>
              </a:buClr>
              <a:buFont typeface="Arial"/>
              <a:buChar char="•"/>
            </a:pPr>
            <a:r>
              <a:rPr lang="en-GB" sz="1600" dirty="0">
                <a:solidFill>
                  <a:srgbClr val="032029"/>
                </a:solidFill>
              </a:rPr>
              <a:t> Unique “on the way” Launch and Recovery System</a:t>
            </a:r>
          </a:p>
          <a:p>
            <a:pPr>
              <a:lnSpc>
                <a:spcPct val="150000"/>
              </a:lnSpc>
              <a:buClr>
                <a:srgbClr val="00A5D8"/>
              </a:buClr>
            </a:pPr>
            <a:endParaRPr lang="en-GB" sz="1400" dirty="0">
              <a:solidFill>
                <a:srgbClr val="032029"/>
              </a:solidFill>
            </a:endParaRPr>
          </a:p>
          <a:p>
            <a:endParaRPr lang="en-GB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A6A5505-15A5-4BCC-8A30-90680258D07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fr-FR" dirty="0" err="1"/>
              <a:t>DriX</a:t>
            </a:r>
            <a:r>
              <a:rPr lang="fr-FR" dirty="0"/>
              <a:t> in a </a:t>
            </a:r>
            <a:r>
              <a:rPr lang="fr-FR" dirty="0" err="1"/>
              <a:t>nutshell</a:t>
            </a:r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7ACF4D-5E82-4331-89B5-FB8F42150CC1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3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F62D6B-AD49-4472-B20C-246C994C8D5F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295857" y="4811621"/>
            <a:ext cx="387927" cy="273844"/>
          </a:xfrm>
          <a:prstGeom prst="rect">
            <a:avLst/>
          </a:prstGeom>
        </p:spPr>
        <p:txBody>
          <a:bodyPr/>
          <a:lstStyle/>
          <a:p>
            <a:fld id="{86A726F9-5BBD-EE44-B164-D1545ED0EAE9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87476D2-55C1-2F44-AD33-F6F145EFF059}"/>
              </a:ext>
            </a:extLst>
          </p:cNvPr>
          <p:cNvSpPr txBox="1"/>
          <p:nvPr/>
        </p:nvSpPr>
        <p:spPr>
          <a:xfrm>
            <a:off x="7002684" y="0"/>
            <a:ext cx="2141316" cy="46298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GB" sz="1400" b="0" dirty="0">
                <a:solidFill>
                  <a:srgbClr val="FF0000"/>
                </a:solidFill>
              </a:rPr>
              <a:t>PROPERTY OF IXBLUE</a:t>
            </a:r>
          </a:p>
        </p:txBody>
      </p:sp>
    </p:spTree>
    <p:extLst>
      <p:ext uri="{BB962C8B-B14F-4D97-AF65-F5344CB8AC3E}">
        <p14:creationId xmlns:p14="http://schemas.microsoft.com/office/powerpoint/2010/main" val="3404175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2019 </a:t>
            </a:r>
            <a:r>
              <a:rPr lang="fr-FR" dirty="0" err="1"/>
              <a:t>Achievements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6A726F9-5BBD-EE44-B164-D1545ED0EAE9}" type="slidenum">
              <a:rPr lang="fr-FR" smtClean="0"/>
              <a:t>12</a:t>
            </a:fld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47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BF13B28-D9BA-4F3D-87A7-FB673AFD428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07817" y="948209"/>
            <a:ext cx="5508551" cy="4137256"/>
          </a:xfrm>
        </p:spPr>
        <p:txBody>
          <a:bodyPr>
            <a:normAutofit/>
          </a:bodyPr>
          <a:lstStyle/>
          <a:p>
            <a:pPr indent="-100800">
              <a:lnSpc>
                <a:spcPct val="150000"/>
              </a:lnSpc>
              <a:buClr>
                <a:srgbClr val="00A5D8"/>
              </a:buClr>
              <a:buFont typeface="Arial"/>
              <a:buChar char="•"/>
            </a:pPr>
            <a:r>
              <a:rPr lang="en-GB" sz="1600" dirty="0">
                <a:solidFill>
                  <a:srgbClr val="032029"/>
                </a:solidFill>
              </a:rPr>
              <a:t> </a:t>
            </a:r>
            <a:r>
              <a:rPr lang="en-GB" dirty="0">
                <a:solidFill>
                  <a:srgbClr val="032029"/>
                </a:solidFill>
              </a:rPr>
              <a:t>MACHC region and its members at the vanguard of innovation</a:t>
            </a:r>
          </a:p>
          <a:p>
            <a:pPr lvl="1" indent="-100800">
              <a:lnSpc>
                <a:spcPct val="150000"/>
              </a:lnSpc>
              <a:buClr>
                <a:srgbClr val="00A5D8"/>
              </a:buClr>
              <a:buFont typeface="Arial"/>
              <a:buChar char="•"/>
            </a:pPr>
            <a:r>
              <a:rPr lang="en-GB" sz="1100" dirty="0">
                <a:solidFill>
                  <a:srgbClr val="032029"/>
                </a:solidFill>
              </a:rPr>
              <a:t>6 months autonomous survey operation in Mexico</a:t>
            </a:r>
          </a:p>
          <a:p>
            <a:pPr lvl="1" indent="-100800">
              <a:lnSpc>
                <a:spcPct val="150000"/>
              </a:lnSpc>
              <a:buClr>
                <a:srgbClr val="00A5D8"/>
              </a:buClr>
              <a:buFont typeface="Arial"/>
              <a:buChar char="•"/>
            </a:pPr>
            <a:r>
              <a:rPr lang="en-GB" sz="1100" dirty="0">
                <a:solidFill>
                  <a:srgbClr val="032029"/>
                </a:solidFill>
              </a:rPr>
              <a:t>2 + 2 weeks of USV operation assessment in cooperation with NOAA </a:t>
            </a:r>
          </a:p>
          <a:p>
            <a:pPr lvl="1" indent="-100800">
              <a:lnSpc>
                <a:spcPct val="150000"/>
              </a:lnSpc>
              <a:buClr>
                <a:srgbClr val="00A5D8"/>
              </a:buClr>
              <a:buFont typeface="Arial"/>
              <a:buChar char="•"/>
            </a:pPr>
            <a:r>
              <a:rPr lang="en-GB" sz="1100" dirty="0">
                <a:solidFill>
                  <a:srgbClr val="032029"/>
                </a:solidFill>
              </a:rPr>
              <a:t>At the present time 2 </a:t>
            </a:r>
            <a:r>
              <a:rPr lang="en-GB" sz="1100" dirty="0" err="1">
                <a:solidFill>
                  <a:srgbClr val="032029"/>
                </a:solidFill>
              </a:rPr>
              <a:t>DriX</a:t>
            </a:r>
            <a:r>
              <a:rPr lang="en-GB" sz="1100" dirty="0">
                <a:solidFill>
                  <a:srgbClr val="032029"/>
                </a:solidFill>
              </a:rPr>
              <a:t> are located in the region </a:t>
            </a:r>
          </a:p>
          <a:p>
            <a:pPr marL="356400" lvl="1">
              <a:lnSpc>
                <a:spcPct val="150000"/>
              </a:lnSpc>
              <a:buClr>
                <a:srgbClr val="00A5D8"/>
              </a:buClr>
            </a:pPr>
            <a:endParaRPr lang="en-GB" sz="1100" dirty="0">
              <a:solidFill>
                <a:srgbClr val="032029"/>
              </a:solidFill>
            </a:endParaRPr>
          </a:p>
          <a:p>
            <a:pPr indent="-100800">
              <a:lnSpc>
                <a:spcPct val="150000"/>
              </a:lnSpc>
              <a:buClr>
                <a:srgbClr val="00A5D8"/>
              </a:buClr>
              <a:buFont typeface="Arial"/>
              <a:buChar char="•"/>
            </a:pPr>
            <a:r>
              <a:rPr lang="en-GB" sz="1600" dirty="0">
                <a:solidFill>
                  <a:srgbClr val="032029"/>
                </a:solidFill>
              </a:rPr>
              <a:t> Also an international trend</a:t>
            </a:r>
          </a:p>
          <a:p>
            <a:pPr lvl="1" indent="-100800">
              <a:lnSpc>
                <a:spcPct val="150000"/>
              </a:lnSpc>
              <a:buClr>
                <a:srgbClr val="00A5D8"/>
              </a:buClr>
              <a:buFont typeface="Arial"/>
              <a:buChar char="•"/>
            </a:pPr>
            <a:r>
              <a:rPr lang="en-GB" sz="1100" dirty="0">
                <a:solidFill>
                  <a:srgbClr val="032029"/>
                </a:solidFill>
              </a:rPr>
              <a:t>MCA, UK assessing and including autonomous survey in their annual scheme</a:t>
            </a:r>
          </a:p>
          <a:p>
            <a:pPr lvl="1" indent="-100800">
              <a:lnSpc>
                <a:spcPct val="150000"/>
              </a:lnSpc>
              <a:buClr>
                <a:srgbClr val="00A5D8"/>
              </a:buClr>
              <a:buFont typeface="Arial"/>
              <a:buChar char="•"/>
            </a:pPr>
            <a:r>
              <a:rPr lang="en-GB" sz="1100" dirty="0">
                <a:solidFill>
                  <a:srgbClr val="032029"/>
                </a:solidFill>
              </a:rPr>
              <a:t>Linz, iXblue operated </a:t>
            </a:r>
            <a:r>
              <a:rPr lang="en-GB" sz="1100" dirty="0" err="1">
                <a:solidFill>
                  <a:srgbClr val="032029"/>
                </a:solidFill>
              </a:rPr>
              <a:t>DriX</a:t>
            </a:r>
            <a:r>
              <a:rPr lang="en-GB" sz="1100" dirty="0">
                <a:solidFill>
                  <a:srgbClr val="032029"/>
                </a:solidFill>
              </a:rPr>
              <a:t> on a MBES/LIDAR survey operation in Tonga</a:t>
            </a:r>
          </a:p>
          <a:p>
            <a:pPr lvl="1" indent="-100800">
              <a:lnSpc>
                <a:spcPct val="150000"/>
              </a:lnSpc>
              <a:buClr>
                <a:srgbClr val="00A5D8"/>
              </a:buClr>
              <a:buFont typeface="Arial"/>
              <a:buChar char="•"/>
            </a:pPr>
            <a:r>
              <a:rPr lang="en-GB" sz="1100" dirty="0">
                <a:solidFill>
                  <a:srgbClr val="032029"/>
                </a:solidFill>
              </a:rPr>
              <a:t>SHOM investigating the introduction of USV for their future investments</a:t>
            </a:r>
          </a:p>
          <a:p>
            <a:pPr lvl="1" indent="-100800">
              <a:lnSpc>
                <a:spcPct val="150000"/>
              </a:lnSpc>
              <a:buClr>
                <a:srgbClr val="00A5D8"/>
              </a:buClr>
              <a:buFont typeface="Arial"/>
              <a:buChar char="•"/>
            </a:pPr>
            <a:r>
              <a:rPr lang="en-GB" sz="1100" dirty="0">
                <a:solidFill>
                  <a:srgbClr val="032029"/>
                </a:solidFill>
              </a:rPr>
              <a:t>First </a:t>
            </a:r>
            <a:r>
              <a:rPr lang="en-GB" sz="1100" dirty="0" err="1">
                <a:solidFill>
                  <a:srgbClr val="032029"/>
                </a:solidFill>
              </a:rPr>
              <a:t>DriX</a:t>
            </a:r>
            <a:r>
              <a:rPr lang="en-GB" sz="1100" dirty="0">
                <a:solidFill>
                  <a:srgbClr val="032029"/>
                </a:solidFill>
              </a:rPr>
              <a:t> sold in Korea - early 2019.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A6A5505-15A5-4BCC-8A30-90680258D07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GB" dirty="0"/>
              <a:t>2019 Achievements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7ACF4D-5E82-4331-89B5-FB8F42150CC1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3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F62D6B-AD49-4472-B20C-246C994C8D5F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295857" y="4811621"/>
            <a:ext cx="387927" cy="273844"/>
          </a:xfrm>
          <a:prstGeom prst="rect">
            <a:avLst/>
          </a:prstGeom>
        </p:spPr>
        <p:txBody>
          <a:bodyPr/>
          <a:lstStyle/>
          <a:p>
            <a:fld id="{86A726F9-5BBD-EE44-B164-D1545ED0EAE9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87476D2-55C1-2F44-AD33-F6F145EFF059}"/>
              </a:ext>
            </a:extLst>
          </p:cNvPr>
          <p:cNvSpPr txBox="1"/>
          <p:nvPr/>
        </p:nvSpPr>
        <p:spPr>
          <a:xfrm>
            <a:off x="7002684" y="0"/>
            <a:ext cx="2141316" cy="46298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GB" sz="1400" b="0" dirty="0">
                <a:solidFill>
                  <a:srgbClr val="FF0000"/>
                </a:solidFill>
              </a:rPr>
              <a:t>PROPERTY OF IXBLUE</a:t>
            </a:r>
          </a:p>
        </p:txBody>
      </p:sp>
      <p:pic>
        <p:nvPicPr>
          <p:cNvPr id="8" name="Espace réservé pour une image 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539" y="818621"/>
            <a:ext cx="2521156" cy="24723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303" y="3279567"/>
            <a:ext cx="4378817" cy="18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24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102" y="2049130"/>
            <a:ext cx="2763796" cy="104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0" y="4767263"/>
            <a:ext cx="30861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Presentation’s title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389335" cy="273844"/>
          </a:xfrm>
          <a:prstGeom prst="rect">
            <a:avLst/>
          </a:prstGeom>
        </p:spPr>
        <p:txBody>
          <a:bodyPr/>
          <a:lstStyle/>
          <a:p>
            <a:fld id="{A1B13033-1F20-D24F-96FF-B6D0D3CDC989}" type="slidenum">
              <a:rPr lang="en-US" smtClean="0"/>
              <a:pPr/>
              <a:t>2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2450307" y="394098"/>
            <a:ext cx="6693694" cy="189785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en-US" sz="3300" b="1" dirty="0">
                <a:latin typeface="Montserrat" panose="00000500000000000000" pitchFamily="50" charset="0"/>
              </a:rPr>
              <a:t>              develops </a:t>
            </a:r>
          </a:p>
          <a:p>
            <a:pPr indent="0">
              <a:buNone/>
            </a:pPr>
            <a:r>
              <a:rPr lang="en-US" sz="3300" b="1" dirty="0">
                <a:solidFill>
                  <a:srgbClr val="00B4EC"/>
                </a:solidFill>
                <a:latin typeface="Montserrat" panose="00000500000000000000" pitchFamily="50" charset="0"/>
              </a:rPr>
              <a:t>advanced technologies </a:t>
            </a:r>
            <a:r>
              <a:rPr lang="en-US" sz="3300" b="1" dirty="0">
                <a:latin typeface="Montserrat" panose="00000500000000000000" pitchFamily="50" charset="0"/>
              </a:rPr>
              <a:t>to match </a:t>
            </a:r>
            <a:r>
              <a:rPr lang="en-US" sz="3300" b="1" dirty="0">
                <a:solidFill>
                  <a:srgbClr val="00B4EC"/>
                </a:solidFill>
                <a:latin typeface="Montserrat" panose="00000500000000000000" pitchFamily="50" charset="0"/>
              </a:rPr>
              <a:t>Customers’ challenges </a:t>
            </a:r>
            <a:r>
              <a:rPr lang="en-US" sz="3300" b="1" dirty="0">
                <a:latin typeface="Montserrat" panose="00000500000000000000" pitchFamily="50" charset="0"/>
              </a:rPr>
              <a:t>in</a:t>
            </a:r>
            <a:r>
              <a:rPr lang="en-US" sz="3300" b="1" dirty="0">
                <a:solidFill>
                  <a:srgbClr val="00B4EC"/>
                </a:solidFill>
                <a:latin typeface="Montserrat" panose="00000500000000000000" pitchFamily="50" charset="0"/>
              </a:rPr>
              <a:t> tough environments</a:t>
            </a:r>
            <a:endParaRPr lang="en-US" sz="3300" b="1" dirty="0">
              <a:latin typeface="Montserrat" panose="00000500000000000000" pitchFamily="50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1911"/>
            <a:ext cx="9143402" cy="2571874"/>
          </a:xfrm>
          <a:prstGeom prst="rect">
            <a:avLst/>
          </a:prstGeom>
        </p:spPr>
      </p:pic>
      <p:pic>
        <p:nvPicPr>
          <p:cNvPr id="7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00" y="468450"/>
            <a:ext cx="1749526" cy="1749526"/>
          </a:xfrm>
          <a:prstGeom prst="rect">
            <a:avLst/>
          </a:prstGeom>
          <a:noFill/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660" y="4800529"/>
            <a:ext cx="738890" cy="209858"/>
          </a:xfrm>
          <a:prstGeom prst="rect">
            <a:avLst/>
          </a:prstGeom>
        </p:spPr>
      </p:pic>
      <p:pic>
        <p:nvPicPr>
          <p:cNvPr id="8" name="Imag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049" y="468451"/>
            <a:ext cx="1178823" cy="33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3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0" y="2573100"/>
            <a:ext cx="3048300" cy="2573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0" name="Rectangle 99"/>
          <p:cNvSpPr/>
          <p:nvPr/>
        </p:nvSpPr>
        <p:spPr>
          <a:xfrm>
            <a:off x="3047850" y="0"/>
            <a:ext cx="3048300" cy="2573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3" name="Picture 12" descr="TRANSPONDERS L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853" y="1068110"/>
            <a:ext cx="584448" cy="58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Deep tow synthetic aperture sona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880" y="945274"/>
            <a:ext cx="873872" cy="87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High-penetration sub-bottom profil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2724" y="1068110"/>
            <a:ext cx="677561" cy="6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8" descr="Direct drive positioner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96" y="3652298"/>
            <a:ext cx="676155" cy="6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0" descr="High precision Pan &amp; Til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601" y="3697105"/>
            <a:ext cx="602759" cy="60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Two-axis high precision tabl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371" y="3575406"/>
            <a:ext cx="847908" cy="84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roupe 73"/>
          <p:cNvGrpSpPr/>
          <p:nvPr/>
        </p:nvGrpSpPr>
        <p:grpSpPr>
          <a:xfrm>
            <a:off x="4829382" y="1136744"/>
            <a:ext cx="533595" cy="386837"/>
            <a:chOff x="3296816" y="4748780"/>
            <a:chExt cx="4442832" cy="1515613"/>
          </a:xfrm>
        </p:grpSpPr>
        <p:pic>
          <p:nvPicPr>
            <p:cNvPr id="77" name="Picture 5" descr="C:\Users\sbelot\Desktop\NATO Pres\screen07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128" y="4748780"/>
              <a:ext cx="2636520" cy="1488535"/>
            </a:xfrm>
            <a:prstGeom prst="rect">
              <a:avLst/>
            </a:prstGeom>
            <a:noFill/>
            <a:scene3d>
              <a:camera prst="perspectiveContrastingLeftFacing"/>
              <a:lightRig rig="threePt" dir="t"/>
            </a:scene3d>
          </p:spPr>
        </p:pic>
        <p:pic>
          <p:nvPicPr>
            <p:cNvPr id="78" name="Picture 4" descr="C:\Users\sbelot\Desktop\NATO Pres\screen06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849" y="4797154"/>
              <a:ext cx="2592290" cy="1463563"/>
            </a:xfrm>
            <a:prstGeom prst="rect">
              <a:avLst/>
            </a:prstGeom>
            <a:noFill/>
            <a:scene3d>
              <a:camera prst="perspectiveContrastingLeftFacing"/>
              <a:lightRig rig="threePt" dir="t"/>
            </a:scene3d>
          </p:spPr>
        </p:pic>
        <p:pic>
          <p:nvPicPr>
            <p:cNvPr id="79" name="Picture 3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816" y="5395268"/>
              <a:ext cx="1296145" cy="86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ContrastingLeftFacing"/>
              <a:lightRig rig="threePt" dir="t"/>
            </a:scene3d>
          </p:spPr>
        </p:pic>
      </p:grpSp>
      <p:pic>
        <p:nvPicPr>
          <p:cNvPr id="67" name="Image 6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659" y="1154426"/>
            <a:ext cx="526686" cy="455568"/>
          </a:xfrm>
          <a:prstGeom prst="rect">
            <a:avLst/>
          </a:prstGeom>
        </p:spPr>
      </p:pic>
      <p:pic>
        <p:nvPicPr>
          <p:cNvPr id="84" name="Image 3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872" y="3642560"/>
            <a:ext cx="1108838" cy="58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Image 81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7710" y="3454750"/>
            <a:ext cx="1611631" cy="70695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1" name="Image 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92" y="193730"/>
            <a:ext cx="1583131" cy="449156"/>
          </a:xfrm>
          <a:prstGeom prst="rect">
            <a:avLst/>
          </a:prstGeom>
        </p:spPr>
      </p:pic>
      <p:sp>
        <p:nvSpPr>
          <p:cNvPr id="92" name="ZoneTexte 91"/>
          <p:cNvSpPr txBox="1"/>
          <p:nvPr/>
        </p:nvSpPr>
        <p:spPr>
          <a:xfrm>
            <a:off x="143893" y="614725"/>
            <a:ext cx="15167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Montserrat" panose="00000500000000000000" pitchFamily="50" charset="0"/>
              </a:rPr>
              <a:t>PHOTONIC SOLUTIONS</a:t>
            </a:r>
          </a:p>
        </p:txBody>
      </p:sp>
      <p:grpSp>
        <p:nvGrpSpPr>
          <p:cNvPr id="98" name="Groupe 97"/>
          <p:cNvGrpSpPr>
            <a:grpSpLocks noChangeAspect="1"/>
          </p:cNvGrpSpPr>
          <p:nvPr/>
        </p:nvGrpSpPr>
        <p:grpSpPr>
          <a:xfrm>
            <a:off x="215309" y="1109532"/>
            <a:ext cx="2747519" cy="612918"/>
            <a:chOff x="1714285" y="3931284"/>
            <a:chExt cx="7849027" cy="1750965"/>
          </a:xfrm>
        </p:grpSpPr>
        <p:pic>
          <p:nvPicPr>
            <p:cNvPr id="93" name="Image 9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3438" y="4324972"/>
              <a:ext cx="1569994" cy="1122046"/>
            </a:xfrm>
            <a:prstGeom prst="rect">
              <a:avLst/>
            </a:prstGeom>
          </p:spPr>
        </p:pic>
        <p:pic>
          <p:nvPicPr>
            <p:cNvPr id="94" name="Image 93"/>
            <p:cNvPicPr>
              <a:picLocks noChangeAspect="1"/>
            </p:cNvPicPr>
            <p:nvPr/>
          </p:nvPicPr>
          <p:blipFill>
            <a:blip r:embed="rId1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4285" y="3931284"/>
              <a:ext cx="1531137" cy="1750965"/>
            </a:xfrm>
            <a:prstGeom prst="rect">
              <a:avLst/>
            </a:prstGeom>
          </p:spPr>
        </p:pic>
        <p:pic>
          <p:nvPicPr>
            <p:cNvPr id="95" name="Picture 10" descr="http://photonics.ixblue.com/files/files/images/fbg2.jpg"/>
            <p:cNvPicPr>
              <a:picLocks noChangeAspect="1" noChangeArrowheads="1"/>
            </p:cNvPicPr>
            <p:nvPr/>
          </p:nvPicPr>
          <p:blipFill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002" y="4407313"/>
              <a:ext cx="1669568" cy="957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12" descr="Polarization Switches"/>
            <p:cNvPicPr>
              <a:picLocks noChangeAspect="1" noChangeArrowheads="1"/>
            </p:cNvPicPr>
            <p:nvPr/>
          </p:nvPicPr>
          <p:blipFill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070" y="4329741"/>
              <a:ext cx="1686287" cy="1124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14" descr="http://photonics.ixblue.com/files/files/images/ModBox-100Gbps-DQPSK-TX.jpg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146" y="4225566"/>
              <a:ext cx="2404166" cy="1206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9" name="Rectangle 98"/>
          <p:cNvSpPr/>
          <p:nvPr/>
        </p:nvSpPr>
        <p:spPr>
          <a:xfrm>
            <a:off x="156348" y="1915516"/>
            <a:ext cx="224688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latin typeface="Montserrat" panose="00000500000000000000" pitchFamily="50" charset="0"/>
              </a:rPr>
              <a:t>Specialty Fibers </a:t>
            </a:r>
          </a:p>
          <a:p>
            <a:r>
              <a:rPr lang="en-US" sz="1350" dirty="0">
                <a:latin typeface="Montserrat" panose="00000500000000000000" pitchFamily="50" charset="0"/>
              </a:rPr>
              <a:t>&amp; Photonic Components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3198907" y="614725"/>
            <a:ext cx="15359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Montserrat" panose="00000500000000000000" pitchFamily="50" charset="0"/>
              </a:rPr>
              <a:t>NAVIGATION SYSTEMS </a:t>
            </a:r>
          </a:p>
        </p:txBody>
      </p:sp>
      <p:pic>
        <p:nvPicPr>
          <p:cNvPr id="104" name="Image 103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661" y="1212545"/>
            <a:ext cx="376647" cy="373167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3205748" y="1915516"/>
            <a:ext cx="27455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Montserrat" panose="00000500000000000000" pitchFamily="50" charset="0"/>
              </a:rPr>
              <a:t>Inertial Systems</a:t>
            </a:r>
          </a:p>
          <a:p>
            <a:r>
              <a:rPr lang="en-US" sz="1350" dirty="0">
                <a:solidFill>
                  <a:schemeClr val="bg1"/>
                </a:solidFill>
                <a:latin typeface="Montserrat" panose="00000500000000000000" pitchFamily="50" charset="0"/>
              </a:rPr>
              <a:t>&amp; Navigation Solutions</a:t>
            </a:r>
          </a:p>
        </p:txBody>
      </p:sp>
      <p:grpSp>
        <p:nvGrpSpPr>
          <p:cNvPr id="108" name="Groupe 107"/>
          <p:cNvGrpSpPr/>
          <p:nvPr/>
        </p:nvGrpSpPr>
        <p:grpSpPr>
          <a:xfrm>
            <a:off x="6181173" y="193730"/>
            <a:ext cx="1657330" cy="651827"/>
            <a:chOff x="3861989" y="2062962"/>
            <a:chExt cx="2209773" cy="869102"/>
          </a:xfrm>
        </p:grpSpPr>
        <p:pic>
          <p:nvPicPr>
            <p:cNvPr id="109" name="Image 1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0921" y="2062962"/>
              <a:ext cx="2110841" cy="598874"/>
            </a:xfrm>
            <a:prstGeom prst="rect">
              <a:avLst/>
            </a:prstGeom>
          </p:spPr>
        </p:pic>
        <p:sp>
          <p:nvSpPr>
            <p:cNvPr id="110" name="ZoneTexte 109"/>
            <p:cNvSpPr txBox="1"/>
            <p:nvPr/>
          </p:nvSpPr>
          <p:spPr>
            <a:xfrm>
              <a:off x="3861989" y="2624288"/>
              <a:ext cx="194540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Montserrat" panose="00000500000000000000" pitchFamily="50" charset="0"/>
                </a:rPr>
                <a:t>ACOUSTICS SYSTEMS 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6191705" y="1931513"/>
            <a:ext cx="28785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latin typeface="Montserrat" panose="00000500000000000000" pitchFamily="50" charset="0"/>
              </a:rPr>
              <a:t>Acoustic Positioning</a:t>
            </a:r>
          </a:p>
          <a:p>
            <a:r>
              <a:rPr lang="en-US" sz="1350" dirty="0">
                <a:latin typeface="Montserrat" panose="00000500000000000000" pitchFamily="50" charset="0"/>
              </a:rPr>
              <a:t>&amp; Sonar / Sounder solutions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095700" y="2568806"/>
            <a:ext cx="3048300" cy="2573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7" name="Image 106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96" y="3829991"/>
            <a:ext cx="350323" cy="393045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>
          <a:xfrm>
            <a:off x="158017" y="4445706"/>
            <a:ext cx="27455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Montserrat" panose="00000500000000000000" pitchFamily="50" charset="0"/>
              </a:rPr>
              <a:t>Multi-axis Tables, Simulators,</a:t>
            </a:r>
          </a:p>
          <a:p>
            <a:r>
              <a:rPr lang="en-US" sz="1350" dirty="0">
                <a:solidFill>
                  <a:schemeClr val="bg1"/>
                </a:solidFill>
                <a:latin typeface="Montserrat" panose="00000500000000000000" pitchFamily="50" charset="0"/>
              </a:rPr>
              <a:t>Pan &amp; Tilt &amp; Positioners</a:t>
            </a:r>
          </a:p>
        </p:txBody>
      </p:sp>
      <p:pic>
        <p:nvPicPr>
          <p:cNvPr id="117" name="Image 116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221" y="2810676"/>
            <a:ext cx="1563960" cy="567672"/>
          </a:xfrm>
          <a:prstGeom prst="rect">
            <a:avLst/>
          </a:prstGeom>
        </p:spPr>
      </p:pic>
      <p:sp>
        <p:nvSpPr>
          <p:cNvPr id="119" name="Rectangle 118"/>
          <p:cNvSpPr/>
          <p:nvPr/>
        </p:nvSpPr>
        <p:spPr>
          <a:xfrm>
            <a:off x="3198908" y="4445706"/>
            <a:ext cx="22468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latin typeface="Montserrat" panose="00000500000000000000" pitchFamily="50" charset="0"/>
              </a:rPr>
              <a:t>Composite</a:t>
            </a:r>
          </a:p>
          <a:p>
            <a:r>
              <a:rPr lang="en-US" sz="1350" dirty="0">
                <a:latin typeface="Montserrat" panose="00000500000000000000" pitchFamily="50" charset="0"/>
              </a:rPr>
              <a:t>Specialized ships</a:t>
            </a:r>
          </a:p>
        </p:txBody>
      </p:sp>
      <p:pic>
        <p:nvPicPr>
          <p:cNvPr id="120" name="Image 119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537" y="193730"/>
            <a:ext cx="1573644" cy="448200"/>
          </a:xfrm>
          <a:prstGeom prst="rect">
            <a:avLst/>
          </a:prstGeom>
        </p:spPr>
      </p:pic>
      <p:grpSp>
        <p:nvGrpSpPr>
          <p:cNvPr id="121" name="Groupe 120"/>
          <p:cNvGrpSpPr/>
          <p:nvPr/>
        </p:nvGrpSpPr>
        <p:grpSpPr>
          <a:xfrm>
            <a:off x="154944" y="2810676"/>
            <a:ext cx="1636193" cy="631580"/>
            <a:chOff x="206592" y="3827952"/>
            <a:chExt cx="2181590" cy="842106"/>
          </a:xfrm>
        </p:grpSpPr>
        <p:sp>
          <p:nvSpPr>
            <p:cNvPr id="113" name="ZoneTexte 112"/>
            <p:cNvSpPr txBox="1"/>
            <p:nvPr/>
          </p:nvSpPr>
          <p:spPr>
            <a:xfrm>
              <a:off x="206592" y="4362282"/>
              <a:ext cx="1697473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Montserrat" panose="00000500000000000000" pitchFamily="50" charset="0"/>
                </a:rPr>
                <a:t>MOTION SYSTEMS </a:t>
              </a:r>
            </a:p>
          </p:txBody>
        </p:sp>
        <p:pic>
          <p:nvPicPr>
            <p:cNvPr id="122" name="Image 121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990" y="3827952"/>
              <a:ext cx="2098192" cy="597600"/>
            </a:xfrm>
            <a:prstGeom prst="rect">
              <a:avLst/>
            </a:prstGeom>
          </p:spPr>
        </p:pic>
      </p:grpSp>
      <p:grpSp>
        <p:nvGrpSpPr>
          <p:cNvPr id="127" name="Groupe 126"/>
          <p:cNvGrpSpPr/>
          <p:nvPr/>
        </p:nvGrpSpPr>
        <p:grpSpPr>
          <a:xfrm>
            <a:off x="6191705" y="2810676"/>
            <a:ext cx="1644273" cy="651827"/>
            <a:chOff x="8255606" y="3720929"/>
            <a:chExt cx="2192364" cy="869102"/>
          </a:xfrm>
        </p:grpSpPr>
        <p:sp>
          <p:nvSpPr>
            <p:cNvPr id="125" name="ZoneTexte 124"/>
            <p:cNvSpPr txBox="1"/>
            <p:nvPr/>
          </p:nvSpPr>
          <p:spPr>
            <a:xfrm>
              <a:off x="8255606" y="4282255"/>
              <a:ext cx="153076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Montserrat" panose="00000500000000000000" pitchFamily="50" charset="0"/>
                </a:rPr>
                <a:t>SEA OPERATION</a:t>
              </a:r>
            </a:p>
          </p:txBody>
        </p:sp>
        <p:pic>
          <p:nvPicPr>
            <p:cNvPr id="126" name="Image 125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9778" y="3720929"/>
              <a:ext cx="2098192" cy="597600"/>
            </a:xfrm>
            <a:prstGeom prst="rect">
              <a:avLst/>
            </a:prstGeom>
          </p:spPr>
        </p:pic>
      </p:grpSp>
      <p:pic>
        <p:nvPicPr>
          <p:cNvPr id="51" name="Picture 30" descr="IXSURVEY - Metocean monitori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369" y="3708108"/>
            <a:ext cx="846025" cy="5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 52" descr="ALAZSEP14_0199.jp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333" y="3706071"/>
            <a:ext cx="773018" cy="51529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4" name="Picture 4" descr="Seabed mapping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6937" y="3709933"/>
            <a:ext cx="1005812" cy="51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Rectangle 129"/>
          <p:cNvSpPr/>
          <p:nvPr/>
        </p:nvSpPr>
        <p:spPr>
          <a:xfrm>
            <a:off x="6191705" y="4445706"/>
            <a:ext cx="27455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Montserrat" panose="00000500000000000000" pitchFamily="50" charset="0"/>
              </a:rPr>
              <a:t>A Survey</a:t>
            </a:r>
          </a:p>
          <a:p>
            <a:r>
              <a:rPr lang="en-US" sz="1350" dirty="0">
                <a:solidFill>
                  <a:schemeClr val="bg1"/>
                </a:solidFill>
                <a:latin typeface="Montserrat" panose="00000500000000000000" pitchFamily="50" charset="0"/>
              </a:rPr>
              <a:t>Company</a:t>
            </a:r>
          </a:p>
        </p:txBody>
      </p:sp>
      <p:pic>
        <p:nvPicPr>
          <p:cNvPr id="1027" name="50BD81D9-021B-40BC-99FA-0E27CA0FB76F" descr="5D2C8A48-5FF8-4A71-8B55-B78E8CB80882@ixblue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763" y="1069299"/>
            <a:ext cx="256408" cy="53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ACDFFD2E-2012-4C4A-BDAF-9EBC7EBF2026" descr="99619F9F-BBDB-4706-8EED-9CB1BB374B38@ixblue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119" y="957807"/>
            <a:ext cx="717263" cy="72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C9903870-E3C1-422E-A0F5-BB5136CEB64C" descr="0DC21588-633C-4635-92EA-159E247752C3@ixblue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032" y="1188249"/>
            <a:ext cx="236198" cy="36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502E3DB3-73F2-40F0-8A56-E40469F5EF47" descr="23ED801D-C8DA-4C97-9574-A963F78DF570@ixblue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739701">
            <a:off x="7353708" y="1057704"/>
            <a:ext cx="160243" cy="65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83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066"/>
            <a:ext cx="8787533" cy="467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7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8" name="Image 2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855" y="2466212"/>
            <a:ext cx="2415095" cy="163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>
            <a:off x="615464" y="1553766"/>
            <a:ext cx="2769577" cy="1500188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 3" pitchFamily="18" charset="2"/>
              <a:buChar char=""/>
              <a:defRPr sz="3200">
                <a:solidFill>
                  <a:srgbClr val="525252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Font typeface="Webdings" pitchFamily="18" charset="2"/>
              <a:buChar char="="/>
              <a:defRPr sz="1600">
                <a:solidFill>
                  <a:srgbClr val="525252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40000"/>
              <a:buFont typeface="Wingdings" pitchFamily="2" charset="2"/>
              <a:buChar char=""/>
              <a:defRPr sz="1400">
                <a:solidFill>
                  <a:srgbClr val="525252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 Unicode MS" pitchFamily="34" charset="-128"/>
              <a:buChar char="‐"/>
              <a:defRPr sz="1200">
                <a:solidFill>
                  <a:srgbClr val="525252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Font typeface="Wingdings 2" pitchFamily="18" charset="2"/>
              <a:buChar char=""/>
              <a:defRPr sz="1000">
                <a:solidFill>
                  <a:srgbClr val="525252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 2" pitchFamily="18" charset="2"/>
              <a:buChar char=""/>
              <a:defRPr sz="1000">
                <a:solidFill>
                  <a:srgbClr val="525252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 2" pitchFamily="18" charset="2"/>
              <a:buChar char=""/>
              <a:defRPr sz="1000">
                <a:solidFill>
                  <a:srgbClr val="525252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 2" pitchFamily="18" charset="2"/>
              <a:buChar char=""/>
              <a:defRPr sz="1000">
                <a:solidFill>
                  <a:srgbClr val="525252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 2" pitchFamily="18" charset="2"/>
              <a:buChar char=""/>
              <a:defRPr sz="1000">
                <a:solidFill>
                  <a:srgbClr val="525252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fr-FR" sz="1050">
              <a:solidFill>
                <a:srgbClr val="007DA9"/>
              </a:solidFill>
              <a:latin typeface="Arial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351663" y="1178711"/>
            <a:ext cx="2727294" cy="2951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4EC"/>
            </a:solidFill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  <a:latin typeface="Montserrat" pitchFamily="50" charset="0"/>
                <a:cs typeface="Arial" panose="020B0604020202020204" pitchFamily="34" charset="0"/>
              </a:rPr>
              <a:t>Relative Positioning</a:t>
            </a: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417606" y="3161113"/>
            <a:ext cx="2661352" cy="26789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4EC"/>
            </a:solidFill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  <a:latin typeface="Montserrat" pitchFamily="50" charset="0"/>
                <a:cs typeface="Arial" panose="020B0604020202020204" pitchFamily="34" charset="0"/>
              </a:rPr>
              <a:t>Absolute Positioning</a:t>
            </a:r>
          </a:p>
        </p:txBody>
      </p:sp>
      <p:sp>
        <p:nvSpPr>
          <p:cNvPr id="19" name="Rectangle à coins arrondis 18"/>
          <p:cNvSpPr>
            <a:spLocks noChangeArrowheads="1"/>
          </p:cNvSpPr>
          <p:nvPr/>
        </p:nvSpPr>
        <p:spPr bwMode="auto">
          <a:xfrm>
            <a:off x="615465" y="3536156"/>
            <a:ext cx="2769577" cy="1339454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80000"/>
              <a:buFont typeface="Wingdings 3" pitchFamily="18" charset="2"/>
              <a:buChar char=""/>
              <a:defRPr sz="3200">
                <a:solidFill>
                  <a:srgbClr val="525252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SzPct val="50000"/>
              <a:buFont typeface="Webdings" pitchFamily="18" charset="2"/>
              <a:buChar char="="/>
              <a:defRPr sz="1600">
                <a:solidFill>
                  <a:srgbClr val="525252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SzPct val="40000"/>
              <a:buFont typeface="Wingdings" pitchFamily="2" charset="2"/>
              <a:buChar char=""/>
              <a:defRPr sz="1400">
                <a:solidFill>
                  <a:srgbClr val="525252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 Unicode MS" pitchFamily="34" charset="-128"/>
              <a:buChar char="‐"/>
              <a:defRPr sz="1200">
                <a:solidFill>
                  <a:srgbClr val="525252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Font typeface="Wingdings 2" pitchFamily="18" charset="2"/>
              <a:buChar char=""/>
              <a:defRPr sz="1000">
                <a:solidFill>
                  <a:srgbClr val="525252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 2" pitchFamily="18" charset="2"/>
              <a:buChar char=""/>
              <a:defRPr sz="1000">
                <a:solidFill>
                  <a:srgbClr val="525252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 2" pitchFamily="18" charset="2"/>
              <a:buChar char=""/>
              <a:defRPr sz="1000">
                <a:solidFill>
                  <a:srgbClr val="525252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 2" pitchFamily="18" charset="2"/>
              <a:buChar char=""/>
              <a:defRPr sz="1000">
                <a:solidFill>
                  <a:srgbClr val="525252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 2" pitchFamily="18" charset="2"/>
              <a:buChar char=""/>
              <a:defRPr sz="1000">
                <a:solidFill>
                  <a:srgbClr val="525252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fr-FR" sz="1050">
              <a:solidFill>
                <a:srgbClr val="007DA9"/>
              </a:solidFill>
              <a:latin typeface="Arial" pitchFamily="34" charset="0"/>
            </a:endParaRPr>
          </a:p>
        </p:txBody>
      </p:sp>
      <p:pic>
        <p:nvPicPr>
          <p:cNvPr id="538629" name="Picture 5" descr="H:\SHADOWS Finish\SHADOWS-Beac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439" y="1660240"/>
            <a:ext cx="384000" cy="54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8630" name="Picture 6" descr="H:\SHADOWS Finish\SHADOWS-GP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9261" y="2068290"/>
            <a:ext cx="322286" cy="63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8631" name="Picture 7" descr="H:\SHADOWS Finish\SHADOWS-Beacon&amp;Gap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4338" y="410146"/>
            <a:ext cx="730000" cy="110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8632" name="Picture 8" descr="H:\SHADOWS Finish\SHADOWS-DV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4510" y="4372794"/>
            <a:ext cx="375428" cy="43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\\martinique\Projets_IO\Logiciel Imagerie\Support Commercial\Marketting\Shadows\SHADOWS Finish\SHADOWS-IN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05162">
            <a:off x="3034582" y="1978262"/>
            <a:ext cx="1014857" cy="87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351663" y="3435445"/>
            <a:ext cx="3264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INS is aided by:</a:t>
            </a:r>
          </a:p>
          <a:p>
            <a:pPr marL="214313" indent="-214313">
              <a:buClr>
                <a:srgbClr val="00B4EC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GPS for  initialization</a:t>
            </a:r>
          </a:p>
          <a:p>
            <a:pPr marL="214313" indent="-214313">
              <a:buClr>
                <a:srgbClr val="00B4EC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Depth Sensor, Sound Velocity</a:t>
            </a:r>
          </a:p>
          <a:p>
            <a:pPr marL="214313" indent="-214313">
              <a:buClr>
                <a:srgbClr val="00B4EC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DVL: X, Y speed above ground</a:t>
            </a:r>
          </a:p>
          <a:p>
            <a:pPr marL="214313" indent="-214313">
              <a:buClr>
                <a:srgbClr val="00B4EC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USBL providing Lat, Long and Z to the INS</a:t>
            </a: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374893" y="1470653"/>
            <a:ext cx="224203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FOG Inertial Navigation System provides:</a:t>
            </a:r>
          </a:p>
          <a:p>
            <a:pPr marL="214313" indent="-214313">
              <a:buClr>
                <a:srgbClr val="00B4EC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Accurate Attitude</a:t>
            </a:r>
          </a:p>
          <a:p>
            <a:pPr lvl="1">
              <a:buFont typeface="Courier New" pitchFamily="49" charset="0"/>
              <a:buChar char="o"/>
              <a:tabLst>
                <a:tab pos="1076325" algn="l"/>
              </a:tabLst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Pitch	±.01deg</a:t>
            </a:r>
          </a:p>
          <a:p>
            <a:pPr lvl="1">
              <a:buFont typeface="Courier New" pitchFamily="49" charset="0"/>
              <a:buChar char="o"/>
              <a:tabLst>
                <a:tab pos="1076325" algn="l"/>
              </a:tabLst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Roll	±.01deg</a:t>
            </a:r>
          </a:p>
          <a:p>
            <a:pPr lvl="1">
              <a:buFont typeface="Courier New" pitchFamily="49" charset="0"/>
              <a:buChar char="o"/>
              <a:tabLst>
                <a:tab pos="1076325" algn="l"/>
              </a:tabLst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Heading	±.02deg</a:t>
            </a:r>
          </a:p>
          <a:p>
            <a:pPr marL="214313" indent="-214313">
              <a:buClr>
                <a:srgbClr val="00B4EC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Relative Positioning</a:t>
            </a:r>
          </a:p>
        </p:txBody>
      </p:sp>
      <p:pic>
        <p:nvPicPr>
          <p:cNvPr id="538633" name="Picture 9" descr="H:\SHADOWS Finish\SHADOWS-Depthsensor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2942" y="4697187"/>
            <a:ext cx="541715" cy="32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" descr="H:\SHADOWS Finish\SHADOWS-Beacon&amp;Gaps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251" y="1586084"/>
            <a:ext cx="26376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rme libre 20"/>
          <p:cNvSpPr>
            <a:spLocks/>
          </p:cNvSpPr>
          <p:nvPr/>
        </p:nvSpPr>
        <p:spPr bwMode="auto">
          <a:xfrm flipH="1">
            <a:off x="3902647" y="2802715"/>
            <a:ext cx="593408" cy="627488"/>
          </a:xfrm>
          <a:custGeom>
            <a:avLst/>
            <a:gdLst>
              <a:gd name="T0" fmla="*/ 24965 w 933450"/>
              <a:gd name="T1" fmla="*/ 0 h 504825"/>
              <a:gd name="T2" fmla="*/ 0 w 933450"/>
              <a:gd name="T3" fmla="*/ 0 h 504825"/>
              <a:gd name="T4" fmla="*/ 0 w 933450"/>
              <a:gd name="T5" fmla="*/ 504825 h 504825"/>
              <a:gd name="T6" fmla="*/ 0 60000 65536"/>
              <a:gd name="T7" fmla="*/ 0 60000 65536"/>
              <a:gd name="T8" fmla="*/ 0 60000 65536"/>
              <a:gd name="T9" fmla="*/ 0 w 933450"/>
              <a:gd name="T10" fmla="*/ 0 h 504825"/>
              <a:gd name="T11" fmla="*/ 933450 w 933450"/>
              <a:gd name="T12" fmla="*/ 504825 h 5048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3450" h="504825">
                <a:moveTo>
                  <a:pt x="933450" y="0"/>
                </a:moveTo>
                <a:lnTo>
                  <a:pt x="0" y="0"/>
                </a:lnTo>
                <a:lnTo>
                  <a:pt x="0" y="504825"/>
                </a:lnTo>
              </a:path>
            </a:pathLst>
          </a:custGeom>
          <a:noFill/>
          <a:ln w="28575" algn="ctr">
            <a:solidFill>
              <a:srgbClr val="00B4E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 flipH="1">
            <a:off x="5031801" y="2129713"/>
            <a:ext cx="596263" cy="379265"/>
          </a:xfrm>
          <a:custGeom>
            <a:avLst/>
            <a:gdLst>
              <a:gd name="T0" fmla="*/ 0 w 933450"/>
              <a:gd name="T1" fmla="*/ 0 h 504825"/>
              <a:gd name="T2" fmla="*/ 0 w 933450"/>
              <a:gd name="T3" fmla="*/ 0 h 504825"/>
              <a:gd name="T4" fmla="*/ 0 w 933450"/>
              <a:gd name="T5" fmla="*/ 2147483647 h 504825"/>
              <a:gd name="T6" fmla="*/ 0 60000 65536"/>
              <a:gd name="T7" fmla="*/ 0 60000 65536"/>
              <a:gd name="T8" fmla="*/ 0 60000 65536"/>
              <a:gd name="T9" fmla="*/ 0 w 933450"/>
              <a:gd name="T10" fmla="*/ 0 h 504825"/>
              <a:gd name="T11" fmla="*/ 933450 w 933450"/>
              <a:gd name="T12" fmla="*/ 504825 h 5048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3450" h="504825">
                <a:moveTo>
                  <a:pt x="933450" y="0"/>
                </a:moveTo>
                <a:lnTo>
                  <a:pt x="0" y="0"/>
                </a:lnTo>
                <a:lnTo>
                  <a:pt x="0" y="504825"/>
                </a:lnTo>
              </a:path>
            </a:pathLst>
          </a:custGeom>
          <a:noFill/>
          <a:ln w="28575" algn="ctr">
            <a:solidFill>
              <a:srgbClr val="00B4E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5871025" y="2221740"/>
            <a:ext cx="513252" cy="287238"/>
          </a:xfrm>
          <a:custGeom>
            <a:avLst/>
            <a:gdLst>
              <a:gd name="T0" fmla="*/ 46206119 w 933450"/>
              <a:gd name="T1" fmla="*/ 0 h 504825"/>
              <a:gd name="T2" fmla="*/ 0 w 933450"/>
              <a:gd name="T3" fmla="*/ 0 h 504825"/>
              <a:gd name="T4" fmla="*/ 0 w 933450"/>
              <a:gd name="T5" fmla="*/ 2147483647 h 504825"/>
              <a:gd name="T6" fmla="*/ 0 60000 65536"/>
              <a:gd name="T7" fmla="*/ 0 60000 65536"/>
              <a:gd name="T8" fmla="*/ 0 60000 65536"/>
              <a:gd name="T9" fmla="*/ 0 w 933450"/>
              <a:gd name="T10" fmla="*/ 0 h 504825"/>
              <a:gd name="T11" fmla="*/ 933450 w 933450"/>
              <a:gd name="T12" fmla="*/ 504825 h 5048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3450" h="504825">
                <a:moveTo>
                  <a:pt x="933450" y="0"/>
                </a:moveTo>
                <a:lnTo>
                  <a:pt x="0" y="0"/>
                </a:lnTo>
                <a:lnTo>
                  <a:pt x="0" y="504825"/>
                </a:lnTo>
              </a:path>
            </a:pathLst>
          </a:custGeom>
          <a:noFill/>
          <a:ln w="28575" algn="ctr">
            <a:solidFill>
              <a:srgbClr val="00B4E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 flipV="1">
            <a:off x="5142139" y="3862740"/>
            <a:ext cx="485924" cy="587452"/>
          </a:xfrm>
          <a:custGeom>
            <a:avLst/>
            <a:gdLst>
              <a:gd name="T0" fmla="*/ 5 w 933450"/>
              <a:gd name="T1" fmla="*/ 0 h 504825"/>
              <a:gd name="T2" fmla="*/ 0 w 933450"/>
              <a:gd name="T3" fmla="*/ 0 h 504825"/>
              <a:gd name="T4" fmla="*/ 0 w 933450"/>
              <a:gd name="T5" fmla="*/ 369965 h 504825"/>
              <a:gd name="T6" fmla="*/ 0 60000 65536"/>
              <a:gd name="T7" fmla="*/ 0 60000 65536"/>
              <a:gd name="T8" fmla="*/ 0 60000 65536"/>
              <a:gd name="T9" fmla="*/ 0 w 933450"/>
              <a:gd name="T10" fmla="*/ 0 h 504825"/>
              <a:gd name="T11" fmla="*/ 933450 w 933450"/>
              <a:gd name="T12" fmla="*/ 504825 h 5048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3450" h="504825">
                <a:moveTo>
                  <a:pt x="933450" y="0"/>
                </a:moveTo>
                <a:lnTo>
                  <a:pt x="0" y="0"/>
                </a:lnTo>
                <a:lnTo>
                  <a:pt x="0" y="504825"/>
                </a:lnTo>
              </a:path>
            </a:pathLst>
          </a:custGeom>
          <a:noFill/>
          <a:ln w="28575" algn="ctr">
            <a:solidFill>
              <a:srgbClr val="00B4E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8" name="Forme libre 27"/>
          <p:cNvSpPr>
            <a:spLocks/>
          </p:cNvSpPr>
          <p:nvPr/>
        </p:nvSpPr>
        <p:spPr bwMode="auto">
          <a:xfrm flipV="1">
            <a:off x="4634681" y="4050677"/>
            <a:ext cx="142142" cy="646509"/>
          </a:xfrm>
          <a:custGeom>
            <a:avLst/>
            <a:gdLst>
              <a:gd name="T0" fmla="*/ 0 w 933450"/>
              <a:gd name="T1" fmla="*/ 0 h 504825"/>
              <a:gd name="T2" fmla="*/ 0 w 933450"/>
              <a:gd name="T3" fmla="*/ 0 h 504825"/>
              <a:gd name="T4" fmla="*/ 0 w 933450"/>
              <a:gd name="T5" fmla="*/ 904387323 h 504825"/>
              <a:gd name="T6" fmla="*/ 0 60000 65536"/>
              <a:gd name="T7" fmla="*/ 0 60000 65536"/>
              <a:gd name="T8" fmla="*/ 0 60000 65536"/>
              <a:gd name="T9" fmla="*/ 0 w 933450"/>
              <a:gd name="T10" fmla="*/ 0 h 504825"/>
              <a:gd name="T11" fmla="*/ 933450 w 933450"/>
              <a:gd name="T12" fmla="*/ 504825 h 5048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3450" h="504825">
                <a:moveTo>
                  <a:pt x="933450" y="0"/>
                </a:moveTo>
                <a:lnTo>
                  <a:pt x="0" y="0"/>
                </a:lnTo>
                <a:lnTo>
                  <a:pt x="0" y="504825"/>
                </a:lnTo>
              </a:path>
            </a:pathLst>
          </a:custGeom>
          <a:noFill/>
          <a:ln w="28575" algn="ctr">
            <a:solidFill>
              <a:srgbClr val="00B4EC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81976" y="219134"/>
            <a:ext cx="7585243" cy="984885"/>
          </a:xfrm>
        </p:spPr>
        <p:txBody>
          <a:bodyPr/>
          <a:lstStyle/>
          <a:p>
            <a:r>
              <a:rPr lang="en-US" altLang="fr-FR" sz="2000" dirty="0">
                <a:latin typeface="Arial" pitchFamily="34" charset="0"/>
              </a:rPr>
              <a:t>SAMS – Mapping Sonar</a:t>
            </a:r>
          </a:p>
          <a:p>
            <a:r>
              <a:rPr lang="en-US" sz="1400" b="0" i="1" dirty="0">
                <a:solidFill>
                  <a:srgbClr val="00B4EC"/>
                </a:solidFill>
              </a:rPr>
              <a:t>The sonar merges the sonar data and the navigation and builds the in Real Time</a:t>
            </a:r>
          </a:p>
          <a:p>
            <a:endParaRPr lang="en-US" altLang="fr-FR" dirty="0">
              <a:latin typeface="Arial" pitchFamily="34" charset="0"/>
            </a:endParaRPr>
          </a:p>
        </p:txBody>
      </p:sp>
      <p:pic>
        <p:nvPicPr>
          <p:cNvPr id="31" name="Picture 7" descr="H:\SHADOWS Finish\SHADOWS-Beacon&amp;Gaps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973338" y="1152911"/>
            <a:ext cx="254708" cy="41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2858" y="2699147"/>
            <a:ext cx="1937193" cy="131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ZoneTexte 36"/>
          <p:cNvSpPr txBox="1">
            <a:spLocks noChangeArrowheads="1"/>
          </p:cNvSpPr>
          <p:nvPr/>
        </p:nvSpPr>
        <p:spPr bwMode="auto">
          <a:xfrm>
            <a:off x="6742557" y="3876965"/>
            <a:ext cx="3264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Recent deliveries</a:t>
            </a:r>
          </a:p>
          <a:p>
            <a:pPr marL="214313" indent="-214313">
              <a:buClr>
                <a:srgbClr val="00B4EC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China x 4</a:t>
            </a:r>
          </a:p>
          <a:p>
            <a:pPr marL="214313" indent="-214313">
              <a:buClr>
                <a:srgbClr val="00B4EC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India x 2</a:t>
            </a:r>
          </a:p>
          <a:p>
            <a:pPr marL="214313" indent="-214313">
              <a:buClr>
                <a:srgbClr val="00B4EC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Pakistan x 1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87476D2-55C1-2F44-AD33-F6F145EFF059}"/>
              </a:ext>
            </a:extLst>
          </p:cNvPr>
          <p:cNvSpPr txBox="1"/>
          <p:nvPr/>
        </p:nvSpPr>
        <p:spPr>
          <a:xfrm>
            <a:off x="7002684" y="0"/>
            <a:ext cx="2141316" cy="46298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GB" sz="1400" b="0" dirty="0">
                <a:solidFill>
                  <a:srgbClr val="FF0000"/>
                </a:solidFill>
              </a:rPr>
              <a:t>PROPERTY OF IXBLUE</a:t>
            </a:r>
          </a:p>
        </p:txBody>
      </p:sp>
    </p:spTree>
    <p:extLst>
      <p:ext uri="{BB962C8B-B14F-4D97-AF65-F5344CB8AC3E}">
        <p14:creationId xmlns:p14="http://schemas.microsoft.com/office/powerpoint/2010/main" val="275441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1" grpId="0" animBg="1"/>
      <p:bldP spid="22" grpId="0" animBg="1"/>
      <p:bldP spid="23" grpId="0" animBg="1"/>
      <p:bldP spid="27" grpId="0" animBg="1"/>
      <p:bldP spid="28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dirty="0" err="1"/>
              <a:t>DriX</a:t>
            </a:r>
            <a:r>
              <a:rPr lang="en-US" dirty="0"/>
              <a:t> – HYDRO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A726F9-5BBD-EE44-B164-D1545ED0EAE9}" type="slidenum">
              <a:rPr lang="fr-FR" smtClean="0"/>
              <a:t>6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SEAPIX – Hydro grade environmental sonar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endParaRPr lang="fr-FR" sz="1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87476D2-55C1-2F44-AD33-F6F145EFF059}"/>
              </a:ext>
            </a:extLst>
          </p:cNvPr>
          <p:cNvSpPr txBox="1"/>
          <p:nvPr/>
        </p:nvSpPr>
        <p:spPr>
          <a:xfrm>
            <a:off x="7002684" y="0"/>
            <a:ext cx="2141316" cy="46298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GB" sz="1400" b="0" dirty="0">
                <a:solidFill>
                  <a:srgbClr val="FF0000"/>
                </a:solidFill>
              </a:rPr>
              <a:t>PROPERTY OF IXBLUE</a:t>
            </a:r>
          </a:p>
        </p:txBody>
      </p:sp>
      <p:sp>
        <p:nvSpPr>
          <p:cNvPr id="33" name="Espace réservé du contenu 32"/>
          <p:cNvSpPr>
            <a:spLocks noGrp="1"/>
          </p:cNvSpPr>
          <p:nvPr>
            <p:ph idx="1"/>
          </p:nvPr>
        </p:nvSpPr>
        <p:spPr>
          <a:xfrm>
            <a:off x="3449782" y="1120163"/>
            <a:ext cx="4876798" cy="3537527"/>
          </a:xfrm>
        </p:spPr>
        <p:txBody>
          <a:bodyPr/>
          <a:lstStyle/>
          <a:p>
            <a:r>
              <a:rPr lang="fr-FR" dirty="0"/>
              <a:t>An </a:t>
            </a:r>
            <a:r>
              <a:rPr lang="fr-FR" dirty="0" err="1"/>
              <a:t>Environmental</a:t>
            </a:r>
            <a:r>
              <a:rPr lang="fr-FR" dirty="0"/>
              <a:t> sonar</a:t>
            </a:r>
          </a:p>
          <a:p>
            <a:pPr marL="285750" indent="-285750">
              <a:buFontTx/>
              <a:buChar char="-"/>
            </a:pPr>
            <a:r>
              <a:rPr lang="fr-FR" dirty="0"/>
              <a:t>Fish discrimination</a:t>
            </a:r>
          </a:p>
          <a:p>
            <a:pPr marL="285750" indent="-285750">
              <a:buFontTx/>
              <a:buChar char="-"/>
            </a:pPr>
            <a:r>
              <a:rPr lang="fr-FR" dirty="0"/>
              <a:t>GBA – Global </a:t>
            </a:r>
            <a:r>
              <a:rPr lang="fr-FR" dirty="0" err="1"/>
              <a:t>Biomass</a:t>
            </a:r>
            <a:r>
              <a:rPr lang="fr-FR" dirty="0"/>
              <a:t> </a:t>
            </a:r>
            <a:r>
              <a:rPr lang="fr-FR" dirty="0" err="1"/>
              <a:t>assessment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Seabed</a:t>
            </a:r>
            <a:r>
              <a:rPr lang="fr-FR" dirty="0"/>
              <a:t> Classification</a:t>
            </a:r>
          </a:p>
          <a:p>
            <a:pPr marL="285750" indent="-285750">
              <a:buFontTx/>
              <a:buChar char="-"/>
            </a:pPr>
            <a:r>
              <a:rPr lang="fr-FR" dirty="0"/>
              <a:t>All data </a:t>
            </a:r>
            <a:r>
              <a:rPr lang="fr-FR" dirty="0" err="1"/>
              <a:t>stored</a:t>
            </a:r>
            <a:r>
              <a:rPr lang="fr-FR" dirty="0"/>
              <a:t> in </a:t>
            </a:r>
            <a:r>
              <a:rPr lang="fr-FR" dirty="0" err="1"/>
              <a:t>built</a:t>
            </a:r>
            <a:r>
              <a:rPr lang="fr-FR" dirty="0"/>
              <a:t>-in </a:t>
            </a:r>
            <a:r>
              <a:rPr lang="fr-FR" dirty="0" err="1"/>
              <a:t>database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GIS </a:t>
            </a:r>
          </a:p>
        </p:txBody>
      </p:sp>
      <p:grpSp>
        <p:nvGrpSpPr>
          <p:cNvPr id="34" name="Groupe 33"/>
          <p:cNvGrpSpPr/>
          <p:nvPr/>
        </p:nvGrpSpPr>
        <p:grpSpPr>
          <a:xfrm>
            <a:off x="3547535" y="2727036"/>
            <a:ext cx="2274385" cy="1985671"/>
            <a:chOff x="4248150" y="2484438"/>
            <a:chExt cx="4038600" cy="3700462"/>
          </a:xfrm>
        </p:grpSpPr>
        <p:pic>
          <p:nvPicPr>
            <p:cNvPr id="35" name="Espace réservé du contenu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850" y="2484438"/>
              <a:ext cx="4025900" cy="189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Espace réservé du contenu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150" y="4392613"/>
              <a:ext cx="4038600" cy="179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4727" y="2672019"/>
            <a:ext cx="3020220" cy="1985671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82" y="540326"/>
            <a:ext cx="2215006" cy="3784299"/>
          </a:xfrm>
          <a:prstGeom prst="rect">
            <a:avLst/>
          </a:prstGeom>
        </p:spPr>
      </p:pic>
      <p:pic>
        <p:nvPicPr>
          <p:cNvPr id="41" name="Image 40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54840">
            <a:off x="1275401" y="3883654"/>
            <a:ext cx="648756" cy="797970"/>
          </a:xfrm>
          <a:prstGeom prst="rect">
            <a:avLst/>
          </a:prstGeom>
        </p:spPr>
      </p:pic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2148039" y="3934113"/>
            <a:ext cx="3264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Recent successes</a:t>
            </a:r>
          </a:p>
          <a:p>
            <a:pPr marL="214313" indent="-214313">
              <a:buClr>
                <a:srgbClr val="00B4EC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Feroe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x 15</a:t>
            </a:r>
          </a:p>
          <a:p>
            <a:pPr marL="214313" indent="-214313">
              <a:buClr>
                <a:srgbClr val="00B4EC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Turkey x 6</a:t>
            </a:r>
          </a:p>
          <a:p>
            <a:pPr marL="214313" indent="-214313">
              <a:buClr>
                <a:srgbClr val="00B4EC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Japan  x 4</a:t>
            </a:r>
          </a:p>
        </p:txBody>
      </p:sp>
    </p:spTree>
    <p:extLst>
      <p:ext uri="{BB962C8B-B14F-4D97-AF65-F5344CB8AC3E}">
        <p14:creationId xmlns:p14="http://schemas.microsoft.com/office/powerpoint/2010/main" val="426966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5019" y="2481877"/>
            <a:ext cx="5891758" cy="857250"/>
          </a:xfrm>
        </p:spPr>
        <p:txBody>
          <a:bodyPr/>
          <a:lstStyle/>
          <a:p>
            <a:pPr>
              <a:defRPr/>
            </a:pPr>
            <a:br>
              <a:rPr lang="fr-FR" dirty="0"/>
            </a:br>
            <a:r>
              <a:rPr lang="fr-FR" dirty="0" err="1"/>
              <a:t>Improving</a:t>
            </a:r>
            <a:r>
              <a:rPr lang="fr-FR" dirty="0"/>
              <a:t> </a:t>
            </a:r>
            <a:r>
              <a:rPr lang="fr-FR" dirty="0" err="1"/>
              <a:t>Hydrographic</a:t>
            </a:r>
            <a:r>
              <a:rPr lang="fr-FR" dirty="0"/>
              <a:t> </a:t>
            </a:r>
            <a:r>
              <a:rPr lang="fr-FR" dirty="0" err="1"/>
              <a:t>awareness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USV</a:t>
            </a:r>
            <a:br>
              <a:rPr lang="fr-FR" sz="2000" dirty="0"/>
            </a:br>
            <a:br>
              <a:rPr lang="fr-FR" sz="2000" dirty="0"/>
            </a:br>
            <a:r>
              <a:rPr lang="fr-FR" sz="2000" dirty="0"/>
              <a:t>MACHC 2019 – </a:t>
            </a:r>
            <a:r>
              <a:rPr lang="fr-FR" sz="2000" dirty="0" err="1"/>
              <a:t>Regional</a:t>
            </a:r>
            <a:r>
              <a:rPr lang="fr-FR" sz="2000" dirty="0"/>
              <a:t> IHO commission</a:t>
            </a:r>
            <a:br>
              <a:rPr lang="fr-FR" sz="2000" dirty="0"/>
            </a:br>
            <a:br>
              <a:rPr lang="fr-FR" sz="2000" dirty="0"/>
            </a:br>
            <a:br>
              <a:rPr lang="fr-FR" sz="2000" dirty="0"/>
            </a:br>
            <a:r>
              <a:rPr lang="fr-FR" sz="2000" dirty="0"/>
              <a:t>Contact: David Vincentelli</a:t>
            </a:r>
            <a:br>
              <a:rPr lang="fr-FR" sz="2000" dirty="0"/>
            </a:br>
            <a:r>
              <a:rPr lang="fr-FR" sz="2000" dirty="0">
                <a:hlinkClick r:id="rId2"/>
              </a:rPr>
              <a:t>david.vincentelli@ixblue.com</a:t>
            </a:r>
            <a:r>
              <a:rPr lang="fr-FR" sz="2000" dirty="0"/>
              <a:t>	</a:t>
            </a:r>
            <a:br>
              <a:rPr lang="fr-FR" sz="2000" dirty="0"/>
            </a:br>
            <a:r>
              <a:rPr lang="fr-FR" sz="2000" dirty="0"/>
              <a:t>+33 647 330 120</a:t>
            </a:r>
            <a:br>
              <a:rPr lang="fr-FR" sz="2000" dirty="0"/>
            </a:br>
            <a:br>
              <a:rPr lang="fr-FR" sz="2000" dirty="0"/>
            </a:br>
            <a:br>
              <a:rPr lang="fr-FR" sz="2000" dirty="0"/>
            </a:br>
            <a:br>
              <a:rPr lang="fr-FR" sz="2000" dirty="0"/>
            </a:br>
            <a:endParaRPr lang="fr-FR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87476D2-55C1-2F44-AD33-F6F145EFF059}"/>
              </a:ext>
            </a:extLst>
          </p:cNvPr>
          <p:cNvSpPr txBox="1"/>
          <p:nvPr/>
        </p:nvSpPr>
        <p:spPr>
          <a:xfrm>
            <a:off x="7002684" y="0"/>
            <a:ext cx="2141316" cy="46298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GB" sz="1400" b="0" dirty="0">
                <a:solidFill>
                  <a:srgbClr val="FF0000"/>
                </a:solidFill>
              </a:rPr>
              <a:t>PROPERTY OF IXBLUE</a:t>
            </a:r>
          </a:p>
        </p:txBody>
      </p:sp>
    </p:spTree>
    <p:extLst>
      <p:ext uri="{BB962C8B-B14F-4D97-AF65-F5344CB8AC3E}">
        <p14:creationId xmlns:p14="http://schemas.microsoft.com/office/powerpoint/2010/main" val="1959068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USV </a:t>
            </a:r>
            <a:r>
              <a:rPr lang="fr-FR" dirty="0" err="1"/>
              <a:t>DriX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2. 2019 </a:t>
            </a:r>
            <a:r>
              <a:rPr lang="en-GB" dirty="0"/>
              <a:t>achievements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87476D2-55C1-2F44-AD33-F6F145EFF059}"/>
              </a:ext>
            </a:extLst>
          </p:cNvPr>
          <p:cNvSpPr txBox="1"/>
          <p:nvPr/>
        </p:nvSpPr>
        <p:spPr>
          <a:xfrm>
            <a:off x="7002684" y="0"/>
            <a:ext cx="2141316" cy="46298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GB" sz="1400" b="0" dirty="0">
                <a:solidFill>
                  <a:srgbClr val="FF0000"/>
                </a:solidFill>
              </a:rPr>
              <a:t>PROPERTY OF IXBLUE</a:t>
            </a:r>
          </a:p>
        </p:txBody>
      </p:sp>
    </p:spTree>
    <p:extLst>
      <p:ext uri="{BB962C8B-B14F-4D97-AF65-F5344CB8AC3E}">
        <p14:creationId xmlns:p14="http://schemas.microsoft.com/office/powerpoint/2010/main" val="22879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WHAT IS THE USV </a:t>
            </a:r>
            <a:r>
              <a:rPr lang="fr-FR" dirty="0" err="1"/>
              <a:t>DriX</a:t>
            </a:r>
            <a:r>
              <a:rPr lang="fr-FR" dirty="0"/>
              <a:t> ?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dirty="0" err="1"/>
              <a:t>DriX</a:t>
            </a:r>
            <a:r>
              <a:rPr lang="en-US" dirty="0"/>
              <a:t> </a:t>
            </a:r>
            <a:r>
              <a:rPr lang="en-US"/>
              <a:t>– HYDRO</a:t>
            </a:r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6A726F9-5BBD-EE44-B164-D1545ED0EAE9}" type="slidenum">
              <a:rPr lang="fr-FR" smtClean="0"/>
              <a:t>9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8"/>
          </p:nvPr>
        </p:nvSpPr>
        <p:spPr>
          <a:xfrm>
            <a:off x="3200453" y="2005500"/>
            <a:ext cx="5176875" cy="863600"/>
          </a:xfrm>
        </p:spPr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do </a:t>
            </a:r>
            <a:r>
              <a:rPr lang="fr-FR" dirty="0" err="1"/>
              <a:t>hydrographers</a:t>
            </a:r>
            <a:r>
              <a:rPr lang="fr-FR" dirty="0"/>
              <a:t> </a:t>
            </a:r>
            <a:r>
              <a:rPr lang="fr-FR" dirty="0" err="1"/>
              <a:t>expect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unmanned</a:t>
            </a:r>
            <a:r>
              <a:rPr lang="fr-FR" dirty="0"/>
              <a:t> Surface </a:t>
            </a:r>
            <a:r>
              <a:rPr lang="fr-FR" dirty="0" err="1"/>
              <a:t>Vessel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722797" y="294225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AAFC085-461A-6842-97A3-4FBF272979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997" y="2220027"/>
            <a:ext cx="4222221" cy="316609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87476D2-55C1-2F44-AD33-F6F145EFF059}"/>
              </a:ext>
            </a:extLst>
          </p:cNvPr>
          <p:cNvSpPr txBox="1"/>
          <p:nvPr/>
        </p:nvSpPr>
        <p:spPr>
          <a:xfrm>
            <a:off x="7002684" y="0"/>
            <a:ext cx="2141316" cy="462987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GB" sz="1400" b="0" dirty="0">
                <a:solidFill>
                  <a:srgbClr val="FF0000"/>
                </a:solidFill>
              </a:rPr>
              <a:t>PROPERTY OF IXBLUE</a:t>
            </a:r>
          </a:p>
        </p:txBody>
      </p:sp>
    </p:spTree>
    <p:extLst>
      <p:ext uri="{BB962C8B-B14F-4D97-AF65-F5344CB8AC3E}">
        <p14:creationId xmlns:p14="http://schemas.microsoft.com/office/powerpoint/2010/main" val="9862415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iXblue-presentation-16-9-FR">
  <a:themeElements>
    <a:clrScheme name="Personnalisée 2">
      <a:dk1>
        <a:srgbClr val="032029"/>
      </a:dk1>
      <a:lt1>
        <a:sysClr val="window" lastClr="FFFFFF"/>
      </a:lt1>
      <a:dk2>
        <a:srgbClr val="505150"/>
      </a:dk2>
      <a:lt2>
        <a:srgbClr val="B2B3B2"/>
      </a:lt2>
      <a:accent1>
        <a:srgbClr val="00A5D8"/>
      </a:accent1>
      <a:accent2>
        <a:srgbClr val="8DCEE6"/>
      </a:accent2>
      <a:accent3>
        <a:srgbClr val="EFA52D"/>
      </a:accent3>
      <a:accent4>
        <a:srgbClr val="DA5126"/>
      </a:accent4>
      <a:accent5>
        <a:srgbClr val="1E2551"/>
      </a:accent5>
      <a:accent6>
        <a:srgbClr val="165529"/>
      </a:accent6>
      <a:hlink>
        <a:srgbClr val="474746"/>
      </a:hlink>
      <a:folHlink>
        <a:srgbClr val="B2B3B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5D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 anchor="ctr">
        <a:noAutofit/>
      </a:bodyPr>
      <a:lstStyle>
        <a:defPPr>
          <a:defRPr sz="1400" b="0" dirty="0" smtClean="0">
            <a:solidFill>
              <a:srgbClr val="03202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2.potx" id="{FAC634F1-AA7E-4901-A4C4-68C5FDE3416F}" vid="{27DD6E41-9B49-4933-97EB-77B59E0F094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31650</TotalTime>
  <Words>450</Words>
  <Application>Microsoft Office PowerPoint</Application>
  <PresentationFormat>On-screen Show (16:9)</PresentationFormat>
  <Paragraphs>103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 Unicode MS</vt:lpstr>
      <vt:lpstr>Arial</vt:lpstr>
      <vt:lpstr>Calibri</vt:lpstr>
      <vt:lpstr>Courier New</vt:lpstr>
      <vt:lpstr>Lucida Grande</vt:lpstr>
      <vt:lpstr>Montserrat</vt:lpstr>
      <vt:lpstr>Times New Roman</vt:lpstr>
      <vt:lpstr>iXblue-presentation-16-9-FR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SEAPIX – Hydro grade environmental sonar</vt:lpstr>
      <vt:lpstr> Improving Hydrographic awareness using USV  MACHC 2019 – Regional IHO commission   Contact: David Vincentelli david.vincentelli@ixblue.com  +33 647 330 120    </vt:lpstr>
      <vt:lpstr>1. USV DriX  2. 2019 achievements</vt:lpstr>
      <vt:lpstr>WHAT IS THE USV DriX ?   </vt:lpstr>
      <vt:lpstr>PowerPoint Presentation</vt:lpstr>
      <vt:lpstr>DriX in a nutshell</vt:lpstr>
      <vt:lpstr>2019 Achievements</vt:lpstr>
      <vt:lpstr>2019 Achievements</vt:lpstr>
      <vt:lpstr>PowerPoint Presentation</vt:lpstr>
    </vt:vector>
  </TitlesOfParts>
  <Company>ixblue.corp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Vincentelli</dc:creator>
  <cp:lastModifiedBy>Alberto Costa Neves</cp:lastModifiedBy>
  <cp:revision>253</cp:revision>
  <cp:lastPrinted>2018-09-20T03:15:24Z</cp:lastPrinted>
  <dcterms:created xsi:type="dcterms:W3CDTF">2018-06-27T12:15:55Z</dcterms:created>
  <dcterms:modified xsi:type="dcterms:W3CDTF">2019-12-10T14:48:05Z</dcterms:modified>
</cp:coreProperties>
</file>