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314" autoAdjust="0"/>
  </p:normalViewPr>
  <p:slideViewPr>
    <p:cSldViewPr snapToGrid="0">
      <p:cViewPr varScale="1">
        <p:scale>
          <a:sx n="104" d="100"/>
          <a:sy n="104" d="100"/>
        </p:scale>
        <p:origin x="87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89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276122"/>
            <a:ext cx="536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76" y="6036734"/>
            <a:ext cx="2121007" cy="84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137" y="6018762"/>
            <a:ext cx="2117682" cy="83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11/8/2019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Meeting of the </a:t>
            </a:r>
            <a:br>
              <a:rPr lang="en-US" dirty="0"/>
            </a:br>
            <a:r>
              <a:rPr lang="en-US" dirty="0" err="1"/>
              <a:t>Meso</a:t>
            </a:r>
            <a:r>
              <a:rPr lang="en-US" dirty="0"/>
              <a:t> America – Caribbean Sea</a:t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National Report by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/>
          <a:lstStyle/>
          <a:p>
            <a:r>
              <a:rPr lang="en-AU" dirty="0" smtClean="0"/>
              <a:t>Kingdom of the Netherlands</a:t>
            </a:r>
            <a:endParaRPr lang="en-AU" dirty="0"/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59414"/>
            <a:ext cx="10811005" cy="5405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 achievements </a:t>
            </a:r>
            <a:r>
              <a:rPr lang="en-US" dirty="0"/>
              <a:t>during the </a:t>
            </a:r>
            <a:r>
              <a:rPr lang="en-US" dirty="0" smtClean="0"/>
              <a:t>year </a:t>
            </a:r>
            <a:r>
              <a:rPr lang="en-US" sz="3100" dirty="0" smtClean="0"/>
              <a:t>(3 maximum)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1003" cy="2158761"/>
          </a:xfrm>
        </p:spPr>
        <p:txBody>
          <a:bodyPr/>
          <a:lstStyle/>
          <a:p>
            <a:r>
              <a:rPr lang="en-US" dirty="0" smtClean="0"/>
              <a:t>Hydrographic aspects of post-hurricane disaster relief on Bahamas</a:t>
            </a:r>
          </a:p>
          <a:p>
            <a:r>
              <a:rPr lang="en-US" dirty="0" smtClean="0"/>
              <a:t>Caribbean hydrographic surveys by HNLMS </a:t>
            </a:r>
            <a:r>
              <a:rPr lang="en-US" dirty="0" err="1" smtClean="0"/>
              <a:t>Snellius</a:t>
            </a:r>
            <a:endParaRPr lang="en-US" dirty="0" smtClean="0"/>
          </a:p>
          <a:p>
            <a:r>
              <a:rPr lang="en-US" dirty="0" smtClean="0"/>
              <a:t>New bathymetric web services, registered with Caribbean Marine Atlas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10" y="609369"/>
            <a:ext cx="11011577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Top </a:t>
            </a:r>
            <a:r>
              <a:rPr lang="en-US" dirty="0" smtClean="0"/>
              <a:t>challenges </a:t>
            </a:r>
            <a:r>
              <a:rPr lang="en-US" dirty="0"/>
              <a:t>and/or </a:t>
            </a:r>
            <a:r>
              <a:rPr lang="en-US" dirty="0" smtClean="0"/>
              <a:t>obstructions </a:t>
            </a:r>
            <a:r>
              <a:rPr lang="en-US" sz="3600" dirty="0" smtClean="0"/>
              <a:t>(3 maximum)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100" dirty="0" smtClean="0">
                <a:solidFill>
                  <a:srgbClr val="ACCBF9">
                    <a:lumMod val="50000"/>
                  </a:srgbClr>
                </a:solidFill>
              </a:rPr>
              <a:t>(Such as capacity building gaps)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898686" cy="2158761"/>
          </a:xfrm>
        </p:spPr>
        <p:txBody>
          <a:bodyPr/>
          <a:lstStyle/>
          <a:p>
            <a:r>
              <a:rPr lang="en-US" dirty="0" smtClean="0"/>
              <a:t>Ongoing work to establish maritime boundaries</a:t>
            </a:r>
          </a:p>
          <a:p>
            <a:r>
              <a:rPr lang="en-US" dirty="0" smtClean="0"/>
              <a:t>Ongoing work to establish new web services for geographic names and administrative units</a:t>
            </a:r>
          </a:p>
          <a:p>
            <a:r>
              <a:rPr lang="en-US" dirty="0" err="1" smtClean="0"/>
              <a:t>Rescheming</a:t>
            </a:r>
            <a:r>
              <a:rPr lang="en-US" dirty="0" smtClean="0"/>
              <a:t> for paper charts and ENCs.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584336"/>
            <a:ext cx="10515600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Top </a:t>
            </a:r>
            <a:r>
              <a:rPr lang="en-US" dirty="0" smtClean="0"/>
              <a:t>Plans </a:t>
            </a:r>
            <a:r>
              <a:rPr lang="en-US" dirty="0"/>
              <a:t>that affect the region </a:t>
            </a:r>
            <a:r>
              <a:rPr lang="en-US" sz="3100" dirty="0" smtClean="0"/>
              <a:t>(3 maximum)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>(Charts</a:t>
            </a:r>
            <a:r>
              <a:rPr lang="en-US" sz="3100" dirty="0"/>
              <a:t>, surveys, training, other)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383981" cy="2158761"/>
          </a:xfrm>
        </p:spPr>
        <p:txBody>
          <a:bodyPr/>
          <a:lstStyle/>
          <a:p>
            <a:r>
              <a:rPr lang="en-US" dirty="0" smtClean="0"/>
              <a:t>First experiences with LIDAR</a:t>
            </a:r>
          </a:p>
          <a:p>
            <a:r>
              <a:rPr lang="en-US" dirty="0" smtClean="0"/>
              <a:t>Improved availability of ENC data for non-ECDIS use through IC-ENC</a:t>
            </a:r>
          </a:p>
          <a:p>
            <a:r>
              <a:rPr lang="en-US" dirty="0" smtClean="0"/>
              <a:t>Preparations for IMSAS audit.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6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77" y="234380"/>
            <a:ext cx="11003944" cy="54051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Top 2 recommendations for MACHC plenary</a:t>
            </a:r>
            <a:br>
              <a:rPr lang="en-US" b="1" dirty="0"/>
            </a:br>
            <a:r>
              <a:rPr lang="en-US" sz="2000" dirty="0"/>
              <a:t>(</a:t>
            </a:r>
            <a:r>
              <a:rPr lang="en-US" sz="2200" dirty="0"/>
              <a:t>Criteria: Greatest collective regional impact, return on investment, </a:t>
            </a:r>
            <a:br>
              <a:rPr lang="en-US" sz="2200" dirty="0"/>
            </a:br>
            <a:r>
              <a:rPr lang="en-US" sz="2200" dirty="0"/>
              <a:t>potential for leveraging resources/partnerships)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231" y="1671512"/>
            <a:ext cx="10561321" cy="4042438"/>
          </a:xfrm>
        </p:spPr>
        <p:txBody>
          <a:bodyPr>
            <a:normAutofit fontScale="85000" lnSpcReduction="20000"/>
          </a:bodyPr>
          <a:lstStyle/>
          <a:p>
            <a:pPr marL="339725" indent="-339725">
              <a:lnSpc>
                <a:spcPct val="100000"/>
              </a:lnSpc>
              <a:buFont typeface="+mj-lt"/>
              <a:buAutoNum type="arabicPeriod"/>
            </a:pPr>
            <a:r>
              <a:rPr lang="en-US" sz="3600" b="1" dirty="0"/>
              <a:t>What is your greatest capacity building priority </a:t>
            </a:r>
            <a:r>
              <a:rPr lang="en-US" sz="3600" b="1" dirty="0" smtClean="0"/>
              <a:t>to </a:t>
            </a:r>
            <a:r>
              <a:rPr lang="en-US" sz="3600" b="1" dirty="0"/>
              <a:t>recommend for </a:t>
            </a:r>
            <a:r>
              <a:rPr lang="en-US" sz="3600" b="1" dirty="0" smtClean="0"/>
              <a:t>IHO CB </a:t>
            </a:r>
            <a:r>
              <a:rPr lang="en-US" sz="3600" b="1" dirty="0"/>
              <a:t>funding </a:t>
            </a:r>
            <a:r>
              <a:rPr lang="en-US" sz="3600" b="1" dirty="0" smtClean="0"/>
              <a:t>consideration (Phase 1)? </a:t>
            </a:r>
            <a:r>
              <a:rPr lang="en-US" sz="3600" b="1" dirty="0"/>
              <a:t>(Select one)</a:t>
            </a:r>
            <a:endParaRPr lang="en-US" b="1" i="1" dirty="0"/>
          </a:p>
          <a:p>
            <a:pPr marL="342900" lvl="1" indent="0">
              <a:lnSpc>
                <a:spcPct val="100000"/>
              </a:lnSpc>
              <a:buNone/>
            </a:pPr>
            <a:r>
              <a:rPr lang="en-US" sz="2900" i="1" dirty="0" smtClean="0"/>
              <a:t> n/a</a:t>
            </a:r>
            <a:endParaRPr lang="en-US" sz="2900" i="1" dirty="0"/>
          </a:p>
          <a:p>
            <a:pPr marL="0" indent="0">
              <a:buNone/>
            </a:pPr>
            <a:endParaRPr lang="en-US" sz="3600" dirty="0"/>
          </a:p>
          <a:p>
            <a:pPr marL="339725" indent="-339725">
              <a:lnSpc>
                <a:spcPct val="100000"/>
              </a:lnSpc>
              <a:buFont typeface="+mj-lt"/>
              <a:buAutoNum type="arabicPeriod" startAt="2"/>
            </a:pPr>
            <a:r>
              <a:rPr lang="en-US" sz="3600" b="1" dirty="0"/>
              <a:t>What is your greatest capacity building priority </a:t>
            </a:r>
            <a:r>
              <a:rPr lang="en-US" sz="3600" b="1" dirty="0" smtClean="0"/>
              <a:t>(</a:t>
            </a:r>
            <a:r>
              <a:rPr lang="en-US" sz="3600" b="1" dirty="0"/>
              <a:t>Phase 2 or Phase 3) for which to seek other partnership/funding </a:t>
            </a:r>
            <a:r>
              <a:rPr lang="en-US" sz="3600" b="1" dirty="0" smtClean="0"/>
              <a:t>opportunities </a:t>
            </a:r>
            <a:r>
              <a:rPr lang="en-US" sz="3600" b="1" i="1" dirty="0"/>
              <a:t>outside</a:t>
            </a:r>
            <a:r>
              <a:rPr lang="en-US" sz="3600" b="1" dirty="0"/>
              <a:t> </a:t>
            </a:r>
            <a:r>
              <a:rPr lang="en-US" sz="3600" b="1" dirty="0" smtClean="0"/>
              <a:t>of IHO CB?</a:t>
            </a:r>
          </a:p>
          <a:p>
            <a:pPr marL="339725" indent="0">
              <a:lnSpc>
                <a:spcPct val="100000"/>
              </a:lnSpc>
              <a:buNone/>
            </a:pPr>
            <a:r>
              <a:rPr lang="en-US" i="1" dirty="0" smtClean="0"/>
              <a:t>n/a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168854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0</TotalTime>
  <Words>160</Words>
  <Application>Microsoft Office PowerPoint</Application>
  <PresentationFormat>Breedbeeld</PresentationFormat>
  <Paragraphs>25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IHO_Presentations_template-Blank</vt:lpstr>
      <vt:lpstr>20th Meeting of the  Meso America – Caribbean Sea Hydrographic Commission  National Report by</vt:lpstr>
      <vt:lpstr>Top achievements during the year (3 maximum)</vt:lpstr>
      <vt:lpstr>Top challenges and/or obstructions (3 maximum)  (Such as capacity building gaps)</vt:lpstr>
      <vt:lpstr>Top Plans that affect the region (3 maximum) (Charts, surveys, training, other)</vt:lpstr>
      <vt:lpstr>  Top 2 recommendations for MACHC plenary (Criteria: Greatest collective regional impact, return on investment,  potential for leveraging resources/partnerships)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Leendert Dorst</cp:lastModifiedBy>
  <cp:revision>109</cp:revision>
  <dcterms:created xsi:type="dcterms:W3CDTF">2017-10-26T13:07:26Z</dcterms:created>
  <dcterms:modified xsi:type="dcterms:W3CDTF">2019-11-08T13:44:02Z</dcterms:modified>
</cp:coreProperties>
</file>