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84" r:id="rId1"/>
  </p:sldMasterIdLst>
  <p:notesMasterIdLst>
    <p:notesMasterId r:id="rId15"/>
  </p:notesMasterIdLst>
  <p:sldIdLst>
    <p:sldId id="256" r:id="rId2"/>
    <p:sldId id="257" r:id="rId3"/>
    <p:sldId id="270" r:id="rId4"/>
    <p:sldId id="271" r:id="rId5"/>
    <p:sldId id="272" r:id="rId6"/>
    <p:sldId id="269" r:id="rId7"/>
    <p:sldId id="273" r:id="rId8"/>
    <p:sldId id="258" r:id="rId9"/>
    <p:sldId id="261" r:id="rId10"/>
    <p:sldId id="274" r:id="rId11"/>
    <p:sldId id="267" r:id="rId12"/>
    <p:sldId id="268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E8EFF8"/>
    <a:srgbClr val="DED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314" autoAdjust="0"/>
  </p:normalViewPr>
  <p:slideViewPr>
    <p:cSldViewPr snapToGrid="0">
      <p:cViewPr varScale="1">
        <p:scale>
          <a:sx n="73" d="100"/>
          <a:sy n="73" d="100"/>
        </p:scale>
        <p:origin x="52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5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36E57B-A256-4434-9349-D1EEBA0E290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D922F514-184A-413F-A518-859868E14A3B}">
      <dgm:prSet phldrT="[Text]"/>
      <dgm:spPr/>
      <dgm:t>
        <a:bodyPr/>
        <a:lstStyle/>
        <a:p>
          <a:r>
            <a:rPr lang="en-US" b="1" dirty="0"/>
            <a:t>Phase 1 </a:t>
          </a:r>
        </a:p>
      </dgm:t>
    </dgm:pt>
    <dgm:pt modelId="{57D67E06-DB27-4535-8139-D3DAD8104BE9}" type="parTrans" cxnId="{7381862D-182E-45B2-8222-B4F6BDDD3E8F}">
      <dgm:prSet/>
      <dgm:spPr/>
      <dgm:t>
        <a:bodyPr/>
        <a:lstStyle/>
        <a:p>
          <a:endParaRPr lang="en-US"/>
        </a:p>
      </dgm:t>
    </dgm:pt>
    <dgm:pt modelId="{C115C6F3-86AE-4012-B701-7E58B226A526}" type="sibTrans" cxnId="{7381862D-182E-45B2-8222-B4F6BDDD3E8F}">
      <dgm:prSet/>
      <dgm:spPr/>
      <dgm:t>
        <a:bodyPr/>
        <a:lstStyle/>
        <a:p>
          <a:endParaRPr lang="en-US"/>
        </a:p>
      </dgm:t>
    </dgm:pt>
    <dgm:pt modelId="{DB7F6814-F1FC-49C8-AE20-C77AE4F69016}">
      <dgm:prSet/>
      <dgm:spPr/>
      <dgm:t>
        <a:bodyPr/>
        <a:lstStyle/>
        <a:p>
          <a:r>
            <a:rPr lang="en-US" dirty="0"/>
            <a:t>Collection and circulation of nautical information, necessary to maintain existing charts and publications up to date.</a:t>
          </a:r>
        </a:p>
      </dgm:t>
    </dgm:pt>
    <dgm:pt modelId="{B96F10DC-591C-4C0C-A92C-BFF79222FAB1}" type="parTrans" cxnId="{9FB0AA55-F930-4AED-9FA0-4A002B9DB490}">
      <dgm:prSet/>
      <dgm:spPr/>
      <dgm:t>
        <a:bodyPr/>
        <a:lstStyle/>
        <a:p>
          <a:endParaRPr lang="en-US"/>
        </a:p>
      </dgm:t>
    </dgm:pt>
    <dgm:pt modelId="{15708B19-0F25-4311-A1E4-66E5B02E5001}" type="sibTrans" cxnId="{9FB0AA55-F930-4AED-9FA0-4A002B9DB490}">
      <dgm:prSet/>
      <dgm:spPr/>
      <dgm:t>
        <a:bodyPr/>
        <a:lstStyle/>
        <a:p>
          <a:endParaRPr lang="en-US"/>
        </a:p>
      </dgm:t>
    </dgm:pt>
    <dgm:pt modelId="{3DC28D8A-DF3D-48B2-8622-673C157AA28C}">
      <dgm:prSet/>
      <dgm:spPr/>
      <dgm:t>
        <a:bodyPr/>
        <a:lstStyle/>
        <a:p>
          <a:r>
            <a:rPr lang="en-US" b="1" dirty="0"/>
            <a:t>Phase 2</a:t>
          </a:r>
        </a:p>
      </dgm:t>
    </dgm:pt>
    <dgm:pt modelId="{EAB42497-C217-4D8B-80E1-EBFA9AC257F3}" type="parTrans" cxnId="{77F6BE1B-BCB4-4FF4-A6EC-EA50F870F7C1}">
      <dgm:prSet/>
      <dgm:spPr/>
      <dgm:t>
        <a:bodyPr/>
        <a:lstStyle/>
        <a:p>
          <a:endParaRPr lang="en-US"/>
        </a:p>
      </dgm:t>
    </dgm:pt>
    <dgm:pt modelId="{A7F37992-FB35-4FAC-96F8-FC867E3336D0}" type="sibTrans" cxnId="{77F6BE1B-BCB4-4FF4-A6EC-EA50F870F7C1}">
      <dgm:prSet/>
      <dgm:spPr/>
      <dgm:t>
        <a:bodyPr/>
        <a:lstStyle/>
        <a:p>
          <a:endParaRPr lang="en-US"/>
        </a:p>
      </dgm:t>
    </dgm:pt>
    <dgm:pt modelId="{58144D21-938F-4E26-A712-ACD97A492F22}">
      <dgm:prSet/>
      <dgm:spPr/>
      <dgm:t>
        <a:bodyPr/>
        <a:lstStyle/>
        <a:p>
          <a:r>
            <a:rPr lang="en-US" dirty="0"/>
            <a:t>Creation of a surveying capability to conduct: </a:t>
          </a:r>
        </a:p>
      </dgm:t>
    </dgm:pt>
    <dgm:pt modelId="{4B5388F6-8F14-4FF0-8939-F2665EC719FA}" type="parTrans" cxnId="{4802F493-6146-4633-AE9A-5F8E3F82776E}">
      <dgm:prSet/>
      <dgm:spPr/>
      <dgm:t>
        <a:bodyPr/>
        <a:lstStyle/>
        <a:p>
          <a:endParaRPr lang="en-US"/>
        </a:p>
      </dgm:t>
    </dgm:pt>
    <dgm:pt modelId="{06850938-963C-4AA8-8E5F-307B9C5AC29A}" type="sibTrans" cxnId="{4802F493-6146-4633-AE9A-5F8E3F82776E}">
      <dgm:prSet/>
      <dgm:spPr/>
      <dgm:t>
        <a:bodyPr/>
        <a:lstStyle/>
        <a:p>
          <a:endParaRPr lang="en-US"/>
        </a:p>
      </dgm:t>
    </dgm:pt>
    <dgm:pt modelId="{938E68FF-B648-4033-9426-6F6BB32974F3}">
      <dgm:prSet/>
      <dgm:spPr/>
      <dgm:t>
        <a:bodyPr/>
        <a:lstStyle/>
        <a:p>
          <a:r>
            <a:rPr lang="en-US" dirty="0"/>
            <a:t>Coastal projects </a:t>
          </a:r>
        </a:p>
      </dgm:t>
    </dgm:pt>
    <dgm:pt modelId="{C908474A-D743-4E64-BB93-F5EB7834F075}" type="parTrans" cxnId="{5466DF21-9C1D-452E-8674-DBC81512AD8A}">
      <dgm:prSet/>
      <dgm:spPr/>
      <dgm:t>
        <a:bodyPr/>
        <a:lstStyle/>
        <a:p>
          <a:endParaRPr lang="en-US"/>
        </a:p>
      </dgm:t>
    </dgm:pt>
    <dgm:pt modelId="{F00480A6-E5F5-4C6F-B0B8-7779636BF34C}" type="sibTrans" cxnId="{5466DF21-9C1D-452E-8674-DBC81512AD8A}">
      <dgm:prSet/>
      <dgm:spPr/>
      <dgm:t>
        <a:bodyPr/>
        <a:lstStyle/>
        <a:p>
          <a:endParaRPr lang="en-US"/>
        </a:p>
      </dgm:t>
    </dgm:pt>
    <dgm:pt modelId="{801F8C7A-CF84-4972-9DCF-BCFAE1893FAD}">
      <dgm:prSet/>
      <dgm:spPr/>
      <dgm:t>
        <a:bodyPr/>
        <a:lstStyle/>
        <a:p>
          <a:r>
            <a:rPr lang="en-US"/>
            <a:t>Offshore projects</a:t>
          </a:r>
          <a:endParaRPr lang="en-US" dirty="0"/>
        </a:p>
      </dgm:t>
    </dgm:pt>
    <dgm:pt modelId="{66988896-4A78-49E8-8E20-CE5F8D8B59C1}" type="parTrans" cxnId="{C599CE1F-C0C7-4C1D-9A12-6897B1097843}">
      <dgm:prSet/>
      <dgm:spPr/>
      <dgm:t>
        <a:bodyPr/>
        <a:lstStyle/>
        <a:p>
          <a:endParaRPr lang="en-US"/>
        </a:p>
      </dgm:t>
    </dgm:pt>
    <dgm:pt modelId="{99CABD44-1A66-4D5E-A2D7-A376D3CE5C9D}" type="sibTrans" cxnId="{C599CE1F-C0C7-4C1D-9A12-6897B1097843}">
      <dgm:prSet/>
      <dgm:spPr/>
      <dgm:t>
        <a:bodyPr/>
        <a:lstStyle/>
        <a:p>
          <a:endParaRPr lang="en-US"/>
        </a:p>
      </dgm:t>
    </dgm:pt>
    <dgm:pt modelId="{79CB159A-F0EA-4726-9E71-189216B9BE79}">
      <dgm:prSet/>
      <dgm:spPr/>
      <dgm:t>
        <a:bodyPr/>
        <a:lstStyle/>
        <a:p>
          <a:r>
            <a:rPr lang="en-US" b="1" dirty="0"/>
            <a:t>Phase 3 </a:t>
          </a:r>
        </a:p>
      </dgm:t>
    </dgm:pt>
    <dgm:pt modelId="{1A00DE0E-D259-4AE3-8819-1CC570023C08}" type="parTrans" cxnId="{00077751-64C3-4A60-BD27-42D33D81DB7A}">
      <dgm:prSet/>
      <dgm:spPr/>
      <dgm:t>
        <a:bodyPr/>
        <a:lstStyle/>
        <a:p>
          <a:endParaRPr lang="en-US"/>
        </a:p>
      </dgm:t>
    </dgm:pt>
    <dgm:pt modelId="{C253C9E4-25B4-45D5-814E-B9980C39BDEE}" type="sibTrans" cxnId="{00077751-64C3-4A60-BD27-42D33D81DB7A}">
      <dgm:prSet/>
      <dgm:spPr/>
      <dgm:t>
        <a:bodyPr/>
        <a:lstStyle/>
        <a:p>
          <a:endParaRPr lang="en-US"/>
        </a:p>
      </dgm:t>
    </dgm:pt>
    <dgm:pt modelId="{E8A8EAFA-B609-45B6-8850-A4529FA43AB5}">
      <dgm:prSet/>
      <dgm:spPr/>
      <dgm:t>
        <a:bodyPr/>
        <a:lstStyle/>
        <a:p>
          <a:r>
            <a:rPr lang="en-US" dirty="0"/>
            <a:t>Produce paper charts, ENC and publications independently.</a:t>
          </a:r>
        </a:p>
      </dgm:t>
    </dgm:pt>
    <dgm:pt modelId="{042B4F82-6EA2-4649-A9D1-4A86468953AC}" type="parTrans" cxnId="{3907A4BE-6173-46A7-9F34-8D7D8A2D38A0}">
      <dgm:prSet/>
      <dgm:spPr/>
      <dgm:t>
        <a:bodyPr/>
        <a:lstStyle/>
        <a:p>
          <a:endParaRPr lang="en-US"/>
        </a:p>
      </dgm:t>
    </dgm:pt>
    <dgm:pt modelId="{5613A60B-89D5-4665-8D79-46A81A6C3E21}" type="sibTrans" cxnId="{3907A4BE-6173-46A7-9F34-8D7D8A2D38A0}">
      <dgm:prSet/>
      <dgm:spPr/>
      <dgm:t>
        <a:bodyPr/>
        <a:lstStyle/>
        <a:p>
          <a:endParaRPr lang="en-US"/>
        </a:p>
      </dgm:t>
    </dgm:pt>
    <dgm:pt modelId="{00FAA812-C76C-4528-90AB-15041A9FE889}" type="pres">
      <dgm:prSet presAssocID="{5436E57B-A256-4434-9349-D1EEBA0E2909}" presName="CompostProcess" presStyleCnt="0">
        <dgm:presLayoutVars>
          <dgm:dir/>
          <dgm:resizeHandles val="exact"/>
        </dgm:presLayoutVars>
      </dgm:prSet>
      <dgm:spPr/>
    </dgm:pt>
    <dgm:pt modelId="{1ED7654F-4D58-43EB-A0F3-291EBFD1117F}" type="pres">
      <dgm:prSet presAssocID="{5436E57B-A256-4434-9349-D1EEBA0E2909}" presName="arrow" presStyleLbl="bgShp" presStyleIdx="0" presStyleCnt="1"/>
      <dgm:spPr/>
    </dgm:pt>
    <dgm:pt modelId="{2BC3A222-9FE3-41E2-9FEC-5C05D1D3DAD9}" type="pres">
      <dgm:prSet presAssocID="{5436E57B-A256-4434-9349-D1EEBA0E2909}" presName="linearProcess" presStyleCnt="0"/>
      <dgm:spPr/>
    </dgm:pt>
    <dgm:pt modelId="{20B141D2-9C86-4F83-A9E0-2105F3C14AFD}" type="pres">
      <dgm:prSet presAssocID="{D922F514-184A-413F-A518-859868E14A3B}" presName="textNode" presStyleLbl="node1" presStyleIdx="0" presStyleCnt="3" custLinFactNeighborX="15339">
        <dgm:presLayoutVars>
          <dgm:bulletEnabled val="1"/>
        </dgm:presLayoutVars>
      </dgm:prSet>
      <dgm:spPr/>
    </dgm:pt>
    <dgm:pt modelId="{40C37FB5-994B-4289-BD21-7876FA7CB682}" type="pres">
      <dgm:prSet presAssocID="{C115C6F3-86AE-4012-B701-7E58B226A526}" presName="sibTrans" presStyleCnt="0"/>
      <dgm:spPr/>
    </dgm:pt>
    <dgm:pt modelId="{C1900D5C-1D25-45F0-BAFA-57A0F8158950}" type="pres">
      <dgm:prSet presAssocID="{3DC28D8A-DF3D-48B2-8622-673C157AA28C}" presName="textNode" presStyleLbl="node1" presStyleIdx="1" presStyleCnt="3">
        <dgm:presLayoutVars>
          <dgm:bulletEnabled val="1"/>
        </dgm:presLayoutVars>
      </dgm:prSet>
      <dgm:spPr/>
    </dgm:pt>
    <dgm:pt modelId="{7204C558-BE21-4EBF-88D4-9FFA63DA4F80}" type="pres">
      <dgm:prSet presAssocID="{A7F37992-FB35-4FAC-96F8-FC867E3336D0}" presName="sibTrans" presStyleCnt="0"/>
      <dgm:spPr/>
    </dgm:pt>
    <dgm:pt modelId="{87A8018B-D0F8-4EEE-877A-2216D5913512}" type="pres">
      <dgm:prSet presAssocID="{79CB159A-F0EA-4726-9E71-189216B9BE79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77F6BE1B-BCB4-4FF4-A6EC-EA50F870F7C1}" srcId="{5436E57B-A256-4434-9349-D1EEBA0E2909}" destId="{3DC28D8A-DF3D-48B2-8622-673C157AA28C}" srcOrd="1" destOrd="0" parTransId="{EAB42497-C217-4D8B-80E1-EBFA9AC257F3}" sibTransId="{A7F37992-FB35-4FAC-96F8-FC867E3336D0}"/>
    <dgm:cxn modelId="{C599CE1F-C0C7-4C1D-9A12-6897B1097843}" srcId="{58144D21-938F-4E26-A712-ACD97A492F22}" destId="{801F8C7A-CF84-4972-9DCF-BCFAE1893FAD}" srcOrd="1" destOrd="0" parTransId="{66988896-4A78-49E8-8E20-CE5F8D8B59C1}" sibTransId="{99CABD44-1A66-4D5E-A2D7-A376D3CE5C9D}"/>
    <dgm:cxn modelId="{5466DF21-9C1D-452E-8674-DBC81512AD8A}" srcId="{58144D21-938F-4E26-A712-ACD97A492F22}" destId="{938E68FF-B648-4033-9426-6F6BB32974F3}" srcOrd="0" destOrd="0" parTransId="{C908474A-D743-4E64-BB93-F5EB7834F075}" sibTransId="{F00480A6-E5F5-4C6F-B0B8-7779636BF34C}"/>
    <dgm:cxn modelId="{7381862D-182E-45B2-8222-B4F6BDDD3E8F}" srcId="{5436E57B-A256-4434-9349-D1EEBA0E2909}" destId="{D922F514-184A-413F-A518-859868E14A3B}" srcOrd="0" destOrd="0" parTransId="{57D67E06-DB27-4535-8139-D3DAD8104BE9}" sibTransId="{C115C6F3-86AE-4012-B701-7E58B226A526}"/>
    <dgm:cxn modelId="{C4A4E14B-8A85-438A-8014-9DBF9B92CFBB}" type="presOf" srcId="{938E68FF-B648-4033-9426-6F6BB32974F3}" destId="{C1900D5C-1D25-45F0-BAFA-57A0F8158950}" srcOrd="0" destOrd="2" presId="urn:microsoft.com/office/officeart/2005/8/layout/hProcess9"/>
    <dgm:cxn modelId="{00077751-64C3-4A60-BD27-42D33D81DB7A}" srcId="{5436E57B-A256-4434-9349-D1EEBA0E2909}" destId="{79CB159A-F0EA-4726-9E71-189216B9BE79}" srcOrd="2" destOrd="0" parTransId="{1A00DE0E-D259-4AE3-8819-1CC570023C08}" sibTransId="{C253C9E4-25B4-45D5-814E-B9980C39BDEE}"/>
    <dgm:cxn modelId="{9FB0AA55-F930-4AED-9FA0-4A002B9DB490}" srcId="{D922F514-184A-413F-A518-859868E14A3B}" destId="{DB7F6814-F1FC-49C8-AE20-C77AE4F69016}" srcOrd="0" destOrd="0" parTransId="{B96F10DC-591C-4C0C-A92C-BFF79222FAB1}" sibTransId="{15708B19-0F25-4311-A1E4-66E5B02E5001}"/>
    <dgm:cxn modelId="{85EBEC79-F841-401F-9EBD-2DC9E4071733}" type="presOf" srcId="{79CB159A-F0EA-4726-9E71-189216B9BE79}" destId="{87A8018B-D0F8-4EEE-877A-2216D5913512}" srcOrd="0" destOrd="0" presId="urn:microsoft.com/office/officeart/2005/8/layout/hProcess9"/>
    <dgm:cxn modelId="{F4EA6386-DE4D-447C-90A0-615CFD5F861E}" type="presOf" srcId="{E8A8EAFA-B609-45B6-8850-A4529FA43AB5}" destId="{87A8018B-D0F8-4EEE-877A-2216D5913512}" srcOrd="0" destOrd="1" presId="urn:microsoft.com/office/officeart/2005/8/layout/hProcess9"/>
    <dgm:cxn modelId="{4802F493-6146-4633-AE9A-5F8E3F82776E}" srcId="{3DC28D8A-DF3D-48B2-8622-673C157AA28C}" destId="{58144D21-938F-4E26-A712-ACD97A492F22}" srcOrd="0" destOrd="0" parTransId="{4B5388F6-8F14-4FF0-8939-F2665EC719FA}" sibTransId="{06850938-963C-4AA8-8E5F-307B9C5AC29A}"/>
    <dgm:cxn modelId="{E48488B2-DA39-49C0-9020-680815E2236F}" type="presOf" srcId="{5436E57B-A256-4434-9349-D1EEBA0E2909}" destId="{00FAA812-C76C-4528-90AB-15041A9FE889}" srcOrd="0" destOrd="0" presId="urn:microsoft.com/office/officeart/2005/8/layout/hProcess9"/>
    <dgm:cxn modelId="{B438C1B5-B026-4D23-BDA8-406C5E234AC3}" type="presOf" srcId="{801F8C7A-CF84-4972-9DCF-BCFAE1893FAD}" destId="{C1900D5C-1D25-45F0-BAFA-57A0F8158950}" srcOrd="0" destOrd="3" presId="urn:microsoft.com/office/officeart/2005/8/layout/hProcess9"/>
    <dgm:cxn modelId="{C2B9CEB9-6EDA-45C3-8C6D-2FC612EE4CCB}" type="presOf" srcId="{DB7F6814-F1FC-49C8-AE20-C77AE4F69016}" destId="{20B141D2-9C86-4F83-A9E0-2105F3C14AFD}" srcOrd="0" destOrd="1" presId="urn:microsoft.com/office/officeart/2005/8/layout/hProcess9"/>
    <dgm:cxn modelId="{4E9EA3BE-7AAD-46F9-BB18-81C9F6A28CF8}" type="presOf" srcId="{3DC28D8A-DF3D-48B2-8622-673C157AA28C}" destId="{C1900D5C-1D25-45F0-BAFA-57A0F8158950}" srcOrd="0" destOrd="0" presId="urn:microsoft.com/office/officeart/2005/8/layout/hProcess9"/>
    <dgm:cxn modelId="{3907A4BE-6173-46A7-9F34-8D7D8A2D38A0}" srcId="{79CB159A-F0EA-4726-9E71-189216B9BE79}" destId="{E8A8EAFA-B609-45B6-8850-A4529FA43AB5}" srcOrd="0" destOrd="0" parTransId="{042B4F82-6EA2-4649-A9D1-4A86468953AC}" sibTransId="{5613A60B-89D5-4665-8D79-46A81A6C3E21}"/>
    <dgm:cxn modelId="{FD8003DE-F6C0-4D46-9FD3-44611269A95F}" type="presOf" srcId="{D922F514-184A-413F-A518-859868E14A3B}" destId="{20B141D2-9C86-4F83-A9E0-2105F3C14AFD}" srcOrd="0" destOrd="0" presId="urn:microsoft.com/office/officeart/2005/8/layout/hProcess9"/>
    <dgm:cxn modelId="{7A0C88E6-FD23-49DF-AC8E-0A7525B5F928}" type="presOf" srcId="{58144D21-938F-4E26-A712-ACD97A492F22}" destId="{C1900D5C-1D25-45F0-BAFA-57A0F8158950}" srcOrd="0" destOrd="1" presId="urn:microsoft.com/office/officeart/2005/8/layout/hProcess9"/>
    <dgm:cxn modelId="{1CC84FBE-40C3-4AE9-8D48-0C49765A70DE}" type="presParOf" srcId="{00FAA812-C76C-4528-90AB-15041A9FE889}" destId="{1ED7654F-4D58-43EB-A0F3-291EBFD1117F}" srcOrd="0" destOrd="0" presId="urn:microsoft.com/office/officeart/2005/8/layout/hProcess9"/>
    <dgm:cxn modelId="{A25AF18E-99C1-488D-A431-88D056540545}" type="presParOf" srcId="{00FAA812-C76C-4528-90AB-15041A9FE889}" destId="{2BC3A222-9FE3-41E2-9FEC-5C05D1D3DAD9}" srcOrd="1" destOrd="0" presId="urn:microsoft.com/office/officeart/2005/8/layout/hProcess9"/>
    <dgm:cxn modelId="{C67A0505-42C9-4D27-9754-D2679D819505}" type="presParOf" srcId="{2BC3A222-9FE3-41E2-9FEC-5C05D1D3DAD9}" destId="{20B141D2-9C86-4F83-A9E0-2105F3C14AFD}" srcOrd="0" destOrd="0" presId="urn:microsoft.com/office/officeart/2005/8/layout/hProcess9"/>
    <dgm:cxn modelId="{D9F8424A-D47F-4C25-803B-46EBBB92DD00}" type="presParOf" srcId="{2BC3A222-9FE3-41E2-9FEC-5C05D1D3DAD9}" destId="{40C37FB5-994B-4289-BD21-7876FA7CB682}" srcOrd="1" destOrd="0" presId="urn:microsoft.com/office/officeart/2005/8/layout/hProcess9"/>
    <dgm:cxn modelId="{DB315A3C-3081-494E-8E1C-32E7DEFE7E3D}" type="presParOf" srcId="{2BC3A222-9FE3-41E2-9FEC-5C05D1D3DAD9}" destId="{C1900D5C-1D25-45F0-BAFA-57A0F8158950}" srcOrd="2" destOrd="0" presId="urn:microsoft.com/office/officeart/2005/8/layout/hProcess9"/>
    <dgm:cxn modelId="{6E24A0D3-CF94-43C3-B6C7-F07A06A7E551}" type="presParOf" srcId="{2BC3A222-9FE3-41E2-9FEC-5C05D1D3DAD9}" destId="{7204C558-BE21-4EBF-88D4-9FFA63DA4F80}" srcOrd="3" destOrd="0" presId="urn:microsoft.com/office/officeart/2005/8/layout/hProcess9"/>
    <dgm:cxn modelId="{826DD561-01E1-4D41-A4B1-9C8E1ABFBA8F}" type="presParOf" srcId="{2BC3A222-9FE3-41E2-9FEC-5C05D1D3DAD9}" destId="{87A8018B-D0F8-4EEE-877A-2216D591351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D7654F-4D58-43EB-A0F3-291EBFD1117F}">
      <dsp:nvSpPr>
        <dsp:cNvPr id="0" name=""/>
        <dsp:cNvSpPr/>
      </dsp:nvSpPr>
      <dsp:spPr>
        <a:xfrm>
          <a:off x="763666" y="0"/>
          <a:ext cx="8654891" cy="444429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B141D2-9C86-4F83-A9E0-2105F3C14AFD}">
      <dsp:nvSpPr>
        <dsp:cNvPr id="0" name=""/>
        <dsp:cNvSpPr/>
      </dsp:nvSpPr>
      <dsp:spPr>
        <a:xfrm>
          <a:off x="36104" y="1333288"/>
          <a:ext cx="3277403" cy="17777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Phase 1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Collection and circulation of nautical information, necessary to maintain existing charts and publications up to date.</a:t>
          </a:r>
        </a:p>
      </dsp:txBody>
      <dsp:txXfrm>
        <a:off x="122885" y="1420069"/>
        <a:ext cx="3103841" cy="1604156"/>
      </dsp:txXfrm>
    </dsp:sp>
    <dsp:sp modelId="{C1900D5C-1D25-45F0-BAFA-57A0F8158950}">
      <dsp:nvSpPr>
        <dsp:cNvPr id="0" name=""/>
        <dsp:cNvSpPr/>
      </dsp:nvSpPr>
      <dsp:spPr>
        <a:xfrm>
          <a:off x="3452410" y="1333288"/>
          <a:ext cx="3277403" cy="17777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Phase 2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Creation of a surveying capability to conduct: 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Coastal projects 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Offshore projects</a:t>
          </a:r>
          <a:endParaRPr lang="en-US" sz="1600" kern="1200" dirty="0"/>
        </a:p>
      </dsp:txBody>
      <dsp:txXfrm>
        <a:off x="3539191" y="1420069"/>
        <a:ext cx="3103841" cy="1604156"/>
      </dsp:txXfrm>
    </dsp:sp>
    <dsp:sp modelId="{87A8018B-D0F8-4EEE-877A-2216D5913512}">
      <dsp:nvSpPr>
        <dsp:cNvPr id="0" name=""/>
        <dsp:cNvSpPr/>
      </dsp:nvSpPr>
      <dsp:spPr>
        <a:xfrm>
          <a:off x="6893883" y="1333288"/>
          <a:ext cx="3277403" cy="17777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Phase 3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Produce paper charts, ENC and publications independently.</a:t>
          </a:r>
        </a:p>
      </dsp:txBody>
      <dsp:txXfrm>
        <a:off x="6980664" y="1420069"/>
        <a:ext cx="3103841" cy="16041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9B22A-55EC-4A68-A1AE-1A1AE03C8C30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4B252-8EFF-4387-B930-F0755652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04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89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/>
              <a:t>National Activities</a:t>
            </a:r>
          </a:p>
          <a:p>
            <a:endParaRPr lang="en-US" b="1" u="sng" dirty="0"/>
          </a:p>
          <a:p>
            <a:r>
              <a:rPr lang="en-US" b="1" u="none" dirty="0"/>
              <a:t>Phase 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u="none" dirty="0"/>
              <a:t>Form National Authority (NA) and/or</a:t>
            </a:r>
            <a:r>
              <a:rPr lang="en-US" b="0" u="none" baseline="0" dirty="0"/>
              <a:t> </a:t>
            </a:r>
            <a:r>
              <a:rPr lang="en-US" b="0" u="none" dirty="0"/>
              <a:t>National Hydrographic Coordinating Committee (NHCC).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u="none" dirty="0"/>
              <a:t>Create/improve current infrastructure to</a:t>
            </a:r>
            <a:r>
              <a:rPr lang="en-US" b="0" u="none" baseline="0" dirty="0"/>
              <a:t> </a:t>
            </a:r>
            <a:r>
              <a:rPr lang="en-US" b="0" u="none" dirty="0"/>
              <a:t>collect and circulate information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u="none" dirty="0"/>
              <a:t>Strengthen links with charting authority</a:t>
            </a:r>
            <a:r>
              <a:rPr lang="en-US" b="0" u="none" baseline="0" dirty="0"/>
              <a:t> </a:t>
            </a:r>
            <a:r>
              <a:rPr lang="en-US" b="0" u="none" dirty="0"/>
              <a:t>to enable updating of charts and</a:t>
            </a:r>
            <a:r>
              <a:rPr lang="en-US" b="0" u="none" baseline="0" dirty="0"/>
              <a:t> </a:t>
            </a:r>
            <a:r>
              <a:rPr lang="en-US" b="0" u="none" dirty="0"/>
              <a:t>publications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u="none" dirty="0"/>
              <a:t>Minimal training needed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u="none" dirty="0"/>
              <a:t>Strengthen links with NAVAREA</a:t>
            </a:r>
            <a:r>
              <a:rPr lang="en-US" b="0" u="none" baseline="0" dirty="0"/>
              <a:t> </a:t>
            </a:r>
            <a:r>
              <a:rPr lang="en-US" b="0" u="none" dirty="0"/>
              <a:t>Coordinator to enable the promulgation</a:t>
            </a:r>
            <a:r>
              <a:rPr lang="en-US" b="0" u="none" baseline="0" dirty="0"/>
              <a:t> </a:t>
            </a:r>
            <a:r>
              <a:rPr lang="en-US" b="0" u="none" dirty="0"/>
              <a:t>of safety information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0" u="non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u="none" dirty="0"/>
              <a:t>Phase 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Establish capacity to enable surveys of ports and their approaches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Maintain adequate aids to navigation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Build capacity to enable surveys in support of coastal and offshore areas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Build capacity to set up hydrographic databases to support the work of the NA/NHCC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Provide basic geospatial data via MSDI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Requires funding for training, advising &amp; equipment or contract survey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0" u="non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u="none" dirty="0"/>
              <a:t>Phase 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need shall be thoroughly assessed. Requires investment for production, distribution and updating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Alternatively, bi-lateral agreements for charting can provide easier solutions in production and distribution (of ENC through RENCs) and rewards.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Further development of MSDI </a:t>
            </a:r>
            <a:endParaRPr lang="en-US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169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599" y="6276122"/>
            <a:ext cx="536545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International Hydrographic Organization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i="1" dirty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49" y="6049723"/>
            <a:ext cx="676525" cy="8179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276" y="6036734"/>
            <a:ext cx="2121007" cy="84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82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6E37-4826-409A-84BF-C23BE3AFE5AD}" type="datetime1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4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737A-A71E-4586-A91E-10B206952AFF}" type="datetime1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2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414"/>
            <a:ext cx="10515600" cy="540511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7724182" cy="21587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11992" y="893798"/>
            <a:ext cx="10568015" cy="528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020790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00292" y="6266476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EC878826-814C-4FD2-96B3-D147818A5C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International Hydrographic Organization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i="1" dirty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7" y="6040079"/>
            <a:ext cx="676525" cy="8179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137" y="6018762"/>
            <a:ext cx="2117682" cy="83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4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D8A9-F208-4318-BC74-B3344BEA26B5}" type="datetime1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2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7B1D-B7C6-4688-9D52-777E0A492BB3}" type="datetime1">
              <a:rPr lang="en-US" smtClean="0"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0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6E03-FAB4-4246-838E-712AF3C131B7}" type="datetime1">
              <a:rPr lang="en-US" smtClean="0"/>
              <a:t>12/1/2019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4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D911-1E11-4707-B3EF-A7D446B4076E}" type="datetime1">
              <a:rPr lang="en-US" smtClean="0"/>
              <a:t>12/1/2019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2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66D49-534C-4821-8ABB-97E9F0832A6F}" type="datetime1">
              <a:rPr lang="en-US" smtClean="0"/>
              <a:t>12/1/2019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B816-9769-4CDC-B9A1-47A4932BA44A}" type="datetime1">
              <a:rPr lang="en-US" smtClean="0"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30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37E5F-198F-4D2D-8AD0-EFCE6F5EBE91}" type="datetime1">
              <a:rPr lang="en-US" smtClean="0"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3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B590C-9002-419D-8032-E96BBEE3DDA4}" type="datetime1">
              <a:rPr lang="en-US" smtClean="0"/>
              <a:t>12/1/2019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9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6114" y="6002111"/>
            <a:ext cx="3715657" cy="855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7163" y="580976"/>
            <a:ext cx="9144000" cy="3533824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20</a:t>
            </a:r>
            <a:r>
              <a:rPr lang="en-US" sz="4400" baseline="30000" dirty="0"/>
              <a:t>th</a:t>
            </a:r>
            <a:r>
              <a:rPr lang="en-US" sz="4400" dirty="0"/>
              <a:t> Meeting of the </a:t>
            </a:r>
            <a:br>
              <a:rPr lang="en-US" sz="4400" dirty="0"/>
            </a:br>
            <a:r>
              <a:rPr lang="en-US" sz="4400" dirty="0"/>
              <a:t>Meso America – Caribbean Sea</a:t>
            </a:r>
            <a:br>
              <a:rPr lang="en-US" sz="4400" dirty="0"/>
            </a:br>
            <a:r>
              <a:rPr lang="en-US" sz="4400" dirty="0"/>
              <a:t>Hydrographic Commission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Santo Domingo, Dominican Republic, 2 December November – 6 December 2019</a:t>
            </a:r>
            <a:br>
              <a:rPr lang="en-US" sz="4400" dirty="0"/>
            </a:br>
            <a:r>
              <a:rPr lang="en-US" sz="4400" dirty="0"/>
              <a:t>National Report by</a:t>
            </a:r>
            <a:endParaRPr lang="en-AU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7163" y="4399480"/>
            <a:ext cx="9144000" cy="534027"/>
          </a:xfrm>
        </p:spPr>
        <p:txBody>
          <a:bodyPr>
            <a:normAutofit fontScale="92500" lnSpcReduction="20000"/>
          </a:bodyPr>
          <a:lstStyle/>
          <a:p>
            <a:r>
              <a:rPr lang="en-AU" sz="4000" dirty="0"/>
              <a:t>The Republic  of Suriname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3" y="6002111"/>
            <a:ext cx="2525259" cy="84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262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C0906-C769-4FE8-9C76-2F0B666B3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262" y="1005935"/>
            <a:ext cx="5200104" cy="504456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5100" dirty="0"/>
              <a:t>Capacity building offered:</a:t>
            </a:r>
          </a:p>
          <a:p>
            <a:pPr marL="0" indent="0">
              <a:buNone/>
            </a:pPr>
            <a:r>
              <a:rPr lang="en-US" sz="3600" dirty="0"/>
              <a:t>2.  IALA -Level 1 Aids to Navigation Manager Course 2019 offered by the Suriname Aton Academy (SAA) and IALA Worldwide Academy (IALA WWA) was held from October 14th until November 6th in Paramaribo, Suriname. </a:t>
            </a:r>
          </a:p>
          <a:p>
            <a:pPr marL="0" indent="0">
              <a:buNone/>
            </a:pPr>
            <a:r>
              <a:rPr lang="en-US" sz="3600" dirty="0"/>
              <a:t>There were participants eight participants in to total from Belize (1), Columbia (1), Philippines (4), Sint Vincent (1) and Suriname (1). </a:t>
            </a:r>
          </a:p>
          <a:p>
            <a:pPr marL="0" indent="0">
              <a:buNone/>
            </a:pPr>
            <a:r>
              <a:rPr lang="en-US" sz="3600" dirty="0"/>
              <a:t>The IALA -Level 1 Aids to Navigation Manager Course 2021 is planned for October – November 2021. </a:t>
            </a:r>
          </a:p>
          <a:p>
            <a:pPr marL="0" indent="0">
              <a:buNone/>
            </a:pPr>
            <a:endParaRPr lang="nl-NL" sz="3600" dirty="0"/>
          </a:p>
          <a:p>
            <a:pPr marL="0" indent="0">
              <a:buNone/>
            </a:pPr>
            <a:r>
              <a:rPr lang="nl-NL" sz="3600" dirty="0"/>
              <a:t>In </a:t>
            </a:r>
            <a:r>
              <a:rPr lang="nl-NL" sz="3600" dirty="0" err="1"/>
              <a:t>July</a:t>
            </a:r>
            <a:r>
              <a:rPr lang="nl-NL" sz="3600" dirty="0"/>
              <a:t> 2019, </a:t>
            </a:r>
            <a:r>
              <a:rPr lang="nl-NL" sz="3600" dirty="0" err="1"/>
              <a:t>the</a:t>
            </a:r>
            <a:r>
              <a:rPr lang="nl-NL" sz="3600" dirty="0"/>
              <a:t> trainers </a:t>
            </a:r>
            <a:r>
              <a:rPr lang="nl-NL" sz="3600" dirty="0" err="1"/>
              <a:t>did</a:t>
            </a:r>
            <a:r>
              <a:rPr lang="nl-NL" sz="3600" dirty="0"/>
              <a:t> </a:t>
            </a:r>
            <a:r>
              <a:rPr lang="nl-NL" sz="3600" dirty="0" err="1"/>
              <a:t>the</a:t>
            </a:r>
            <a:r>
              <a:rPr lang="nl-NL" sz="3600" dirty="0"/>
              <a:t> IALA train </a:t>
            </a:r>
            <a:r>
              <a:rPr lang="nl-NL" sz="3600" dirty="0" err="1"/>
              <a:t>the</a:t>
            </a:r>
            <a:r>
              <a:rPr lang="nl-NL" sz="3600" dirty="0"/>
              <a:t> trainer course </a:t>
            </a:r>
            <a:r>
              <a:rPr lang="nl-NL" sz="3600" dirty="0" err="1"/>
              <a:t>and</a:t>
            </a:r>
            <a:r>
              <a:rPr lang="nl-NL" sz="3600" dirty="0"/>
              <a:t> are </a:t>
            </a:r>
            <a:r>
              <a:rPr lang="nl-NL" sz="3600" dirty="0" err="1"/>
              <a:t>currently</a:t>
            </a:r>
            <a:r>
              <a:rPr lang="nl-NL" sz="3600" dirty="0"/>
              <a:t> </a:t>
            </a:r>
            <a:r>
              <a:rPr lang="nl-NL" sz="3600" dirty="0" err="1"/>
              <a:t>finalizing</a:t>
            </a:r>
            <a:r>
              <a:rPr lang="nl-NL" sz="3600" dirty="0"/>
              <a:t> a </a:t>
            </a:r>
            <a:r>
              <a:rPr lang="nl-NL" sz="3600" dirty="0" err="1"/>
              <a:t>pedagogical</a:t>
            </a:r>
            <a:r>
              <a:rPr lang="nl-NL" sz="3600" dirty="0"/>
              <a:t> training </a:t>
            </a:r>
            <a:r>
              <a:rPr lang="nl-NL" sz="3600" dirty="0" err="1"/>
              <a:t>which</a:t>
            </a:r>
            <a:r>
              <a:rPr lang="nl-NL" sz="3600" dirty="0"/>
              <a:t> </a:t>
            </a:r>
            <a:r>
              <a:rPr lang="nl-NL" sz="3600" dirty="0" err="1"/>
              <a:t>started</a:t>
            </a:r>
            <a:r>
              <a:rPr lang="nl-NL" sz="3600" dirty="0"/>
              <a:t> in </a:t>
            </a:r>
            <a:r>
              <a:rPr lang="nl-NL" sz="3600" dirty="0" err="1"/>
              <a:t>June</a:t>
            </a:r>
            <a:r>
              <a:rPr lang="nl-NL" sz="3600" dirty="0"/>
              <a:t> 2019.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47599-4F6C-4224-9E3C-DA53C585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1EEA4D-1B42-4199-B537-16C7115D4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304" y="912004"/>
            <a:ext cx="5092337" cy="339670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0385781-4C1D-49FC-9D24-89779D427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256"/>
            <a:ext cx="10515600" cy="541337"/>
          </a:xfrm>
        </p:spPr>
        <p:txBody>
          <a:bodyPr>
            <a:normAutofit fontScale="90000"/>
          </a:bodyPr>
          <a:lstStyle/>
          <a:p>
            <a:r>
              <a:rPr lang="en-US" dirty="0"/>
              <a:t>Top Plans that affect the region</a:t>
            </a:r>
            <a:br>
              <a:rPr lang="en-US" dirty="0"/>
            </a:br>
            <a:endParaRPr lang="en-US" sz="31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809BFB-8E0C-441A-9A31-F85EF44F9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669" y="3437787"/>
            <a:ext cx="4340674" cy="289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961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77" y="234380"/>
            <a:ext cx="11003944" cy="540511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br>
              <a:rPr lang="en-US" dirty="0"/>
            </a:br>
            <a:r>
              <a:rPr lang="en-US" b="1" dirty="0"/>
              <a:t>Top 2 recommendations for MACHC plenary</a:t>
            </a:r>
            <a:br>
              <a:rPr lang="en-US" b="1" dirty="0"/>
            </a:br>
            <a:r>
              <a:rPr lang="en-US" sz="2000" dirty="0"/>
              <a:t>(</a:t>
            </a:r>
            <a:r>
              <a:rPr lang="en-US" sz="2200" dirty="0"/>
              <a:t>Criteria: Greatest collective regional impact, return on investment, </a:t>
            </a:r>
            <a:br>
              <a:rPr lang="en-US" sz="2200" dirty="0"/>
            </a:br>
            <a:r>
              <a:rPr lang="en-US" sz="2200" dirty="0"/>
              <a:t>potential for leveraging resources/partnerships)</a:t>
            </a:r>
            <a:br>
              <a:rPr lang="en-US" sz="2200" dirty="0"/>
            </a:b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231" y="1671512"/>
            <a:ext cx="10561321" cy="4042438"/>
          </a:xfrm>
        </p:spPr>
        <p:txBody>
          <a:bodyPr>
            <a:normAutofit fontScale="55000" lnSpcReduction="20000"/>
          </a:bodyPr>
          <a:lstStyle/>
          <a:p>
            <a:pPr marL="339725" indent="-339725">
              <a:lnSpc>
                <a:spcPct val="100000"/>
              </a:lnSpc>
              <a:buFont typeface="+mj-lt"/>
              <a:buAutoNum type="arabicPeriod"/>
            </a:pPr>
            <a:r>
              <a:rPr lang="en-US" sz="3600" b="1" dirty="0"/>
              <a:t>What is your greatest capacity building priority to recommend for IHO CB funding consideration (Phase 1)?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i="1" dirty="0"/>
              <a:t>-High-level visit (political awareness) </a:t>
            </a:r>
          </a:p>
          <a:p>
            <a:pPr marL="339725" indent="-339725">
              <a:lnSpc>
                <a:spcPct val="100000"/>
              </a:lnSpc>
              <a:buFont typeface="+mj-lt"/>
              <a:buAutoNum type="arabicPeriod" startAt="2"/>
            </a:pPr>
            <a:r>
              <a:rPr lang="en-US" sz="3600" b="1" dirty="0"/>
              <a:t>What is your greatest capacity building priority (Phase 2 or Phase 3) for which to seek other partnership/funding opportunities </a:t>
            </a:r>
            <a:r>
              <a:rPr lang="en-US" sz="3600" b="1" i="1" dirty="0"/>
              <a:t>outside</a:t>
            </a:r>
            <a:r>
              <a:rPr lang="en-US" sz="3600" b="1" dirty="0"/>
              <a:t> of IHO CB?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Center of expertise for the Caribbean </a:t>
            </a:r>
          </a:p>
          <a:p>
            <a:pPr marL="0" indent="0">
              <a:buNone/>
            </a:pPr>
            <a:r>
              <a:rPr lang="en-US" sz="3200" dirty="0"/>
              <a:t>The need for providing adequate hydrographic services for ships navigating in the Caribbean region in accordance with applicable international instruments was recognized and highlighted at the Jamaica High-Level Symposium 2013 (HLA)  for ministers in the Maritime transportation.</a:t>
            </a:r>
          </a:p>
          <a:p>
            <a:pPr marL="0" indent="0">
              <a:buNone/>
            </a:pPr>
            <a:r>
              <a:rPr lang="en-US" sz="3200" dirty="0"/>
              <a:t>At the Senior Maritime Administrators  (SMA) workshop , Barbados 2017 ,it was recommended that a  Regional Hydrographic Center needed to established .</a:t>
            </a:r>
          </a:p>
          <a:p>
            <a:pPr marL="0" indent="0">
              <a:buNone/>
            </a:pPr>
            <a:r>
              <a:rPr lang="en-US" sz="3200" dirty="0"/>
              <a:t>One of the main goal is to set up a Center of expertise, with the well-trained people and required equipment that will be available for the Caribbean .</a:t>
            </a:r>
          </a:p>
          <a:p>
            <a:pPr marL="0" indent="0">
              <a:buNone/>
            </a:pPr>
            <a:r>
              <a:rPr lang="en-US" sz="3200" dirty="0"/>
              <a:t>If supported Suriname is willing to take lead to be the Center of expertise.</a:t>
            </a:r>
          </a:p>
          <a:p>
            <a:pPr marL="339725" indent="0">
              <a:lnSpc>
                <a:spcPct val="100000"/>
              </a:lnSpc>
              <a:buNone/>
            </a:pP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6114" y="6002111"/>
            <a:ext cx="3715657" cy="855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3" y="6002111"/>
            <a:ext cx="2525259" cy="84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168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5265" y="373711"/>
            <a:ext cx="9144000" cy="5006450"/>
          </a:xfrm>
        </p:spPr>
        <p:txBody>
          <a:bodyPr anchor="ctr">
            <a:normAutofit/>
          </a:bodyPr>
          <a:lstStyle/>
          <a:p>
            <a:r>
              <a:rPr lang="en-US" dirty="0"/>
              <a:t>IHO Capacity Building </a:t>
            </a:r>
            <a:br>
              <a:rPr lang="en-US" dirty="0"/>
            </a:br>
            <a:r>
              <a:rPr lang="en-US" dirty="0"/>
              <a:t>Phase Reference</a:t>
            </a:r>
            <a:endParaRPr lang="en-AU" sz="4400" dirty="0"/>
          </a:p>
        </p:txBody>
      </p:sp>
      <p:sp>
        <p:nvSpPr>
          <p:cNvPr id="3" name="Rectangle 2"/>
          <p:cNvSpPr/>
          <p:nvPr/>
        </p:nvSpPr>
        <p:spPr>
          <a:xfrm>
            <a:off x="116114" y="6002111"/>
            <a:ext cx="3715657" cy="855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3" y="6002111"/>
            <a:ext cx="2525259" cy="84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804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512" y="779406"/>
            <a:ext cx="10515600" cy="540511"/>
          </a:xfrm>
        </p:spPr>
        <p:txBody>
          <a:bodyPr>
            <a:normAutofit fontScale="90000"/>
          </a:bodyPr>
          <a:lstStyle/>
          <a:p>
            <a:r>
              <a:rPr lang="en-US" dirty="0"/>
              <a:t>Reference:  IHO Capacity Building Strategy </a:t>
            </a:r>
            <a:br>
              <a:rPr lang="en-US" dirty="0"/>
            </a:br>
            <a:r>
              <a:rPr lang="en-US" dirty="0"/>
              <a:t>Phases of Development</a:t>
            </a:r>
            <a:br>
              <a:rPr lang="en-US" dirty="0"/>
            </a:br>
            <a:endParaRPr lang="en-US" sz="3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6150312"/>
              </p:ext>
            </p:extLst>
          </p:nvPr>
        </p:nvGraphicFramePr>
        <p:xfrm>
          <a:off x="838200" y="1319917"/>
          <a:ext cx="10182225" cy="444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/>
          <p:cNvSpPr/>
          <p:nvPr/>
        </p:nvSpPr>
        <p:spPr>
          <a:xfrm>
            <a:off x="116114" y="6002111"/>
            <a:ext cx="3715657" cy="855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3" y="6002111"/>
            <a:ext cx="2525259" cy="84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527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59414"/>
            <a:ext cx="10811005" cy="540511"/>
          </a:xfrm>
        </p:spPr>
        <p:txBody>
          <a:bodyPr>
            <a:normAutofit fontScale="90000"/>
          </a:bodyPr>
          <a:lstStyle/>
          <a:p>
            <a:r>
              <a:rPr lang="en-US" dirty="0"/>
              <a:t>Top achievements during the year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473891"/>
            <a:ext cx="7724182" cy="3569335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Surveys and Charts</a:t>
            </a:r>
          </a:p>
          <a:p>
            <a:pPr lvl="0"/>
            <a:r>
              <a:rPr lang="en-US" dirty="0"/>
              <a:t>Resurvey of the Suriname River from the entrance up to </a:t>
            </a:r>
            <a:r>
              <a:rPr lang="en-US" dirty="0" err="1"/>
              <a:t>Paranam</a:t>
            </a:r>
            <a:r>
              <a:rPr lang="en-US" dirty="0"/>
              <a:t> and the entrance of the Commewijne River to Alkmaar in preparation of dredging project. Total length of Suriname river 50 nautical miles. </a:t>
            </a:r>
            <a:endParaRPr lang="nl-NL" dirty="0"/>
          </a:p>
          <a:p>
            <a:pPr lvl="0"/>
            <a:r>
              <a:rPr lang="en-US" dirty="0"/>
              <a:t>Special attention is given to the critical area in the entrance of the Suriname River between S6-S10. Due to the sedimentation, a monthly survey is done in this area for monitoring.</a:t>
            </a:r>
            <a:endParaRPr lang="nl-NL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6114" y="6002111"/>
            <a:ext cx="3715657" cy="855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3" y="6002111"/>
            <a:ext cx="2525259" cy="8481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630C5A-C8C8-4219-ADB8-46880F489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0674" y="900714"/>
            <a:ext cx="3152023" cy="47156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1ADF2C0-31FA-4194-B0CE-7522E81E649E}"/>
              </a:ext>
            </a:extLst>
          </p:cNvPr>
          <p:cNvSpPr/>
          <p:nvPr/>
        </p:nvSpPr>
        <p:spPr>
          <a:xfrm>
            <a:off x="8856617" y="5616404"/>
            <a:ext cx="33353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Chart 2765 of Suriname river indicated the survey area. 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3135391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152C2-DA69-431F-B0F1-197019E20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Top achievements during the year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FE978-D2CA-4831-B4B3-CDBF0FE15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4439"/>
            <a:ext cx="7724182" cy="2158761"/>
          </a:xfrm>
        </p:spPr>
        <p:txBody>
          <a:bodyPr/>
          <a:lstStyle/>
          <a:p>
            <a:r>
              <a:rPr lang="en-US" dirty="0"/>
              <a:t>New survey for port development southern part of Suriname river. Length of river part is 8km and the survey will be used to develop a new chart.</a:t>
            </a:r>
            <a:endParaRPr lang="nl-NL" dirty="0"/>
          </a:p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8AD195-AE50-4D52-AD5E-71FE8243B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B8D452-CBD2-47C7-A1F8-68C0B4F03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1754" y="917676"/>
            <a:ext cx="3212870" cy="47613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74819FC-1803-4955-8523-9D3D1F575FCD}"/>
              </a:ext>
            </a:extLst>
          </p:cNvPr>
          <p:cNvSpPr/>
          <p:nvPr/>
        </p:nvSpPr>
        <p:spPr>
          <a:xfrm>
            <a:off x="8431754" y="5658316"/>
            <a:ext cx="3238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Survey of the Southern Suriname River 2019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364288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9CCB7-95FF-4BDE-95F0-5A137228B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Top achievements during the year</a:t>
            </a:r>
            <a:endParaRPr lang="nl-NL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513FF5B-90AD-45A0-99E0-F5B15CB2FD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0250333"/>
              </p:ext>
            </p:extLst>
          </p:nvPr>
        </p:nvGraphicFramePr>
        <p:xfrm>
          <a:off x="838199" y="1035056"/>
          <a:ext cx="4818016" cy="43444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6321">
                  <a:extLst>
                    <a:ext uri="{9D8B030D-6E8A-4147-A177-3AD203B41FA5}">
                      <a16:colId xmlns:a16="http://schemas.microsoft.com/office/drawing/2014/main" val="3704961578"/>
                    </a:ext>
                  </a:extLst>
                </a:gridCol>
                <a:gridCol w="683743">
                  <a:extLst>
                    <a:ext uri="{9D8B030D-6E8A-4147-A177-3AD203B41FA5}">
                      <a16:colId xmlns:a16="http://schemas.microsoft.com/office/drawing/2014/main" val="3936262799"/>
                    </a:ext>
                  </a:extLst>
                </a:gridCol>
                <a:gridCol w="897414">
                  <a:extLst>
                    <a:ext uri="{9D8B030D-6E8A-4147-A177-3AD203B41FA5}">
                      <a16:colId xmlns:a16="http://schemas.microsoft.com/office/drawing/2014/main" val="1765124618"/>
                    </a:ext>
                  </a:extLst>
                </a:gridCol>
                <a:gridCol w="897414">
                  <a:extLst>
                    <a:ext uri="{9D8B030D-6E8A-4147-A177-3AD203B41FA5}">
                      <a16:colId xmlns:a16="http://schemas.microsoft.com/office/drawing/2014/main" val="471208104"/>
                    </a:ext>
                  </a:extLst>
                </a:gridCol>
                <a:gridCol w="1063124">
                  <a:extLst>
                    <a:ext uri="{9D8B030D-6E8A-4147-A177-3AD203B41FA5}">
                      <a16:colId xmlns:a16="http://schemas.microsoft.com/office/drawing/2014/main" val="3082570200"/>
                    </a:ext>
                  </a:extLst>
                </a:gridCol>
              </a:tblGrid>
              <a:tr h="146689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>
                          <a:effectLst/>
                        </a:rPr>
                        <a:t> </a:t>
                      </a:r>
                      <a:endParaRPr lang="nl-NL" sz="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26" marR="15920" marT="3095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>
                          <a:effectLst/>
                        </a:rPr>
                        <a:t> </a:t>
                      </a:r>
                      <a:endParaRPr lang="nl-NL" sz="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26" marR="15920" marT="309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>
                          <a:effectLst/>
                        </a:rPr>
                        <a:t> </a:t>
                      </a:r>
                      <a:endParaRPr lang="nl-NL" sz="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26" marR="15920" marT="309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>
                          <a:effectLst/>
                        </a:rPr>
                        <a:t> </a:t>
                      </a:r>
                      <a:endParaRPr lang="nl-NL" sz="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26" marR="15920" marT="3095" marB="0"/>
                </a:tc>
                <a:extLst>
                  <a:ext uri="{0D108BD9-81ED-4DB2-BD59-A6C34878D82A}">
                    <a16:rowId xmlns:a16="http://schemas.microsoft.com/office/drawing/2014/main" val="600267873"/>
                  </a:ext>
                </a:extLst>
              </a:tr>
              <a:tr h="2077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ENC and Chart </a:t>
                      </a:r>
                      <a:endParaRPr lang="nl-NL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26" marR="15920" marT="3095" marB="0"/>
                </a:tc>
                <a:tc>
                  <a:txBody>
                    <a:bodyPr/>
                    <a:lstStyle/>
                    <a:p>
                      <a:pPr marL="12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Year </a:t>
                      </a:r>
                      <a:endParaRPr lang="nl-NL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26" marR="15920" marT="3095" marB="0"/>
                </a:tc>
                <a:tc>
                  <a:txBody>
                    <a:bodyPr/>
                    <a:lstStyle/>
                    <a:p>
                      <a:pPr marL="12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Publication </a:t>
                      </a:r>
                      <a:endParaRPr lang="nl-NL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26" marR="15920" marT="3095" marB="0"/>
                </a:tc>
                <a:tc>
                  <a:txBody>
                    <a:bodyPr/>
                    <a:lstStyle/>
                    <a:p>
                      <a:pPr marL="63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Producer </a:t>
                      </a:r>
                      <a:endParaRPr lang="nl-NL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26" marR="15920" marT="3095" marB="0"/>
                </a:tc>
                <a:tc>
                  <a:txBody>
                    <a:bodyPr/>
                    <a:lstStyle/>
                    <a:p>
                      <a:pPr marL="12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Status </a:t>
                      </a:r>
                      <a:endParaRPr lang="nl-NL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26" marR="15920" marT="3095" marB="0"/>
                </a:tc>
                <a:extLst>
                  <a:ext uri="{0D108BD9-81ED-4DB2-BD59-A6C34878D82A}">
                    <a16:rowId xmlns:a16="http://schemas.microsoft.com/office/drawing/2014/main" val="1114460798"/>
                  </a:ext>
                </a:extLst>
              </a:tr>
              <a:tr h="4140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5"/>
                        </a:spcAft>
                      </a:pPr>
                      <a:r>
                        <a:rPr lang="en-US" sz="1400" dirty="0">
                          <a:effectLst/>
                        </a:rPr>
                        <a:t>Paper Chart </a:t>
                      </a:r>
                      <a:endParaRPr lang="nl-NL" sz="14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SR2218/GB2765 </a:t>
                      </a:r>
                      <a:endParaRPr lang="nl-NL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26" marR="15920" marT="3095" marB="0"/>
                </a:tc>
                <a:tc>
                  <a:txBody>
                    <a:bodyPr/>
                    <a:lstStyle/>
                    <a:p>
                      <a:pPr marL="12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2020</a:t>
                      </a:r>
                      <a:endParaRPr lang="nl-NL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26" marR="15920" marT="3095" marB="0"/>
                </a:tc>
                <a:tc>
                  <a:txBody>
                    <a:bodyPr/>
                    <a:lstStyle/>
                    <a:p>
                      <a:pPr marL="12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Update </a:t>
                      </a:r>
                      <a:endParaRPr lang="nl-NL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26" marR="15920" marT="3095" marB="0"/>
                </a:tc>
                <a:tc>
                  <a:txBody>
                    <a:bodyPr/>
                    <a:lstStyle/>
                    <a:p>
                      <a:pPr marL="63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Suriname/ UKHO </a:t>
                      </a:r>
                      <a:endParaRPr lang="nl-NL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26" marR="15920" marT="3095" marB="0"/>
                </a:tc>
                <a:tc>
                  <a:txBody>
                    <a:bodyPr/>
                    <a:lstStyle/>
                    <a:p>
                      <a:pPr marL="12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New data available. Planning </a:t>
                      </a:r>
                      <a:endParaRPr lang="nl-NL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26" marR="15920" marT="3095" marB="0"/>
                </a:tc>
                <a:extLst>
                  <a:ext uri="{0D108BD9-81ED-4DB2-BD59-A6C34878D82A}">
                    <a16:rowId xmlns:a16="http://schemas.microsoft.com/office/drawing/2014/main" val="2558445421"/>
                  </a:ext>
                </a:extLst>
              </a:tr>
              <a:tr h="2736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5"/>
                        </a:spcAft>
                      </a:pPr>
                      <a:r>
                        <a:rPr lang="en-US" sz="1400" dirty="0">
                          <a:effectLst/>
                        </a:rPr>
                        <a:t>ENC SR402218, </a:t>
                      </a:r>
                      <a:endParaRPr lang="nl-NL" sz="14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SR52218A, and SR52218B </a:t>
                      </a:r>
                      <a:endParaRPr lang="nl-NL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26" marR="15920" marT="3095" marB="0"/>
                </a:tc>
                <a:tc>
                  <a:txBody>
                    <a:bodyPr/>
                    <a:lstStyle/>
                    <a:p>
                      <a:pPr marL="12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2020</a:t>
                      </a:r>
                      <a:endParaRPr lang="nl-NL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26" marR="15920" marT="3095" marB="0"/>
                </a:tc>
                <a:tc>
                  <a:txBody>
                    <a:bodyPr/>
                    <a:lstStyle/>
                    <a:p>
                      <a:pPr marL="12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Update </a:t>
                      </a:r>
                      <a:endParaRPr lang="nl-NL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26" marR="15920" marT="3095" marB="0"/>
                </a:tc>
                <a:tc>
                  <a:txBody>
                    <a:bodyPr/>
                    <a:lstStyle/>
                    <a:p>
                      <a:pPr marL="63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UKHO </a:t>
                      </a:r>
                      <a:endParaRPr lang="nl-NL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26" marR="15920" marT="3095" marB="0"/>
                </a:tc>
                <a:tc>
                  <a:txBody>
                    <a:bodyPr/>
                    <a:lstStyle/>
                    <a:p>
                      <a:pPr marL="12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New data available. Planning</a:t>
                      </a:r>
                      <a:endParaRPr lang="nl-NL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26" marR="15920" marT="3095" marB="0"/>
                </a:tc>
                <a:extLst>
                  <a:ext uri="{0D108BD9-81ED-4DB2-BD59-A6C34878D82A}">
                    <a16:rowId xmlns:a16="http://schemas.microsoft.com/office/drawing/2014/main" val="2468347052"/>
                  </a:ext>
                </a:extLst>
              </a:tr>
              <a:tr h="5223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Paper Chart 2014  </a:t>
                      </a:r>
                      <a:endParaRPr lang="nl-NL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26" marR="15920" marT="3095" marB="0"/>
                </a:tc>
                <a:tc>
                  <a:txBody>
                    <a:bodyPr/>
                    <a:lstStyle/>
                    <a:p>
                      <a:pPr marL="12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2020 </a:t>
                      </a:r>
                      <a:endParaRPr lang="nl-NL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26" marR="15920" marT="3095" marB="0"/>
                </a:tc>
                <a:tc>
                  <a:txBody>
                    <a:bodyPr/>
                    <a:lstStyle/>
                    <a:p>
                      <a:pPr marL="12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New edition </a:t>
                      </a:r>
                      <a:endParaRPr lang="nl-NL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26" marR="15920" marT="3095" marB="0"/>
                </a:tc>
                <a:tc>
                  <a:txBody>
                    <a:bodyPr/>
                    <a:lstStyle/>
                    <a:p>
                      <a:pPr marL="63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Suriname </a:t>
                      </a:r>
                      <a:endParaRPr lang="nl-NL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26" marR="15920" marT="3095" marB="0"/>
                </a:tc>
                <a:tc>
                  <a:txBody>
                    <a:bodyPr/>
                    <a:lstStyle/>
                    <a:p>
                      <a:pPr marL="12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Planning  </a:t>
                      </a:r>
                      <a:endParaRPr lang="nl-NL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26" marR="15920" marT="3095" marB="0"/>
                </a:tc>
                <a:extLst>
                  <a:ext uri="{0D108BD9-81ED-4DB2-BD59-A6C34878D82A}">
                    <a16:rowId xmlns:a16="http://schemas.microsoft.com/office/drawing/2014/main" val="4095042916"/>
                  </a:ext>
                </a:extLst>
              </a:tr>
              <a:tr h="5223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Paper chart 2764/INT4191</a:t>
                      </a:r>
                      <a:endParaRPr lang="nl-NL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26" marR="15920" marT="3095" marB="0"/>
                </a:tc>
                <a:tc>
                  <a:txBody>
                    <a:bodyPr/>
                    <a:lstStyle/>
                    <a:p>
                      <a:pPr marL="12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April 2019</a:t>
                      </a:r>
                      <a:endParaRPr lang="nl-NL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26" marR="15920" marT="3095" marB="0"/>
                </a:tc>
                <a:tc>
                  <a:txBody>
                    <a:bodyPr/>
                    <a:lstStyle/>
                    <a:p>
                      <a:pPr marL="12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New Edition</a:t>
                      </a:r>
                      <a:endParaRPr lang="nl-NL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26" marR="15920" marT="3095" marB="0"/>
                </a:tc>
                <a:tc>
                  <a:txBody>
                    <a:bodyPr/>
                    <a:lstStyle/>
                    <a:p>
                      <a:pPr marL="63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Suriname/ UKHO</a:t>
                      </a:r>
                      <a:endParaRPr lang="nl-NL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26" marR="15920" marT="3095" marB="0"/>
                </a:tc>
                <a:tc>
                  <a:txBody>
                    <a:bodyPr/>
                    <a:lstStyle/>
                    <a:p>
                      <a:pPr marL="12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Finalized</a:t>
                      </a:r>
                      <a:endParaRPr lang="nl-NL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26" marR="15920" marT="3095" marB="0"/>
                </a:tc>
                <a:extLst>
                  <a:ext uri="{0D108BD9-81ED-4DB2-BD59-A6C34878D82A}">
                    <a16:rowId xmlns:a16="http://schemas.microsoft.com/office/drawing/2014/main" val="756436452"/>
                  </a:ext>
                </a:extLst>
              </a:tr>
              <a:tr h="2540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ENC SR302014 </a:t>
                      </a:r>
                      <a:endParaRPr lang="nl-NL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26" marR="15920" marT="3095" marB="0"/>
                </a:tc>
                <a:tc>
                  <a:txBody>
                    <a:bodyPr/>
                    <a:lstStyle/>
                    <a:p>
                      <a:pPr marL="12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End 2019 - 2020</a:t>
                      </a:r>
                      <a:endParaRPr lang="nl-NL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26" marR="15920" marT="3095" marB="0"/>
                </a:tc>
                <a:tc>
                  <a:txBody>
                    <a:bodyPr/>
                    <a:lstStyle/>
                    <a:p>
                      <a:pPr marL="12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Update </a:t>
                      </a:r>
                      <a:endParaRPr lang="nl-NL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26" marR="15920" marT="3095" marB="0"/>
                </a:tc>
                <a:tc>
                  <a:txBody>
                    <a:bodyPr/>
                    <a:lstStyle/>
                    <a:p>
                      <a:pPr marL="63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Suriname/ UKHO</a:t>
                      </a:r>
                      <a:endParaRPr lang="nl-NL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26" marR="15920" marT="3095" marB="0"/>
                </a:tc>
                <a:tc>
                  <a:txBody>
                    <a:bodyPr/>
                    <a:lstStyle/>
                    <a:p>
                      <a:pPr marL="12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Planning   </a:t>
                      </a:r>
                      <a:endParaRPr lang="nl-NL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26" marR="15920" marT="3095" marB="0"/>
                </a:tc>
                <a:extLst>
                  <a:ext uri="{0D108BD9-81ED-4DB2-BD59-A6C34878D82A}">
                    <a16:rowId xmlns:a16="http://schemas.microsoft.com/office/drawing/2014/main" val="3148434705"/>
                  </a:ext>
                </a:extLst>
              </a:tr>
              <a:tr h="4759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Paper Chart 2017  </a:t>
                      </a:r>
                      <a:endParaRPr lang="nl-NL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26" marR="15920" marT="3095" marB="0"/>
                </a:tc>
                <a:tc>
                  <a:txBody>
                    <a:bodyPr/>
                    <a:lstStyle/>
                    <a:p>
                      <a:pPr marL="12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End 2019 – 2020</a:t>
                      </a:r>
                      <a:endParaRPr lang="nl-NL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26" marR="15920" marT="3095" marB="0"/>
                </a:tc>
                <a:tc>
                  <a:txBody>
                    <a:bodyPr/>
                    <a:lstStyle/>
                    <a:p>
                      <a:pPr marL="12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New edition  </a:t>
                      </a:r>
                      <a:endParaRPr lang="nl-NL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26" marR="15920" marT="3095" marB="0"/>
                </a:tc>
                <a:tc>
                  <a:txBody>
                    <a:bodyPr/>
                    <a:lstStyle/>
                    <a:p>
                      <a:pPr marL="63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Suriname/ UKHO</a:t>
                      </a:r>
                      <a:endParaRPr lang="nl-NL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26" marR="15920" marT="3095" marB="0"/>
                </a:tc>
                <a:tc>
                  <a:txBody>
                    <a:bodyPr/>
                    <a:lstStyle/>
                    <a:p>
                      <a:pPr marL="12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Planning. Working on draft specifications.  </a:t>
                      </a:r>
                      <a:endParaRPr lang="nl-NL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26" marR="15920" marT="3095" marB="0"/>
                </a:tc>
                <a:extLst>
                  <a:ext uri="{0D108BD9-81ED-4DB2-BD59-A6C34878D82A}">
                    <a16:rowId xmlns:a16="http://schemas.microsoft.com/office/drawing/2014/main" val="214551247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86608D-4ACA-4914-B55D-04FC18EA2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C363CCB-97F2-4F1A-BF44-B47DE56CD7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234634"/>
              </p:ext>
            </p:extLst>
          </p:nvPr>
        </p:nvGraphicFramePr>
        <p:xfrm>
          <a:off x="6096000" y="1090398"/>
          <a:ext cx="5281907" cy="42249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0309">
                  <a:extLst>
                    <a:ext uri="{9D8B030D-6E8A-4147-A177-3AD203B41FA5}">
                      <a16:colId xmlns:a16="http://schemas.microsoft.com/office/drawing/2014/main" val="74154580"/>
                    </a:ext>
                  </a:extLst>
                </a:gridCol>
                <a:gridCol w="712666">
                  <a:extLst>
                    <a:ext uri="{9D8B030D-6E8A-4147-A177-3AD203B41FA5}">
                      <a16:colId xmlns:a16="http://schemas.microsoft.com/office/drawing/2014/main" val="807125205"/>
                    </a:ext>
                  </a:extLst>
                </a:gridCol>
                <a:gridCol w="935375">
                  <a:extLst>
                    <a:ext uri="{9D8B030D-6E8A-4147-A177-3AD203B41FA5}">
                      <a16:colId xmlns:a16="http://schemas.microsoft.com/office/drawing/2014/main" val="2452820335"/>
                    </a:ext>
                  </a:extLst>
                </a:gridCol>
                <a:gridCol w="935375">
                  <a:extLst>
                    <a:ext uri="{9D8B030D-6E8A-4147-A177-3AD203B41FA5}">
                      <a16:colId xmlns:a16="http://schemas.microsoft.com/office/drawing/2014/main" val="716340376"/>
                    </a:ext>
                  </a:extLst>
                </a:gridCol>
                <a:gridCol w="1368182">
                  <a:extLst>
                    <a:ext uri="{9D8B030D-6E8A-4147-A177-3AD203B41FA5}">
                      <a16:colId xmlns:a16="http://schemas.microsoft.com/office/drawing/2014/main" val="751035113"/>
                    </a:ext>
                  </a:extLst>
                </a:gridCol>
              </a:tblGrid>
              <a:tr h="3610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ENC 2219  </a:t>
                      </a:r>
                      <a:endParaRPr lang="nl-NL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26" marR="15920" marT="3095" marB="0"/>
                </a:tc>
                <a:tc>
                  <a:txBody>
                    <a:bodyPr/>
                    <a:lstStyle/>
                    <a:p>
                      <a:pPr marL="12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2019 </a:t>
                      </a:r>
                      <a:endParaRPr lang="nl-NL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26" marR="15920" marT="3095" marB="0"/>
                </a:tc>
                <a:tc>
                  <a:txBody>
                    <a:bodyPr/>
                    <a:lstStyle/>
                    <a:p>
                      <a:pPr marL="12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New edition </a:t>
                      </a:r>
                      <a:endParaRPr lang="nl-NL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26" marR="15920" marT="3095" marB="0"/>
                </a:tc>
                <a:tc>
                  <a:txBody>
                    <a:bodyPr/>
                    <a:lstStyle/>
                    <a:p>
                      <a:pPr marL="63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Suriname  </a:t>
                      </a:r>
                      <a:endParaRPr lang="nl-NL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26" marR="15920" marT="3095" marB="0"/>
                </a:tc>
                <a:tc>
                  <a:txBody>
                    <a:bodyPr/>
                    <a:lstStyle/>
                    <a:p>
                      <a:pPr marL="12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Finalized </a:t>
                      </a:r>
                      <a:endParaRPr lang="nl-NL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26" marR="15920" marT="3095" marB="0"/>
                </a:tc>
                <a:extLst>
                  <a:ext uri="{0D108BD9-81ED-4DB2-BD59-A6C34878D82A}">
                    <a16:rowId xmlns:a16="http://schemas.microsoft.com/office/drawing/2014/main" val="459467601"/>
                  </a:ext>
                </a:extLst>
              </a:tr>
              <a:tr h="2002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Paper Chart 2219 </a:t>
                      </a:r>
                      <a:endParaRPr lang="nl-NL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26" marR="15920" marT="3095" marB="0"/>
                </a:tc>
                <a:tc>
                  <a:txBody>
                    <a:bodyPr/>
                    <a:lstStyle/>
                    <a:p>
                      <a:pPr marL="12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2019 </a:t>
                      </a:r>
                      <a:endParaRPr lang="nl-NL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26" marR="15920" marT="3095" marB="0"/>
                </a:tc>
                <a:tc>
                  <a:txBody>
                    <a:bodyPr/>
                    <a:lstStyle/>
                    <a:p>
                      <a:pPr marL="12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Update </a:t>
                      </a:r>
                      <a:endParaRPr lang="nl-NL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26" marR="15920" marT="3095" marB="0"/>
                </a:tc>
                <a:tc>
                  <a:txBody>
                    <a:bodyPr/>
                    <a:lstStyle/>
                    <a:p>
                      <a:pPr marL="63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Suriname </a:t>
                      </a:r>
                      <a:endParaRPr lang="nl-NL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26" marR="15920" marT="3095" marB="0"/>
                </a:tc>
                <a:tc>
                  <a:txBody>
                    <a:bodyPr/>
                    <a:lstStyle/>
                    <a:p>
                      <a:pPr marL="12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Finalized</a:t>
                      </a:r>
                      <a:endParaRPr lang="nl-NL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26" marR="15920" marT="3095" marB="0"/>
                </a:tc>
                <a:extLst>
                  <a:ext uri="{0D108BD9-81ED-4DB2-BD59-A6C34878D82A}">
                    <a16:rowId xmlns:a16="http://schemas.microsoft.com/office/drawing/2014/main" val="411965733"/>
                  </a:ext>
                </a:extLst>
              </a:tr>
              <a:tr h="4434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5"/>
                        </a:spcAft>
                      </a:pPr>
                      <a:r>
                        <a:rPr lang="en-US" sz="1400">
                          <a:effectLst/>
                        </a:rPr>
                        <a:t>New Paper Chart 2220 </a:t>
                      </a:r>
                      <a:endParaRPr lang="nl-NL" sz="14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(Cottica rivier bends lager scale charts)  </a:t>
                      </a:r>
                      <a:endParaRPr lang="nl-NL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26" marR="15920" marT="3095" marB="0"/>
                </a:tc>
                <a:tc>
                  <a:txBody>
                    <a:bodyPr/>
                    <a:lstStyle/>
                    <a:p>
                      <a:pPr marL="12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2020 </a:t>
                      </a:r>
                      <a:endParaRPr lang="nl-NL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26" marR="15920" marT="3095" marB="0"/>
                </a:tc>
                <a:tc>
                  <a:txBody>
                    <a:bodyPr/>
                    <a:lstStyle/>
                    <a:p>
                      <a:pPr marL="12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New edition </a:t>
                      </a:r>
                      <a:endParaRPr lang="nl-NL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26" marR="15920" marT="3095" marB="0"/>
                </a:tc>
                <a:tc>
                  <a:txBody>
                    <a:bodyPr/>
                    <a:lstStyle/>
                    <a:p>
                      <a:pPr marL="63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Suriname </a:t>
                      </a:r>
                      <a:endParaRPr lang="nl-NL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26" marR="15920" marT="3095" marB="0"/>
                </a:tc>
                <a:tc>
                  <a:txBody>
                    <a:bodyPr/>
                    <a:lstStyle/>
                    <a:p>
                      <a:pPr marL="12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On hold.  </a:t>
                      </a:r>
                      <a:endParaRPr lang="nl-NL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26" marR="15920" marT="3095" marB="0"/>
                </a:tc>
                <a:extLst>
                  <a:ext uri="{0D108BD9-81ED-4DB2-BD59-A6C34878D82A}">
                    <a16:rowId xmlns:a16="http://schemas.microsoft.com/office/drawing/2014/main" val="4070079942"/>
                  </a:ext>
                </a:extLst>
              </a:tr>
              <a:tr h="2636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Paper Chart 2766 </a:t>
                      </a:r>
                      <a:endParaRPr lang="nl-NL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26" marR="15920" marT="3095" marB="0"/>
                </a:tc>
                <a:tc>
                  <a:txBody>
                    <a:bodyPr/>
                    <a:lstStyle/>
                    <a:p>
                      <a:pPr marL="12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2020 </a:t>
                      </a:r>
                      <a:endParaRPr lang="nl-NL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26" marR="15920" marT="3095" marB="0"/>
                </a:tc>
                <a:tc>
                  <a:txBody>
                    <a:bodyPr/>
                    <a:lstStyle/>
                    <a:p>
                      <a:pPr marL="12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Update  </a:t>
                      </a:r>
                      <a:endParaRPr lang="nl-NL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26" marR="15920" marT="3095" marB="0"/>
                </a:tc>
                <a:tc>
                  <a:txBody>
                    <a:bodyPr/>
                    <a:lstStyle/>
                    <a:p>
                      <a:pPr marL="63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UKHO  </a:t>
                      </a:r>
                      <a:endParaRPr lang="nl-NL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26" marR="15920" marT="3095" marB="0"/>
                </a:tc>
                <a:tc>
                  <a:txBody>
                    <a:bodyPr/>
                    <a:lstStyle/>
                    <a:p>
                      <a:pPr marL="12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New data required </a:t>
                      </a:r>
                      <a:endParaRPr lang="nl-NL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26" marR="15920" marT="3095" marB="0"/>
                </a:tc>
                <a:extLst>
                  <a:ext uri="{0D108BD9-81ED-4DB2-BD59-A6C34878D82A}">
                    <a16:rowId xmlns:a16="http://schemas.microsoft.com/office/drawing/2014/main" val="521148901"/>
                  </a:ext>
                </a:extLst>
              </a:tr>
              <a:tr h="4040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5"/>
                        </a:spcAft>
                      </a:pPr>
                      <a:r>
                        <a:rPr lang="en-US" sz="1400">
                          <a:effectLst/>
                        </a:rPr>
                        <a:t>ENC SR402766, </a:t>
                      </a:r>
                      <a:endParaRPr lang="nl-NL" sz="14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SR5C2766, SR5D2766 </a:t>
                      </a:r>
                      <a:endParaRPr lang="nl-NL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26" marR="15920" marT="3095" marB="0"/>
                </a:tc>
                <a:tc>
                  <a:txBody>
                    <a:bodyPr/>
                    <a:lstStyle/>
                    <a:p>
                      <a:pPr marL="12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2020 </a:t>
                      </a:r>
                      <a:endParaRPr lang="nl-NL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26" marR="15920" marT="3095" marB="0"/>
                </a:tc>
                <a:tc>
                  <a:txBody>
                    <a:bodyPr/>
                    <a:lstStyle/>
                    <a:p>
                      <a:pPr marL="12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Update </a:t>
                      </a:r>
                      <a:endParaRPr lang="nl-NL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26" marR="15920" marT="3095" marB="0"/>
                </a:tc>
                <a:tc>
                  <a:txBody>
                    <a:bodyPr/>
                    <a:lstStyle/>
                    <a:p>
                      <a:pPr marL="63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UKHO  </a:t>
                      </a:r>
                      <a:endParaRPr lang="nl-NL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26" marR="15920" marT="3095" marB="0"/>
                </a:tc>
                <a:tc>
                  <a:txBody>
                    <a:bodyPr/>
                    <a:lstStyle/>
                    <a:p>
                      <a:pPr marL="12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New data required </a:t>
                      </a:r>
                      <a:endParaRPr lang="nl-NL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26" marR="15920" marT="3095" marB="0"/>
                </a:tc>
                <a:extLst>
                  <a:ext uri="{0D108BD9-81ED-4DB2-BD59-A6C34878D82A}">
                    <a16:rowId xmlns:a16="http://schemas.microsoft.com/office/drawing/2014/main" val="2119926348"/>
                  </a:ext>
                </a:extLst>
              </a:tr>
              <a:tr h="3960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ENC ISPS ports band 6 </a:t>
                      </a:r>
                      <a:endParaRPr lang="nl-NL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26" marR="15920" marT="3095" marB="0"/>
                </a:tc>
                <a:tc>
                  <a:txBody>
                    <a:bodyPr/>
                    <a:lstStyle/>
                    <a:p>
                      <a:pPr marL="12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September 2019 - 2020</a:t>
                      </a:r>
                      <a:endParaRPr lang="nl-NL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26" marR="15920" marT="3095" marB="0"/>
                </a:tc>
                <a:tc>
                  <a:txBody>
                    <a:bodyPr/>
                    <a:lstStyle/>
                    <a:p>
                      <a:pPr marL="12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New edition </a:t>
                      </a:r>
                      <a:endParaRPr lang="nl-NL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26" marR="15920" marT="3095" marB="0"/>
                </a:tc>
                <a:tc>
                  <a:txBody>
                    <a:bodyPr/>
                    <a:lstStyle/>
                    <a:p>
                      <a:pPr marL="63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Suriname </a:t>
                      </a:r>
                      <a:endParaRPr lang="nl-NL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26" marR="15920" marT="3095" marB="0"/>
                </a:tc>
                <a:tc>
                  <a:txBody>
                    <a:bodyPr/>
                    <a:lstStyle/>
                    <a:p>
                      <a:pPr marL="12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Ongoing. 3 ENCS  already compiled. Currently updating.</a:t>
                      </a:r>
                      <a:endParaRPr lang="nl-NL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26" marR="15920" marT="3095" marB="0"/>
                </a:tc>
                <a:extLst>
                  <a:ext uri="{0D108BD9-81ED-4DB2-BD59-A6C34878D82A}">
                    <a16:rowId xmlns:a16="http://schemas.microsoft.com/office/drawing/2014/main" val="1002288894"/>
                  </a:ext>
                </a:extLst>
              </a:tr>
              <a:tr h="3960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ENC   </a:t>
                      </a:r>
                      <a:r>
                        <a:rPr lang="nl-NL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for</a:t>
                      </a:r>
                      <a:r>
                        <a:rPr lang="nl-NL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PPU</a:t>
                      </a:r>
                    </a:p>
                  </a:txBody>
                  <a:tcPr marL="21226" marR="15920" marT="3095" marB="0"/>
                </a:tc>
                <a:tc>
                  <a:txBody>
                    <a:bodyPr/>
                    <a:lstStyle/>
                    <a:p>
                      <a:pPr marL="12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2019</a:t>
                      </a:r>
                    </a:p>
                  </a:txBody>
                  <a:tcPr marL="21226" marR="15920" marT="3095" marB="0"/>
                </a:tc>
                <a:tc>
                  <a:txBody>
                    <a:bodyPr/>
                    <a:lstStyle/>
                    <a:p>
                      <a:pPr marL="12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New </a:t>
                      </a:r>
                      <a:r>
                        <a:rPr lang="nl-NL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edition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226" marR="15920" marT="3095" marB="0"/>
                </a:tc>
                <a:tc>
                  <a:txBody>
                    <a:bodyPr/>
                    <a:lstStyle/>
                    <a:p>
                      <a:pPr marL="63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Suriname</a:t>
                      </a:r>
                    </a:p>
                  </a:txBody>
                  <a:tcPr marL="21226" marR="15920" marT="3095" marB="0"/>
                </a:tc>
                <a:tc>
                  <a:txBody>
                    <a:bodyPr/>
                    <a:lstStyle/>
                    <a:p>
                      <a:pPr marL="12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ongoing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226" marR="15920" marT="3095" marB="0"/>
                </a:tc>
                <a:extLst>
                  <a:ext uri="{0D108BD9-81ED-4DB2-BD59-A6C34878D82A}">
                    <a16:rowId xmlns:a16="http://schemas.microsoft.com/office/drawing/2014/main" val="552583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1839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D9D71-7D73-41E7-BBDA-7B1619DCA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ACCBF9">
                    <a:lumMod val="50000"/>
                  </a:srgbClr>
                </a:solidFill>
              </a:rPr>
              <a:t>Top achievements during the year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BCA0AB-2148-4D8C-A275-C62FD741C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199E38-21CA-46A9-833C-32E2763CC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51213"/>
            <a:ext cx="4199731" cy="29595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079D94-FB0C-4194-8601-E152FAE59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4857" y="951213"/>
            <a:ext cx="4468131" cy="513426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4BF2799-7873-4153-A6CA-488579BD9CD8}"/>
              </a:ext>
            </a:extLst>
          </p:cNvPr>
          <p:cNvSpPr/>
          <p:nvPr/>
        </p:nvSpPr>
        <p:spPr>
          <a:xfrm>
            <a:off x="8562383" y="5743686"/>
            <a:ext cx="2634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ENC for Potable Pilot Unit </a:t>
            </a:r>
            <a:endParaRPr lang="nl-NL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5DFD40-B101-444D-A373-8750293B3E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87441" y="2836368"/>
            <a:ext cx="3256051" cy="3236830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C7ABF01-F074-47BC-9C73-17CF14426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A15612-5D5B-4D0E-A94B-4351FD36A75D}"/>
              </a:ext>
            </a:extLst>
          </p:cNvPr>
          <p:cNvSpPr/>
          <p:nvPr/>
        </p:nvSpPr>
        <p:spPr>
          <a:xfrm>
            <a:off x="6016335" y="5743686"/>
            <a:ext cx="1324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ENC Band 6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C3666C-D1F6-4133-B33E-69584ED0BDBA}"/>
              </a:ext>
            </a:extLst>
          </p:cNvPr>
          <p:cNvSpPr/>
          <p:nvPr/>
        </p:nvSpPr>
        <p:spPr>
          <a:xfrm>
            <a:off x="2238103" y="1105787"/>
            <a:ext cx="16285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2764/INT 4191</a:t>
            </a:r>
            <a:endParaRPr lang="nl-NL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31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D2E56-64BD-4F81-9E8E-7F82C9202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Top achievements during the year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2ADA5-2FB4-472F-AF98-F17471C88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327699"/>
            <a:ext cx="8684622" cy="46420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2. MSDI- Phase 2 -  National maritime data base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71F8BA-485F-430C-AF7A-49FA80B5A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5DE2C27A-7244-4901-A08C-A5EFBFE4BD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7" y="1708037"/>
            <a:ext cx="8323217" cy="441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81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F90B4-837D-44A1-9955-062A4BC5E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Top achievements during the year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030E3-7C29-4661-A323-DB3AC9832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704" y="1107167"/>
            <a:ext cx="6500788" cy="371302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3.Riverbounndary with France- </a:t>
            </a:r>
          </a:p>
          <a:p>
            <a:pPr marL="0" indent="0">
              <a:buNone/>
            </a:pPr>
            <a:r>
              <a:rPr lang="en-US" dirty="0"/>
              <a:t> Length of 180 NM</a:t>
            </a:r>
          </a:p>
          <a:p>
            <a:pPr marL="0" indent="0">
              <a:buNone/>
            </a:pPr>
            <a:endParaRPr lang="en-US" dirty="0"/>
          </a:p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C1837E-EEEF-4B65-8A5F-2E1DE2146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86100D-83F8-4E22-9C38-AAF66D479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6634" y="917257"/>
            <a:ext cx="2680994" cy="50655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784405-F6D7-41C2-8F63-8A015E761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933" y="2246207"/>
            <a:ext cx="5154666" cy="341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597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310" y="609369"/>
            <a:ext cx="11011577" cy="540511"/>
          </a:xfrm>
        </p:spPr>
        <p:txBody>
          <a:bodyPr>
            <a:normAutofit fontScale="90000"/>
          </a:bodyPr>
          <a:lstStyle/>
          <a:p>
            <a:r>
              <a:rPr lang="en-US" dirty="0"/>
              <a:t>Top challenges and/or obstructions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310" y="1563181"/>
            <a:ext cx="10221364" cy="4025629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Tidal analysis, require assistance in LAT determination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Require assistance in MSI ;</a:t>
            </a:r>
          </a:p>
          <a:p>
            <a:r>
              <a:rPr lang="en-US" dirty="0"/>
              <a:t>An expert required for a one-week workshop for government institutions contributing to MSI</a:t>
            </a:r>
          </a:p>
          <a:p>
            <a:r>
              <a:rPr lang="en-US" dirty="0"/>
              <a:t>An expert required to assist in  drafting a national  MSI plan (information flow and physical infrastructure for MSI information or other means available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GB" b="1" dirty="0"/>
              <a:t>Area A1 </a:t>
            </a:r>
            <a:r>
              <a:rPr lang="en-GB" dirty="0"/>
              <a:t>–VHF coast stations (about 20-30 NM)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GB" b="1" dirty="0"/>
              <a:t>Area A2 </a:t>
            </a:r>
            <a:r>
              <a:rPr lang="en-GB" dirty="0"/>
              <a:t>–MF coast stations (about 100NM ) and NAVTEX </a:t>
            </a:r>
            <a:endParaRPr lang="en-US" dirty="0"/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dirty="0"/>
              <a:t>3. Require assistance in Maritime disaster response management</a:t>
            </a:r>
          </a:p>
          <a:p>
            <a:r>
              <a:rPr lang="en-US" dirty="0"/>
              <a:t>An expert required for a one-week workshop on Maritime disaster management for government institutions resulting in a Maritime disaster plan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6114" y="6002111"/>
            <a:ext cx="3715657" cy="855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3" y="6002111"/>
            <a:ext cx="2525259" cy="84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410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1" y="584336"/>
            <a:ext cx="10515600" cy="540511"/>
          </a:xfrm>
        </p:spPr>
        <p:txBody>
          <a:bodyPr>
            <a:normAutofit fontScale="90000"/>
          </a:bodyPr>
          <a:lstStyle/>
          <a:p>
            <a:r>
              <a:rPr lang="en-US" dirty="0"/>
              <a:t>Top Plans that affect the region</a:t>
            </a:r>
            <a:br>
              <a:rPr lang="en-US" dirty="0"/>
            </a:b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404717"/>
            <a:ext cx="10312400" cy="406862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300" dirty="0"/>
              <a:t>Capacity building offered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Center of expertise for the Caribbean </a:t>
            </a:r>
          </a:p>
          <a:p>
            <a:pPr marL="0" indent="0">
              <a:buNone/>
            </a:pPr>
            <a:r>
              <a:rPr lang="en-US" dirty="0"/>
              <a:t>The need for providing adequate hydrographic services for ships navigating in the Caribbean region in accordance with applicable international instruments was recognized and highlighted at the Jamaica High-Level Symposium 2013 (HLA)  for ministers in the Maritime transportation.</a:t>
            </a:r>
          </a:p>
          <a:p>
            <a:pPr marL="0" indent="0">
              <a:buNone/>
            </a:pPr>
            <a:r>
              <a:rPr lang="en-US" dirty="0"/>
              <a:t>At the Senior Maritime Administrators  (SMA) workshop , Barbados 2017 ,it was recommended that a  Regional Hydrographic Center needed to established .</a:t>
            </a:r>
          </a:p>
          <a:p>
            <a:pPr marL="0" indent="0">
              <a:buNone/>
            </a:pPr>
            <a:r>
              <a:rPr lang="en-US" dirty="0"/>
              <a:t>One of the main goal is to set up a Center of expertise, with the well-trained people and required equipment that will be available for the Caribbean .</a:t>
            </a:r>
          </a:p>
          <a:p>
            <a:pPr marL="0" indent="0">
              <a:buNone/>
            </a:pPr>
            <a:r>
              <a:rPr lang="en-US" dirty="0"/>
              <a:t>If supported Suriname is willing to take lead to be the Center of expertise.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6114" y="6002111"/>
            <a:ext cx="3715657" cy="855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3" y="6002111"/>
            <a:ext cx="2525259" cy="84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67989"/>
      </p:ext>
    </p:extLst>
  </p:cSld>
  <p:clrMapOvr>
    <a:masterClrMapping/>
  </p:clrMapOvr>
</p:sld>
</file>

<file path=ppt/theme/theme1.xml><?xml version="1.0" encoding="utf-8"?>
<a:theme xmlns:a="http://schemas.openxmlformats.org/drawingml/2006/main" name="IHO_Presentations_template-Blank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HO presentations template" id="{02FEB0FD-5DB0-4DCA-8FD3-AD77DA5C0D37}" vid="{4295DFCE-4179-4A75-B3EC-50B8EFC8F0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IHO_Presentations_template-Blank</Template>
  <TotalTime>1642</TotalTime>
  <Words>1193</Words>
  <Application>Microsoft Office PowerPoint</Application>
  <PresentationFormat>Widescreen</PresentationFormat>
  <Paragraphs>176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IHO_Presentations_template-Blank</vt:lpstr>
      <vt:lpstr>20th Meeting of the  Meso America – Caribbean Sea Hydrographic Commission  Santo Domingo, Dominican Republic, 2 December November – 6 December 2019 National Report by</vt:lpstr>
      <vt:lpstr>Top achievements during the year</vt:lpstr>
      <vt:lpstr>Top achievements during the year</vt:lpstr>
      <vt:lpstr>Top achievements during the year</vt:lpstr>
      <vt:lpstr>Top achievements during the year</vt:lpstr>
      <vt:lpstr>Top achievements during the year</vt:lpstr>
      <vt:lpstr>Top achievements during the year</vt:lpstr>
      <vt:lpstr>Top challenges and/or obstructions </vt:lpstr>
      <vt:lpstr>Top Plans that affect the region </vt:lpstr>
      <vt:lpstr>Top Plans that affect the region </vt:lpstr>
      <vt:lpstr>  Top 2 recommendations for MACHC plenary (Criteria: Greatest collective regional impact, return on investment,  potential for leveraging resources/partnerships) </vt:lpstr>
      <vt:lpstr>IHO Capacity Building  Phase Reference</vt:lpstr>
      <vt:lpstr>Reference:  IHO Capacity Building Strategy  Phases of Development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of JCOMM-5 to HSSC 9 6-10 November 2017,  Ottawa, Canada</dc:title>
  <dc:creator>Owner</dc:creator>
  <cp:lastModifiedBy>Bernice Mahabier</cp:lastModifiedBy>
  <cp:revision>131</cp:revision>
  <dcterms:created xsi:type="dcterms:W3CDTF">2017-10-26T13:07:26Z</dcterms:created>
  <dcterms:modified xsi:type="dcterms:W3CDTF">2019-12-01T22:51:17Z</dcterms:modified>
</cp:coreProperties>
</file>