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ryn Ries" initials="KR" lastIdx="1" clrIdx="0">
    <p:extLst>
      <p:ext uri="{19B8F6BF-5375-455C-9EA6-DF929625EA0E}">
        <p15:presenceInfo xmlns:p15="http://schemas.microsoft.com/office/powerpoint/2012/main" userId="Kathryn Ri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82299" autoAdjust="0"/>
  </p:normalViewPr>
  <p:slideViewPr>
    <p:cSldViewPr snapToGrid="0">
      <p:cViewPr varScale="1">
        <p:scale>
          <a:sx n="104" d="100"/>
          <a:sy n="104" d="100"/>
        </p:scale>
        <p:origin x="82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6E57B-A256-4434-9349-D1EEBA0E290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922F514-184A-413F-A518-859868E14A3B}">
      <dgm:prSet phldrT="[Text]"/>
      <dgm:spPr/>
      <dgm:t>
        <a:bodyPr/>
        <a:lstStyle/>
        <a:p>
          <a:r>
            <a:rPr lang="en-US" b="1" dirty="0" smtClean="0"/>
            <a:t>Phase 1 </a:t>
          </a:r>
          <a:endParaRPr lang="en-US" b="1" dirty="0"/>
        </a:p>
      </dgm:t>
    </dgm:pt>
    <dgm:pt modelId="{57D67E06-DB27-4535-8139-D3DAD8104BE9}" type="parTrans" cxnId="{7381862D-182E-45B2-8222-B4F6BDDD3E8F}">
      <dgm:prSet/>
      <dgm:spPr/>
      <dgm:t>
        <a:bodyPr/>
        <a:lstStyle/>
        <a:p>
          <a:endParaRPr lang="en-US"/>
        </a:p>
      </dgm:t>
    </dgm:pt>
    <dgm:pt modelId="{C115C6F3-86AE-4012-B701-7E58B226A526}" type="sibTrans" cxnId="{7381862D-182E-45B2-8222-B4F6BDDD3E8F}">
      <dgm:prSet/>
      <dgm:spPr/>
      <dgm:t>
        <a:bodyPr/>
        <a:lstStyle/>
        <a:p>
          <a:endParaRPr lang="en-US"/>
        </a:p>
      </dgm:t>
    </dgm:pt>
    <dgm:pt modelId="{DB7F6814-F1FC-49C8-AE20-C77AE4F69016}">
      <dgm:prSet/>
      <dgm:spPr/>
      <dgm:t>
        <a:bodyPr/>
        <a:lstStyle/>
        <a:p>
          <a:r>
            <a:rPr lang="en-US" dirty="0" smtClean="0"/>
            <a:t>Collection and circulation of nautical information, necessary to maintain existing charts and publications up to date.</a:t>
          </a:r>
        </a:p>
      </dgm:t>
    </dgm:pt>
    <dgm:pt modelId="{B96F10DC-591C-4C0C-A92C-BFF79222FAB1}" type="parTrans" cxnId="{9FB0AA55-F930-4AED-9FA0-4A002B9DB490}">
      <dgm:prSet/>
      <dgm:spPr/>
      <dgm:t>
        <a:bodyPr/>
        <a:lstStyle/>
        <a:p>
          <a:endParaRPr lang="en-US"/>
        </a:p>
      </dgm:t>
    </dgm:pt>
    <dgm:pt modelId="{15708B19-0F25-4311-A1E4-66E5B02E5001}" type="sibTrans" cxnId="{9FB0AA55-F930-4AED-9FA0-4A002B9DB490}">
      <dgm:prSet/>
      <dgm:spPr/>
      <dgm:t>
        <a:bodyPr/>
        <a:lstStyle/>
        <a:p>
          <a:endParaRPr lang="en-US"/>
        </a:p>
      </dgm:t>
    </dgm:pt>
    <dgm:pt modelId="{3DC28D8A-DF3D-48B2-8622-673C157AA28C}">
      <dgm:prSet/>
      <dgm:spPr/>
      <dgm:t>
        <a:bodyPr/>
        <a:lstStyle/>
        <a:p>
          <a:r>
            <a:rPr lang="en-US" b="1" dirty="0" smtClean="0"/>
            <a:t>Phase 2</a:t>
          </a:r>
        </a:p>
      </dgm:t>
    </dgm:pt>
    <dgm:pt modelId="{EAB42497-C217-4D8B-80E1-EBFA9AC257F3}" type="parTrans" cxnId="{77F6BE1B-BCB4-4FF4-A6EC-EA50F870F7C1}">
      <dgm:prSet/>
      <dgm:spPr/>
      <dgm:t>
        <a:bodyPr/>
        <a:lstStyle/>
        <a:p>
          <a:endParaRPr lang="en-US"/>
        </a:p>
      </dgm:t>
    </dgm:pt>
    <dgm:pt modelId="{A7F37992-FB35-4FAC-96F8-FC867E3336D0}" type="sibTrans" cxnId="{77F6BE1B-BCB4-4FF4-A6EC-EA50F870F7C1}">
      <dgm:prSet/>
      <dgm:spPr/>
      <dgm:t>
        <a:bodyPr/>
        <a:lstStyle/>
        <a:p>
          <a:endParaRPr lang="en-US"/>
        </a:p>
      </dgm:t>
    </dgm:pt>
    <dgm:pt modelId="{58144D21-938F-4E26-A712-ACD97A492F22}">
      <dgm:prSet/>
      <dgm:spPr/>
      <dgm:t>
        <a:bodyPr/>
        <a:lstStyle/>
        <a:p>
          <a:r>
            <a:rPr lang="en-US" dirty="0" smtClean="0"/>
            <a:t>Creation of a surveying capability to conduct: </a:t>
          </a:r>
        </a:p>
      </dgm:t>
    </dgm:pt>
    <dgm:pt modelId="{4B5388F6-8F14-4FF0-8939-F2665EC719FA}" type="parTrans" cxnId="{4802F493-6146-4633-AE9A-5F8E3F82776E}">
      <dgm:prSet/>
      <dgm:spPr/>
      <dgm:t>
        <a:bodyPr/>
        <a:lstStyle/>
        <a:p>
          <a:endParaRPr lang="en-US"/>
        </a:p>
      </dgm:t>
    </dgm:pt>
    <dgm:pt modelId="{06850938-963C-4AA8-8E5F-307B9C5AC29A}" type="sibTrans" cxnId="{4802F493-6146-4633-AE9A-5F8E3F82776E}">
      <dgm:prSet/>
      <dgm:spPr/>
      <dgm:t>
        <a:bodyPr/>
        <a:lstStyle/>
        <a:p>
          <a:endParaRPr lang="en-US"/>
        </a:p>
      </dgm:t>
    </dgm:pt>
    <dgm:pt modelId="{938E68FF-B648-4033-9426-6F6BB32974F3}">
      <dgm:prSet/>
      <dgm:spPr/>
      <dgm:t>
        <a:bodyPr/>
        <a:lstStyle/>
        <a:p>
          <a:r>
            <a:rPr lang="en-US" dirty="0" smtClean="0"/>
            <a:t>Coastal projects </a:t>
          </a:r>
        </a:p>
      </dgm:t>
    </dgm:pt>
    <dgm:pt modelId="{C908474A-D743-4E64-BB93-F5EB7834F075}" type="parTrans" cxnId="{5466DF21-9C1D-452E-8674-DBC81512AD8A}">
      <dgm:prSet/>
      <dgm:spPr/>
      <dgm:t>
        <a:bodyPr/>
        <a:lstStyle/>
        <a:p>
          <a:endParaRPr lang="en-US"/>
        </a:p>
      </dgm:t>
    </dgm:pt>
    <dgm:pt modelId="{F00480A6-E5F5-4C6F-B0B8-7779636BF34C}" type="sibTrans" cxnId="{5466DF21-9C1D-452E-8674-DBC81512AD8A}">
      <dgm:prSet/>
      <dgm:spPr/>
      <dgm:t>
        <a:bodyPr/>
        <a:lstStyle/>
        <a:p>
          <a:endParaRPr lang="en-US"/>
        </a:p>
      </dgm:t>
    </dgm:pt>
    <dgm:pt modelId="{801F8C7A-CF84-4972-9DCF-BCFAE1893FAD}">
      <dgm:prSet/>
      <dgm:spPr/>
      <dgm:t>
        <a:bodyPr/>
        <a:lstStyle/>
        <a:p>
          <a:r>
            <a:rPr lang="en-US" dirty="0" smtClean="0"/>
            <a:t>Offshore projects</a:t>
          </a:r>
        </a:p>
      </dgm:t>
    </dgm:pt>
    <dgm:pt modelId="{66988896-4A78-49E8-8E20-CE5F8D8B59C1}" type="parTrans" cxnId="{C599CE1F-C0C7-4C1D-9A12-6897B1097843}">
      <dgm:prSet/>
      <dgm:spPr/>
      <dgm:t>
        <a:bodyPr/>
        <a:lstStyle/>
        <a:p>
          <a:endParaRPr lang="en-US"/>
        </a:p>
      </dgm:t>
    </dgm:pt>
    <dgm:pt modelId="{99CABD44-1A66-4D5E-A2D7-A376D3CE5C9D}" type="sibTrans" cxnId="{C599CE1F-C0C7-4C1D-9A12-6897B1097843}">
      <dgm:prSet/>
      <dgm:spPr/>
      <dgm:t>
        <a:bodyPr/>
        <a:lstStyle/>
        <a:p>
          <a:endParaRPr lang="en-US"/>
        </a:p>
      </dgm:t>
    </dgm:pt>
    <dgm:pt modelId="{79CB159A-F0EA-4726-9E71-189216B9BE79}">
      <dgm:prSet/>
      <dgm:spPr/>
      <dgm:t>
        <a:bodyPr/>
        <a:lstStyle/>
        <a:p>
          <a:r>
            <a:rPr lang="en-US" b="1" dirty="0" smtClean="0"/>
            <a:t>Phase 3 </a:t>
          </a:r>
        </a:p>
      </dgm:t>
    </dgm:pt>
    <dgm:pt modelId="{1A00DE0E-D259-4AE3-8819-1CC570023C08}" type="parTrans" cxnId="{00077751-64C3-4A60-BD27-42D33D81DB7A}">
      <dgm:prSet/>
      <dgm:spPr/>
      <dgm:t>
        <a:bodyPr/>
        <a:lstStyle/>
        <a:p>
          <a:endParaRPr lang="en-US"/>
        </a:p>
      </dgm:t>
    </dgm:pt>
    <dgm:pt modelId="{C253C9E4-25B4-45D5-814E-B9980C39BDEE}" type="sibTrans" cxnId="{00077751-64C3-4A60-BD27-42D33D81DB7A}">
      <dgm:prSet/>
      <dgm:spPr/>
      <dgm:t>
        <a:bodyPr/>
        <a:lstStyle/>
        <a:p>
          <a:endParaRPr lang="en-US"/>
        </a:p>
      </dgm:t>
    </dgm:pt>
    <dgm:pt modelId="{E8A8EAFA-B609-45B6-8850-A4529FA43AB5}">
      <dgm:prSet/>
      <dgm:spPr/>
      <dgm:t>
        <a:bodyPr/>
        <a:lstStyle/>
        <a:p>
          <a:r>
            <a:rPr lang="en-US" dirty="0" smtClean="0"/>
            <a:t>Produce paper charts, ENC and publications independently.</a:t>
          </a:r>
          <a:endParaRPr lang="en-US" dirty="0"/>
        </a:p>
      </dgm:t>
    </dgm:pt>
    <dgm:pt modelId="{042B4F82-6EA2-4649-A9D1-4A86468953AC}" type="parTrans" cxnId="{3907A4BE-6173-46A7-9F34-8D7D8A2D38A0}">
      <dgm:prSet/>
      <dgm:spPr/>
      <dgm:t>
        <a:bodyPr/>
        <a:lstStyle/>
        <a:p>
          <a:endParaRPr lang="en-US"/>
        </a:p>
      </dgm:t>
    </dgm:pt>
    <dgm:pt modelId="{5613A60B-89D5-4665-8D79-46A81A6C3E21}" type="sibTrans" cxnId="{3907A4BE-6173-46A7-9F34-8D7D8A2D38A0}">
      <dgm:prSet/>
      <dgm:spPr/>
      <dgm:t>
        <a:bodyPr/>
        <a:lstStyle/>
        <a:p>
          <a:endParaRPr lang="en-US"/>
        </a:p>
      </dgm:t>
    </dgm:pt>
    <dgm:pt modelId="{00FAA812-C76C-4528-90AB-15041A9FE889}" type="pres">
      <dgm:prSet presAssocID="{5436E57B-A256-4434-9349-D1EEBA0E2909}" presName="CompostProcess" presStyleCnt="0">
        <dgm:presLayoutVars>
          <dgm:dir/>
          <dgm:resizeHandles val="exact"/>
        </dgm:presLayoutVars>
      </dgm:prSet>
      <dgm:spPr/>
    </dgm:pt>
    <dgm:pt modelId="{1ED7654F-4D58-43EB-A0F3-291EBFD1117F}" type="pres">
      <dgm:prSet presAssocID="{5436E57B-A256-4434-9349-D1EEBA0E2909}" presName="arrow" presStyleLbl="bgShp" presStyleIdx="0" presStyleCnt="1"/>
      <dgm:spPr/>
    </dgm:pt>
    <dgm:pt modelId="{2BC3A222-9FE3-41E2-9FEC-5C05D1D3DAD9}" type="pres">
      <dgm:prSet presAssocID="{5436E57B-A256-4434-9349-D1EEBA0E2909}" presName="linearProcess" presStyleCnt="0"/>
      <dgm:spPr/>
    </dgm:pt>
    <dgm:pt modelId="{20B141D2-9C86-4F83-A9E0-2105F3C14AFD}" type="pres">
      <dgm:prSet presAssocID="{D922F514-184A-413F-A518-859868E14A3B}" presName="textNode" presStyleLbl="node1" presStyleIdx="0" presStyleCnt="3" custLinFactNeighborX="153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37FB5-994B-4289-BD21-7876FA7CB682}" type="pres">
      <dgm:prSet presAssocID="{C115C6F3-86AE-4012-B701-7E58B226A526}" presName="sibTrans" presStyleCnt="0"/>
      <dgm:spPr/>
    </dgm:pt>
    <dgm:pt modelId="{C1900D5C-1D25-45F0-BAFA-57A0F8158950}" type="pres">
      <dgm:prSet presAssocID="{3DC28D8A-DF3D-48B2-8622-673C157AA28C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4C558-BE21-4EBF-88D4-9FFA63DA4F80}" type="pres">
      <dgm:prSet presAssocID="{A7F37992-FB35-4FAC-96F8-FC867E3336D0}" presName="sibTrans" presStyleCnt="0"/>
      <dgm:spPr/>
    </dgm:pt>
    <dgm:pt modelId="{87A8018B-D0F8-4EEE-877A-2216D5913512}" type="pres">
      <dgm:prSet presAssocID="{79CB159A-F0EA-4726-9E71-189216B9BE7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077751-64C3-4A60-BD27-42D33D81DB7A}" srcId="{5436E57B-A256-4434-9349-D1EEBA0E2909}" destId="{79CB159A-F0EA-4726-9E71-189216B9BE79}" srcOrd="2" destOrd="0" parTransId="{1A00DE0E-D259-4AE3-8819-1CC570023C08}" sibTransId="{C253C9E4-25B4-45D5-814E-B9980C39BDEE}"/>
    <dgm:cxn modelId="{4802F493-6146-4633-AE9A-5F8E3F82776E}" srcId="{3DC28D8A-DF3D-48B2-8622-673C157AA28C}" destId="{58144D21-938F-4E26-A712-ACD97A492F22}" srcOrd="0" destOrd="0" parTransId="{4B5388F6-8F14-4FF0-8939-F2665EC719FA}" sibTransId="{06850938-963C-4AA8-8E5F-307B9C5AC29A}"/>
    <dgm:cxn modelId="{F4EA6386-DE4D-447C-90A0-615CFD5F861E}" type="presOf" srcId="{E8A8EAFA-B609-45B6-8850-A4529FA43AB5}" destId="{87A8018B-D0F8-4EEE-877A-2216D5913512}" srcOrd="0" destOrd="1" presId="urn:microsoft.com/office/officeart/2005/8/layout/hProcess9"/>
    <dgm:cxn modelId="{5466DF21-9C1D-452E-8674-DBC81512AD8A}" srcId="{58144D21-938F-4E26-A712-ACD97A492F22}" destId="{938E68FF-B648-4033-9426-6F6BB32974F3}" srcOrd="0" destOrd="0" parTransId="{C908474A-D743-4E64-BB93-F5EB7834F075}" sibTransId="{F00480A6-E5F5-4C6F-B0B8-7779636BF34C}"/>
    <dgm:cxn modelId="{FD8003DE-F6C0-4D46-9FD3-44611269A95F}" type="presOf" srcId="{D922F514-184A-413F-A518-859868E14A3B}" destId="{20B141D2-9C86-4F83-A9E0-2105F3C14AFD}" srcOrd="0" destOrd="0" presId="urn:microsoft.com/office/officeart/2005/8/layout/hProcess9"/>
    <dgm:cxn modelId="{B438C1B5-B026-4D23-BDA8-406C5E234AC3}" type="presOf" srcId="{801F8C7A-CF84-4972-9DCF-BCFAE1893FAD}" destId="{C1900D5C-1D25-45F0-BAFA-57A0F8158950}" srcOrd="0" destOrd="3" presId="urn:microsoft.com/office/officeart/2005/8/layout/hProcess9"/>
    <dgm:cxn modelId="{77F6BE1B-BCB4-4FF4-A6EC-EA50F870F7C1}" srcId="{5436E57B-A256-4434-9349-D1EEBA0E2909}" destId="{3DC28D8A-DF3D-48B2-8622-673C157AA28C}" srcOrd="1" destOrd="0" parTransId="{EAB42497-C217-4D8B-80E1-EBFA9AC257F3}" sibTransId="{A7F37992-FB35-4FAC-96F8-FC867E3336D0}"/>
    <dgm:cxn modelId="{3907A4BE-6173-46A7-9F34-8D7D8A2D38A0}" srcId="{79CB159A-F0EA-4726-9E71-189216B9BE79}" destId="{E8A8EAFA-B609-45B6-8850-A4529FA43AB5}" srcOrd="0" destOrd="0" parTransId="{042B4F82-6EA2-4649-A9D1-4A86468953AC}" sibTransId="{5613A60B-89D5-4665-8D79-46A81A6C3E21}"/>
    <dgm:cxn modelId="{7381862D-182E-45B2-8222-B4F6BDDD3E8F}" srcId="{5436E57B-A256-4434-9349-D1EEBA0E2909}" destId="{D922F514-184A-413F-A518-859868E14A3B}" srcOrd="0" destOrd="0" parTransId="{57D67E06-DB27-4535-8139-D3DAD8104BE9}" sibTransId="{C115C6F3-86AE-4012-B701-7E58B226A526}"/>
    <dgm:cxn modelId="{4E9EA3BE-7AAD-46F9-BB18-81C9F6A28CF8}" type="presOf" srcId="{3DC28D8A-DF3D-48B2-8622-673C157AA28C}" destId="{C1900D5C-1D25-45F0-BAFA-57A0F8158950}" srcOrd="0" destOrd="0" presId="urn:microsoft.com/office/officeart/2005/8/layout/hProcess9"/>
    <dgm:cxn modelId="{7A0C88E6-FD23-49DF-AC8E-0A7525B5F928}" type="presOf" srcId="{58144D21-938F-4E26-A712-ACD97A492F22}" destId="{C1900D5C-1D25-45F0-BAFA-57A0F8158950}" srcOrd="0" destOrd="1" presId="urn:microsoft.com/office/officeart/2005/8/layout/hProcess9"/>
    <dgm:cxn modelId="{9FB0AA55-F930-4AED-9FA0-4A002B9DB490}" srcId="{D922F514-184A-413F-A518-859868E14A3B}" destId="{DB7F6814-F1FC-49C8-AE20-C77AE4F69016}" srcOrd="0" destOrd="0" parTransId="{B96F10DC-591C-4C0C-A92C-BFF79222FAB1}" sibTransId="{15708B19-0F25-4311-A1E4-66E5B02E5001}"/>
    <dgm:cxn modelId="{C599CE1F-C0C7-4C1D-9A12-6897B1097843}" srcId="{58144D21-938F-4E26-A712-ACD97A492F22}" destId="{801F8C7A-CF84-4972-9DCF-BCFAE1893FAD}" srcOrd="1" destOrd="0" parTransId="{66988896-4A78-49E8-8E20-CE5F8D8B59C1}" sibTransId="{99CABD44-1A66-4D5E-A2D7-A376D3CE5C9D}"/>
    <dgm:cxn modelId="{C2B9CEB9-6EDA-45C3-8C6D-2FC612EE4CCB}" type="presOf" srcId="{DB7F6814-F1FC-49C8-AE20-C77AE4F69016}" destId="{20B141D2-9C86-4F83-A9E0-2105F3C14AFD}" srcOrd="0" destOrd="1" presId="urn:microsoft.com/office/officeart/2005/8/layout/hProcess9"/>
    <dgm:cxn modelId="{C4A4E14B-8A85-438A-8014-9DBF9B92CFBB}" type="presOf" srcId="{938E68FF-B648-4033-9426-6F6BB32974F3}" destId="{C1900D5C-1D25-45F0-BAFA-57A0F8158950}" srcOrd="0" destOrd="2" presId="urn:microsoft.com/office/officeart/2005/8/layout/hProcess9"/>
    <dgm:cxn modelId="{E48488B2-DA39-49C0-9020-680815E2236F}" type="presOf" srcId="{5436E57B-A256-4434-9349-D1EEBA0E2909}" destId="{00FAA812-C76C-4528-90AB-15041A9FE889}" srcOrd="0" destOrd="0" presId="urn:microsoft.com/office/officeart/2005/8/layout/hProcess9"/>
    <dgm:cxn modelId="{85EBEC79-F841-401F-9EBD-2DC9E4071733}" type="presOf" srcId="{79CB159A-F0EA-4726-9E71-189216B9BE79}" destId="{87A8018B-D0F8-4EEE-877A-2216D5913512}" srcOrd="0" destOrd="0" presId="urn:microsoft.com/office/officeart/2005/8/layout/hProcess9"/>
    <dgm:cxn modelId="{1CC84FBE-40C3-4AE9-8D48-0C49765A70DE}" type="presParOf" srcId="{00FAA812-C76C-4528-90AB-15041A9FE889}" destId="{1ED7654F-4D58-43EB-A0F3-291EBFD1117F}" srcOrd="0" destOrd="0" presId="urn:microsoft.com/office/officeart/2005/8/layout/hProcess9"/>
    <dgm:cxn modelId="{A25AF18E-99C1-488D-A431-88D056540545}" type="presParOf" srcId="{00FAA812-C76C-4528-90AB-15041A9FE889}" destId="{2BC3A222-9FE3-41E2-9FEC-5C05D1D3DAD9}" srcOrd="1" destOrd="0" presId="urn:microsoft.com/office/officeart/2005/8/layout/hProcess9"/>
    <dgm:cxn modelId="{C67A0505-42C9-4D27-9754-D2679D819505}" type="presParOf" srcId="{2BC3A222-9FE3-41E2-9FEC-5C05D1D3DAD9}" destId="{20B141D2-9C86-4F83-A9E0-2105F3C14AFD}" srcOrd="0" destOrd="0" presId="urn:microsoft.com/office/officeart/2005/8/layout/hProcess9"/>
    <dgm:cxn modelId="{D9F8424A-D47F-4C25-803B-46EBBB92DD00}" type="presParOf" srcId="{2BC3A222-9FE3-41E2-9FEC-5C05D1D3DAD9}" destId="{40C37FB5-994B-4289-BD21-7876FA7CB682}" srcOrd="1" destOrd="0" presId="urn:microsoft.com/office/officeart/2005/8/layout/hProcess9"/>
    <dgm:cxn modelId="{DB315A3C-3081-494E-8E1C-32E7DEFE7E3D}" type="presParOf" srcId="{2BC3A222-9FE3-41E2-9FEC-5C05D1D3DAD9}" destId="{C1900D5C-1D25-45F0-BAFA-57A0F8158950}" srcOrd="2" destOrd="0" presId="urn:microsoft.com/office/officeart/2005/8/layout/hProcess9"/>
    <dgm:cxn modelId="{6E24A0D3-CF94-43C3-B6C7-F07A06A7E551}" type="presParOf" srcId="{2BC3A222-9FE3-41E2-9FEC-5C05D1D3DAD9}" destId="{7204C558-BE21-4EBF-88D4-9FFA63DA4F80}" srcOrd="3" destOrd="0" presId="urn:microsoft.com/office/officeart/2005/8/layout/hProcess9"/>
    <dgm:cxn modelId="{826DD561-01E1-4D41-A4B1-9C8E1ABFBA8F}" type="presParOf" srcId="{2BC3A222-9FE3-41E2-9FEC-5C05D1D3DAD9}" destId="{87A8018B-D0F8-4EEE-877A-2216D591351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7654F-4D58-43EB-A0F3-291EBFD1117F}">
      <dsp:nvSpPr>
        <dsp:cNvPr id="0" name=""/>
        <dsp:cNvSpPr/>
      </dsp:nvSpPr>
      <dsp:spPr>
        <a:xfrm>
          <a:off x="763666" y="0"/>
          <a:ext cx="8654891" cy="44442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B141D2-9C86-4F83-A9E0-2105F3C14AFD}">
      <dsp:nvSpPr>
        <dsp:cNvPr id="0" name=""/>
        <dsp:cNvSpPr/>
      </dsp:nvSpPr>
      <dsp:spPr>
        <a:xfrm>
          <a:off x="36104" y="1333288"/>
          <a:ext cx="3277403" cy="1777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Phase 1 </a:t>
          </a:r>
          <a:endParaRPr lang="en-US" sz="21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Collection and circulation of nautical information, necessary to maintain existing charts and publications up to date.</a:t>
          </a:r>
        </a:p>
      </dsp:txBody>
      <dsp:txXfrm>
        <a:off x="122885" y="1420069"/>
        <a:ext cx="3103841" cy="1604156"/>
      </dsp:txXfrm>
    </dsp:sp>
    <dsp:sp modelId="{C1900D5C-1D25-45F0-BAFA-57A0F8158950}">
      <dsp:nvSpPr>
        <dsp:cNvPr id="0" name=""/>
        <dsp:cNvSpPr/>
      </dsp:nvSpPr>
      <dsp:spPr>
        <a:xfrm>
          <a:off x="3452410" y="1333288"/>
          <a:ext cx="3277403" cy="1777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Phase 2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Creation of a surveying capability to conduct: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Coastal projects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Offshore projects</a:t>
          </a:r>
        </a:p>
      </dsp:txBody>
      <dsp:txXfrm>
        <a:off x="3539191" y="1420069"/>
        <a:ext cx="3103841" cy="1604156"/>
      </dsp:txXfrm>
    </dsp:sp>
    <dsp:sp modelId="{87A8018B-D0F8-4EEE-877A-2216D5913512}">
      <dsp:nvSpPr>
        <dsp:cNvPr id="0" name=""/>
        <dsp:cNvSpPr/>
      </dsp:nvSpPr>
      <dsp:spPr>
        <a:xfrm>
          <a:off x="6893883" y="1333288"/>
          <a:ext cx="3277403" cy="1777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Phase 3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Produce paper charts, ENC and publications independently.</a:t>
          </a:r>
          <a:endParaRPr lang="en-US" sz="1600" kern="1200" dirty="0"/>
        </a:p>
      </dsp:txBody>
      <dsp:txXfrm>
        <a:off x="6980664" y="1420069"/>
        <a:ext cx="3103841" cy="1604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11/7/2019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4B252-8EFF-4387-B930-F07556521AE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6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sz="4200" b="0" dirty="0" smtClean="0">
                <a:solidFill>
                  <a:schemeClr val="accent1"/>
                </a:solidFill>
              </a:rPr>
              <a:t>Other</a:t>
            </a:r>
            <a:r>
              <a:rPr lang="en-US" sz="4200" b="0" baseline="0" dirty="0" smtClean="0">
                <a:solidFill>
                  <a:schemeClr val="accent1"/>
                </a:solidFill>
              </a:rPr>
              <a:t> </a:t>
            </a:r>
            <a:r>
              <a:rPr lang="en-US" sz="4200" b="0" dirty="0" smtClean="0">
                <a:solidFill>
                  <a:schemeClr val="accent1"/>
                </a:solidFill>
              </a:rPr>
              <a:t>Phase 2/3 CB Priorities for  consideration</a:t>
            </a:r>
            <a:r>
              <a:rPr lang="en-US" sz="4200" b="0" baseline="0" dirty="0" smtClean="0">
                <a:solidFill>
                  <a:schemeClr val="accent1"/>
                </a:solidFill>
              </a:rPr>
              <a:t> in the scope of the new 3-year CB Plan</a:t>
            </a:r>
            <a:r>
              <a:rPr lang="en-US" sz="4200" b="0" dirty="0" smtClean="0">
                <a:solidFill>
                  <a:schemeClr val="accent1"/>
                </a:solidFill>
              </a:rPr>
              <a:t>: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sz="4200" b="0" dirty="0" smtClean="0">
              <a:solidFill>
                <a:schemeClr val="accent1"/>
              </a:solidFill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US" sz="4200" b="0" dirty="0" smtClean="0">
                <a:solidFill>
                  <a:schemeClr val="accent1"/>
                </a:solidFill>
              </a:rPr>
              <a:t>Singlebeam-multibeam survey </a:t>
            </a:r>
            <a:r>
              <a:rPr lang="en-US" sz="4200" b="0" dirty="0" smtClean="0">
                <a:solidFill>
                  <a:schemeClr val="accent1"/>
                </a:solidFill>
              </a:rPr>
              <a:t>planning; </a:t>
            </a:r>
            <a:r>
              <a:rPr lang="en-US" sz="4200" b="0" dirty="0" smtClean="0">
                <a:solidFill>
                  <a:schemeClr val="accent1"/>
                </a:solidFill>
              </a:rPr>
              <a:t>data collection to </a:t>
            </a:r>
            <a:r>
              <a:rPr lang="en-US" sz="4200" b="0" dirty="0" smtClean="0">
                <a:solidFill>
                  <a:schemeClr val="accent1"/>
                </a:solidFill>
              </a:rPr>
              <a:t>quality assurance workshop</a:t>
            </a:r>
            <a:r>
              <a:rPr lang="en-US" sz="4200" b="0" dirty="0" smtClean="0">
                <a:solidFill>
                  <a:schemeClr val="accent1"/>
                </a:solidFill>
              </a:rPr>
              <a:t>;</a:t>
            </a:r>
            <a:r>
              <a:rPr lang="en-US" sz="4200" b="0" baseline="0" dirty="0" smtClean="0">
                <a:solidFill>
                  <a:schemeClr val="accent1"/>
                </a:solidFill>
              </a:rPr>
              <a:t> </a:t>
            </a:r>
            <a:r>
              <a:rPr lang="en-US" sz="4200" b="0" dirty="0" smtClean="0">
                <a:solidFill>
                  <a:schemeClr val="accent1"/>
                </a:solidFill>
              </a:rPr>
              <a:t>Surveying to the Ellipsoid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4200" b="0" dirty="0" smtClean="0">
                <a:solidFill>
                  <a:srgbClr val="00B050"/>
                </a:solidFill>
              </a:rPr>
              <a:t>Chart adequacy workshop for Spanish speakers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4B252-8EFF-4387-B930-F07556521AE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9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National Activities</a:t>
            </a:r>
          </a:p>
          <a:p>
            <a:endParaRPr lang="en-US" b="1" u="sng" dirty="0" smtClean="0"/>
          </a:p>
          <a:p>
            <a:r>
              <a:rPr lang="en-US" b="1" u="none" dirty="0" smtClean="0"/>
              <a:t>Phase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Form National Authority (NA) and/or</a:t>
            </a:r>
            <a:r>
              <a:rPr lang="en-US" b="0" u="none" baseline="0" dirty="0" smtClean="0"/>
              <a:t> </a:t>
            </a:r>
            <a:r>
              <a:rPr lang="en-US" b="0" u="none" dirty="0" smtClean="0"/>
              <a:t>National Hydrographic Coordinating Committee (NHCC).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Create/improve current infrastructure to</a:t>
            </a:r>
            <a:r>
              <a:rPr lang="en-US" b="0" u="none" baseline="0" dirty="0" smtClean="0"/>
              <a:t> </a:t>
            </a:r>
            <a:r>
              <a:rPr lang="en-US" b="0" u="none" dirty="0" smtClean="0"/>
              <a:t>collect and circulate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Strengthen links with charting authority</a:t>
            </a:r>
            <a:r>
              <a:rPr lang="en-US" b="0" u="none" baseline="0" dirty="0" smtClean="0"/>
              <a:t> </a:t>
            </a:r>
            <a:r>
              <a:rPr lang="en-US" b="0" u="none" dirty="0" smtClean="0"/>
              <a:t>to enable updating of charts and</a:t>
            </a:r>
            <a:r>
              <a:rPr lang="en-US" b="0" u="none" baseline="0" dirty="0" smtClean="0"/>
              <a:t> </a:t>
            </a:r>
            <a:r>
              <a:rPr lang="en-US" b="0" u="none" dirty="0" smtClean="0"/>
              <a:t>publications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Minimal training needed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u="none" dirty="0" smtClean="0"/>
              <a:t>Strengthen links with NAVAREA</a:t>
            </a:r>
            <a:r>
              <a:rPr lang="en-US" b="0" u="none" baseline="0" dirty="0" smtClean="0"/>
              <a:t> </a:t>
            </a:r>
            <a:r>
              <a:rPr lang="en-US" b="0" u="none" dirty="0" smtClean="0"/>
              <a:t>Coordinator to enable the promulgation</a:t>
            </a:r>
            <a:r>
              <a:rPr lang="en-US" b="0" u="none" baseline="0" dirty="0" smtClean="0"/>
              <a:t> </a:t>
            </a:r>
            <a:r>
              <a:rPr lang="en-US" b="0" u="none" dirty="0" smtClean="0"/>
              <a:t>of safety information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u="non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u="none" dirty="0" smtClean="0"/>
              <a:t>Phase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Establish capacity to enable surveys of ports and their approaches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Maintain adequate aids to navigation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Build capacity to enable surveys in support of coastal and offshore areas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Build capacity to set up hydrographic databases to support the work of the NA/NHCC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Provide basic geospatial data via MSDI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Requires funding for training, advising &amp; equipment or contract survey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0" u="non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u="none" dirty="0" smtClean="0"/>
              <a:t>Phase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need shall be thoroughly assessed. Requires investment for production, distribution and updating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Alternatively, bi-lateral agreements for charting can provide easier solutions in production and distribution (of ENC through RENCs) and rewards.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Further development of MSDI </a:t>
            </a: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4B252-8EFF-4387-B930-F07556521AE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276122"/>
            <a:ext cx="53654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International Hydrographic Organization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49" y="6049723"/>
            <a:ext cx="676525" cy="8179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76" y="6036734"/>
            <a:ext cx="2121007" cy="8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International Hydrographic Organization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i="1" dirty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7" y="6040079"/>
            <a:ext cx="676525" cy="817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137" y="6018762"/>
            <a:ext cx="2117682" cy="83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4216" y="6087171"/>
            <a:ext cx="3715657" cy="79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265" y="149902"/>
            <a:ext cx="9144000" cy="3902322"/>
          </a:xfrm>
        </p:spPr>
        <p:txBody>
          <a:bodyPr>
            <a:normAutofit fontScale="90000"/>
          </a:bodyPr>
          <a:lstStyle/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Meeting of the </a:t>
            </a:r>
            <a:br>
              <a:rPr lang="en-US" dirty="0"/>
            </a:br>
            <a:r>
              <a:rPr lang="en-US" dirty="0"/>
              <a:t>Meso America – Caribbean Sea</a:t>
            </a:r>
            <a:br>
              <a:rPr lang="en-US" dirty="0"/>
            </a:br>
            <a:r>
              <a:rPr lang="en-US" dirty="0"/>
              <a:t>Hydrographic Commission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/>
              <a:t>National Report by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3" y="4399480"/>
            <a:ext cx="9144000" cy="534027"/>
          </a:xfrm>
        </p:spPr>
        <p:txBody>
          <a:bodyPr>
            <a:normAutofit/>
          </a:bodyPr>
          <a:lstStyle/>
          <a:p>
            <a:r>
              <a:rPr lang="en-AU" sz="2800" dirty="0" smtClean="0">
                <a:latin typeface="+mj-lt"/>
              </a:rPr>
              <a:t>United States of America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35" y="6035216"/>
            <a:ext cx="2525259" cy="8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59414"/>
            <a:ext cx="10811005" cy="5405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 achievements </a:t>
            </a:r>
            <a:r>
              <a:rPr lang="en-US" dirty="0"/>
              <a:t>during the </a:t>
            </a:r>
            <a:r>
              <a:rPr lang="en-US" dirty="0" smtClean="0"/>
              <a:t>year </a:t>
            </a:r>
            <a:r>
              <a:rPr lang="en-US" sz="3100" dirty="0" smtClean="0"/>
              <a:t>(3 maximum)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26725"/>
            <a:ext cx="10248899" cy="447115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Bi-lateral Surveys</a:t>
            </a:r>
          </a:p>
          <a:p>
            <a:pPr lvl="1"/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Safety of Navigation: Belize (FST) and Colombia (ACS).</a:t>
            </a:r>
          </a:p>
          <a:p>
            <a:pPr lvl="1"/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Expeditionary </a:t>
            </a: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surveys </a:t>
            </a: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in support of exercises: </a:t>
            </a:r>
          </a:p>
          <a:p>
            <a:pPr marL="457200" lvl="1" indent="0">
              <a:buNone/>
            </a:pPr>
            <a:r>
              <a:rPr lang="en-US" sz="3300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	Brazil, Colombia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Hurricane </a:t>
            </a:r>
            <a:r>
              <a:rPr lang="en-US" sz="3300" dirty="0">
                <a:solidFill>
                  <a:schemeClr val="bg2">
                    <a:lumMod val="50000"/>
                  </a:schemeClr>
                </a:solidFill>
              </a:rPr>
              <a:t>Dorian Disaster Support Website – Humanitarian Assistance Disaster Response (HADR</a:t>
            </a: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Developed  </a:t>
            </a:r>
            <a:r>
              <a:rPr lang="en-US" sz="3300" dirty="0">
                <a:solidFill>
                  <a:schemeClr val="bg2">
                    <a:lumMod val="50000"/>
                  </a:schemeClr>
                </a:solidFill>
              </a:rPr>
              <a:t>US ENC </a:t>
            </a:r>
            <a:r>
              <a:rPr lang="en-US" sz="3300" dirty="0" smtClean="0">
                <a:solidFill>
                  <a:schemeClr val="bg2">
                    <a:lumMod val="50000"/>
                  </a:schemeClr>
                </a:solidFill>
              </a:rPr>
              <a:t>re-scheming </a:t>
            </a:r>
            <a:r>
              <a:rPr lang="en-US" sz="3300" dirty="0">
                <a:solidFill>
                  <a:schemeClr val="bg2">
                    <a:lumMod val="50000"/>
                  </a:schemeClr>
                </a:solidFill>
              </a:rPr>
              <a:t>plan</a:t>
            </a: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100011"/>
            <a:ext cx="3715657" cy="7502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10" y="609369"/>
            <a:ext cx="11011577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Top </a:t>
            </a:r>
            <a:r>
              <a:rPr lang="en-US" dirty="0" smtClean="0"/>
              <a:t>challenges </a:t>
            </a:r>
            <a:r>
              <a:rPr lang="en-US" dirty="0"/>
              <a:t>and/or </a:t>
            </a:r>
            <a:r>
              <a:rPr lang="en-US" dirty="0" smtClean="0"/>
              <a:t>obstructions </a:t>
            </a:r>
            <a:r>
              <a:rPr lang="en-US" sz="3600" dirty="0" smtClean="0"/>
              <a:t>(3 maximum)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100" dirty="0" smtClean="0">
                <a:solidFill>
                  <a:srgbClr val="ACCBF9">
                    <a:lumMod val="50000"/>
                  </a:srgbClr>
                </a:solidFill>
              </a:rPr>
              <a:t>(Such as capacity building gaps)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230" y="2025113"/>
            <a:ext cx="10527323" cy="34322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Declining resources for capacity building; being supported on a case-by-case basis; need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to expand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partnerships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to leverage CB resources.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Transition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to a data centric production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environment.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Workforce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Challenges:  training/transitioning raster cartographers to become ENC cartographers;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similar for DNC to ENCs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481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4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584336"/>
            <a:ext cx="10515600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Top </a:t>
            </a:r>
            <a:r>
              <a:rPr lang="en-US" dirty="0" smtClean="0"/>
              <a:t>Plans </a:t>
            </a:r>
            <a:r>
              <a:rPr lang="en-US" dirty="0"/>
              <a:t>that affect the region </a:t>
            </a:r>
            <a:r>
              <a:rPr lang="en-US" sz="3100" dirty="0" smtClean="0"/>
              <a:t>(3 maximum)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>(Charts</a:t>
            </a:r>
            <a:r>
              <a:rPr lang="en-US" sz="3100" dirty="0"/>
              <a:t>, surveys, training, other)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730" y="2066154"/>
            <a:ext cx="10608324" cy="32590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Propose Safety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of Navigation hydrographic surveys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2020 in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Colombia (LIDAR ACS)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and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Guyana (FST)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Maritime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Safety Information (MSI) Training –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after MACHC meeting in Santo Domingo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US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ENC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re-scheming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(Straits of Florida;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Gulf 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of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Mexico, Central America) 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8481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6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77" y="234380"/>
            <a:ext cx="11003944" cy="54051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Top 2 recommendations for MACHC plenary</a:t>
            </a:r>
            <a:br>
              <a:rPr lang="en-US" b="1" dirty="0"/>
            </a:br>
            <a:r>
              <a:rPr lang="en-US" sz="2000" dirty="0"/>
              <a:t>(</a:t>
            </a:r>
            <a:r>
              <a:rPr lang="en-US" sz="2200" dirty="0"/>
              <a:t>Criteria: Greatest collective regional impact, return on investment, </a:t>
            </a:r>
            <a:br>
              <a:rPr lang="en-US" sz="2200" dirty="0"/>
            </a:br>
            <a:r>
              <a:rPr lang="en-US" sz="2200" dirty="0"/>
              <a:t>potential for leveraging resources/partnerships)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103" y="1561150"/>
            <a:ext cx="10561321" cy="4433250"/>
          </a:xfrm>
        </p:spPr>
        <p:txBody>
          <a:bodyPr>
            <a:normAutofit fontScale="70000" lnSpcReduction="20000"/>
          </a:bodyPr>
          <a:lstStyle/>
          <a:p>
            <a:pPr marL="339725" indent="-339725">
              <a:lnSpc>
                <a:spcPct val="100000"/>
              </a:lnSpc>
              <a:buFont typeface="+mj-lt"/>
              <a:buAutoNum type="arabicPeriod"/>
            </a:pPr>
            <a:r>
              <a:rPr lang="en-US" sz="3600" b="1" dirty="0"/>
              <a:t>What is your greatest capacity building priority </a:t>
            </a:r>
            <a:r>
              <a:rPr lang="en-US" sz="3600" b="1" dirty="0" smtClean="0"/>
              <a:t>to </a:t>
            </a:r>
            <a:r>
              <a:rPr lang="en-US" sz="3600" b="1" dirty="0"/>
              <a:t>recommend for </a:t>
            </a:r>
            <a:r>
              <a:rPr lang="en-US" sz="3600" b="1" dirty="0" smtClean="0"/>
              <a:t>IHO CB </a:t>
            </a:r>
            <a:r>
              <a:rPr lang="en-US" sz="3600" b="1" dirty="0"/>
              <a:t>funding </a:t>
            </a:r>
            <a:r>
              <a:rPr lang="en-US" sz="3600" b="1" dirty="0" smtClean="0"/>
              <a:t>consideration (Phase 1)? </a:t>
            </a:r>
            <a:r>
              <a:rPr lang="en-US" sz="3600" b="1" dirty="0"/>
              <a:t>(Select one)</a:t>
            </a:r>
            <a:endParaRPr lang="en-US" b="1" i="1" dirty="0"/>
          </a:p>
          <a:p>
            <a:pPr marL="687388" lvl="1" indent="-344488">
              <a:lnSpc>
                <a:spcPct val="100000"/>
              </a:lnSpc>
              <a:buFont typeface="+mj-lt"/>
              <a:buAutoNum type="alphaLcParenR"/>
            </a:pPr>
            <a:r>
              <a:rPr lang="en-US" sz="2900" i="1" dirty="0" smtClean="0"/>
              <a:t> High-level </a:t>
            </a:r>
            <a:r>
              <a:rPr lang="en-US" sz="2900" i="1" dirty="0"/>
              <a:t>visit (political awareness)</a:t>
            </a:r>
          </a:p>
          <a:p>
            <a:pPr marL="687388" lvl="1" indent="-344488">
              <a:lnSpc>
                <a:spcPct val="100000"/>
              </a:lnSpc>
              <a:buFont typeface="+mj-lt"/>
              <a:buAutoNum type="alphaLcParenR"/>
            </a:pPr>
            <a:r>
              <a:rPr lang="en-US" sz="2900" i="1" dirty="0"/>
              <a:t>Technical visit (assessment of national capabilities and awareness)</a:t>
            </a:r>
          </a:p>
          <a:p>
            <a:pPr marL="687388" lvl="1" indent="-344488">
              <a:lnSpc>
                <a:spcPct val="100000"/>
              </a:lnSpc>
              <a:buFont typeface="+mj-lt"/>
              <a:buAutoNum type="alphaLcParenR"/>
            </a:pPr>
            <a:r>
              <a:rPr lang="en-US" sz="5100" i="1" dirty="0" smtClean="0">
                <a:solidFill>
                  <a:schemeClr val="bg2">
                    <a:lumMod val="50000"/>
                  </a:schemeClr>
                </a:solidFill>
              </a:rPr>
              <a:t>Maritime </a:t>
            </a:r>
            <a:r>
              <a:rPr lang="en-US" sz="5100" i="1" dirty="0">
                <a:solidFill>
                  <a:schemeClr val="bg2">
                    <a:lumMod val="50000"/>
                  </a:schemeClr>
                </a:solidFill>
              </a:rPr>
              <a:t>Safety </a:t>
            </a:r>
            <a:r>
              <a:rPr lang="en-US" sz="5100" i="1" dirty="0" smtClean="0">
                <a:solidFill>
                  <a:schemeClr val="bg2">
                    <a:lumMod val="50000"/>
                  </a:schemeClr>
                </a:solidFill>
              </a:rPr>
              <a:t>Information training</a:t>
            </a:r>
          </a:p>
          <a:p>
            <a:pPr marL="687388" lvl="1" indent="-344488">
              <a:lnSpc>
                <a:spcPct val="100000"/>
              </a:lnSpc>
              <a:buFont typeface="+mj-lt"/>
              <a:buAutoNum type="alphaLcParenR"/>
            </a:pPr>
            <a:r>
              <a:rPr lang="en-US" sz="2900" i="1" dirty="0" smtClean="0"/>
              <a:t>Hydrographic Awareness Seminar (pre-MACHC meeting)</a:t>
            </a:r>
            <a:endParaRPr lang="en-US" sz="2900" i="1" dirty="0"/>
          </a:p>
          <a:p>
            <a:pPr marL="0" indent="0">
              <a:buNone/>
            </a:pPr>
            <a:endParaRPr lang="en-US" sz="3600" dirty="0"/>
          </a:p>
          <a:p>
            <a:pPr marL="339725" indent="-339725">
              <a:lnSpc>
                <a:spcPct val="100000"/>
              </a:lnSpc>
              <a:buFont typeface="+mj-lt"/>
              <a:buAutoNum type="arabicPeriod" startAt="2"/>
            </a:pPr>
            <a:r>
              <a:rPr lang="en-US" sz="3600" b="1" dirty="0"/>
              <a:t>What is your greatest capacity building priority </a:t>
            </a:r>
            <a:r>
              <a:rPr lang="en-US" sz="3600" b="1" dirty="0" smtClean="0"/>
              <a:t>(</a:t>
            </a:r>
            <a:r>
              <a:rPr lang="en-US" sz="3600" b="1" dirty="0"/>
              <a:t>Phase 2 or Phase 3) for which to seek other partnership/funding </a:t>
            </a:r>
            <a:r>
              <a:rPr lang="en-US" sz="3600" b="1" dirty="0" smtClean="0"/>
              <a:t>opportunities </a:t>
            </a:r>
            <a:r>
              <a:rPr lang="en-US" sz="3600" b="1" i="1" dirty="0"/>
              <a:t>outside</a:t>
            </a:r>
            <a:r>
              <a:rPr lang="en-US" sz="3600" b="1" dirty="0"/>
              <a:t> </a:t>
            </a:r>
            <a:r>
              <a:rPr lang="en-US" sz="3600" b="1" dirty="0" smtClean="0"/>
              <a:t>of IHO CB?  </a:t>
            </a:r>
            <a:endParaRPr lang="en-US" sz="3600" b="1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600" b="1" dirty="0" smtClean="0">
              <a:solidFill>
                <a:schemeClr val="accent5"/>
              </a:solidFill>
            </a:endParaRPr>
          </a:p>
          <a:p>
            <a:pPr lvl="1"/>
            <a:r>
              <a:rPr lang="en-US" sz="4200" dirty="0">
                <a:solidFill>
                  <a:schemeClr val="bg2">
                    <a:lumMod val="50000"/>
                  </a:schemeClr>
                </a:solidFill>
              </a:rPr>
              <a:t>MSDI </a:t>
            </a:r>
            <a:r>
              <a:rPr lang="en-US" sz="4200" dirty="0" smtClean="0">
                <a:solidFill>
                  <a:schemeClr val="bg2">
                    <a:lumMod val="50000"/>
                  </a:schemeClr>
                </a:solidFill>
              </a:rPr>
              <a:t>training as </a:t>
            </a:r>
            <a:r>
              <a:rPr lang="en-US" sz="4200" dirty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en-US" sz="4200" dirty="0" smtClean="0">
                <a:solidFill>
                  <a:schemeClr val="bg2">
                    <a:lumMod val="50000"/>
                  </a:schemeClr>
                </a:solidFill>
              </a:rPr>
              <a:t>“Phase 1.5” effort </a:t>
            </a:r>
            <a:r>
              <a:rPr lang="en-US" sz="4200" dirty="0">
                <a:solidFill>
                  <a:schemeClr val="bg2">
                    <a:lumMod val="50000"/>
                  </a:schemeClr>
                </a:solidFill>
              </a:rPr>
              <a:t>- </a:t>
            </a:r>
            <a:r>
              <a:rPr lang="en-US" sz="4200" dirty="0" smtClean="0">
                <a:solidFill>
                  <a:schemeClr val="bg2">
                    <a:lumMod val="50000"/>
                  </a:schemeClr>
                </a:solidFill>
              </a:rPr>
              <a:t>without </a:t>
            </a:r>
            <a:r>
              <a:rPr lang="en-US" sz="4200" dirty="0">
                <a:solidFill>
                  <a:schemeClr val="bg2">
                    <a:lumMod val="50000"/>
                  </a:schemeClr>
                </a:solidFill>
              </a:rPr>
              <a:t>a basic MSDI, data collection and product generation does not work</a:t>
            </a:r>
            <a:r>
              <a:rPr lang="en-US" sz="42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en-US" sz="4200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n-US" sz="4200" b="1" dirty="0" smtClean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en-US" b="1" i="1" dirty="0"/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marL="339725" indent="0">
              <a:lnSpc>
                <a:spcPct val="100000"/>
              </a:lnSpc>
              <a:buNone/>
            </a:pP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6114" y="6002111"/>
            <a:ext cx="3715657" cy="7785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391" y="385743"/>
            <a:ext cx="9144000" cy="500645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IHO Capacity Building </a:t>
            </a:r>
            <a:br>
              <a:rPr lang="en-US" dirty="0" smtClean="0"/>
            </a:br>
            <a:r>
              <a:rPr lang="en-US" dirty="0" smtClean="0"/>
              <a:t>Phase Reference</a:t>
            </a:r>
            <a:endParaRPr lang="en-AU" sz="4400" dirty="0"/>
          </a:p>
        </p:txBody>
      </p:sp>
      <p:sp>
        <p:nvSpPr>
          <p:cNvPr id="3" name="Rectangle 2"/>
          <p:cNvSpPr/>
          <p:nvPr/>
        </p:nvSpPr>
        <p:spPr>
          <a:xfrm>
            <a:off x="116114" y="6087979"/>
            <a:ext cx="3715657" cy="7700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61" y="6048901"/>
            <a:ext cx="2525259" cy="84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2" y="779406"/>
            <a:ext cx="10515600" cy="540511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Reference:  IHO Capacity Building </a:t>
            </a:r>
            <a:r>
              <a:rPr lang="en-US" dirty="0" smtClean="0"/>
              <a:t>Strategy </a:t>
            </a:r>
            <a:br>
              <a:rPr lang="en-US" dirty="0" smtClean="0"/>
            </a:br>
            <a:r>
              <a:rPr lang="en-US" dirty="0" smtClean="0"/>
              <a:t>Phases of Development</a:t>
            </a:r>
            <a:r>
              <a:rPr lang="en-US" dirty="0"/>
              <a:t/>
            </a:r>
            <a:br>
              <a:rPr lang="en-US" dirty="0"/>
            </a:br>
            <a:endParaRPr lang="en-US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19917"/>
          <a:ext cx="10182225" cy="444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/>
          <p:cNvSpPr/>
          <p:nvPr/>
        </p:nvSpPr>
        <p:spPr>
          <a:xfrm>
            <a:off x="116114" y="6002111"/>
            <a:ext cx="3715657" cy="747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3" y="6002111"/>
            <a:ext cx="2525259" cy="84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5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1463</TotalTime>
  <Words>508</Words>
  <Application>Microsoft Office PowerPoint</Application>
  <PresentationFormat>Widescreen</PresentationFormat>
  <Paragraphs>72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IHO_Presentations_template-Blank</vt:lpstr>
      <vt:lpstr>20th Meeting of the  Meso America – Caribbean Sea Hydrographic Commission  National Report by</vt:lpstr>
      <vt:lpstr>Top achievements during the year (3 maximum)</vt:lpstr>
      <vt:lpstr>Top challenges and/or obstructions (3 maximum)  (Such as capacity building gaps)</vt:lpstr>
      <vt:lpstr>Top Plans that affect the region (3 maximum) (Charts, surveys, training, other)</vt:lpstr>
      <vt:lpstr>  Top 2 recommendations for MACHC plenary (Criteria: Greatest collective regional impact, return on investment,  potential for leveraging resources/partnerships) </vt:lpstr>
      <vt:lpstr>IHO Capacity Building  Phase Reference</vt:lpstr>
      <vt:lpstr>Reference:  IHO Capacity Building Strategy  Phases of Development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JCOMM-5 to HSSC 9 6-10 November 2017,  Ottawa, Canada</dc:title>
  <dc:creator>Owner</dc:creator>
  <cp:lastModifiedBy>Kathryn Ries</cp:lastModifiedBy>
  <cp:revision>155</cp:revision>
  <dcterms:created xsi:type="dcterms:W3CDTF">2017-10-26T13:07:26Z</dcterms:created>
  <dcterms:modified xsi:type="dcterms:W3CDTF">2019-11-07T23:53:51Z</dcterms:modified>
</cp:coreProperties>
</file>