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14" autoAdjust="0"/>
  </p:normalViewPr>
  <p:slideViewPr>
    <p:cSldViewPr snapToGrid="0">
      <p:cViewPr varScale="1">
        <p:scale>
          <a:sx n="81" d="100"/>
          <a:sy n="81" d="100"/>
        </p:scale>
        <p:origin x="9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n-US" b="1" dirty="0"/>
            <a:t>Phase 1 </a:t>
          </a:r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n-US" dirty="0"/>
            <a:t>Collection and circulation of nautical information, necessary to maintain existing charts and publications up to date.</a:t>
          </a:r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n-US" b="1" dirty="0"/>
            <a:t>Phase 2</a:t>
          </a:r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58144D21-938F-4E26-A712-ACD97A492F22}">
      <dgm:prSet/>
      <dgm:spPr/>
      <dgm:t>
        <a:bodyPr/>
        <a:lstStyle/>
        <a:p>
          <a:r>
            <a:rPr lang="en-US" dirty="0"/>
            <a:t>Creation of a surveying capability to conduct: </a:t>
          </a:r>
        </a:p>
      </dgm:t>
    </dgm:pt>
    <dgm:pt modelId="{4B5388F6-8F14-4FF0-8939-F2665EC719FA}" type="parTrans" cxnId="{4802F493-6146-4633-AE9A-5F8E3F82776E}">
      <dgm:prSet/>
      <dgm:spPr/>
      <dgm:t>
        <a:bodyPr/>
        <a:lstStyle/>
        <a:p>
          <a:endParaRPr lang="en-US"/>
        </a:p>
      </dgm:t>
    </dgm:pt>
    <dgm:pt modelId="{06850938-963C-4AA8-8E5F-307B9C5AC29A}" type="sibTrans" cxnId="{4802F493-6146-4633-AE9A-5F8E3F82776E}">
      <dgm:prSet/>
      <dgm:spPr/>
      <dgm:t>
        <a:bodyPr/>
        <a:lstStyle/>
        <a:p>
          <a:endParaRPr lang="en-US"/>
        </a:p>
      </dgm:t>
    </dgm:pt>
    <dgm:pt modelId="{938E68FF-B648-4033-9426-6F6BB32974F3}">
      <dgm:prSet/>
      <dgm:spPr/>
      <dgm:t>
        <a:bodyPr/>
        <a:lstStyle/>
        <a:p>
          <a:r>
            <a:rPr lang="en-US"/>
            <a:t>Coastal projects </a:t>
          </a:r>
          <a:endParaRPr lang="en-US" dirty="0"/>
        </a:p>
      </dgm:t>
    </dgm:pt>
    <dgm:pt modelId="{C908474A-D743-4E64-BB93-F5EB7834F075}" type="parTrans" cxnId="{5466DF21-9C1D-452E-8674-DBC81512AD8A}">
      <dgm:prSet/>
      <dgm:spPr/>
      <dgm:t>
        <a:bodyPr/>
        <a:lstStyle/>
        <a:p>
          <a:endParaRPr lang="en-US"/>
        </a:p>
      </dgm:t>
    </dgm:pt>
    <dgm:pt modelId="{F00480A6-E5F5-4C6F-B0B8-7779636BF34C}" type="sibTrans" cxnId="{5466DF21-9C1D-452E-8674-DBC81512AD8A}">
      <dgm:prSet/>
      <dgm:spPr/>
      <dgm:t>
        <a:bodyPr/>
        <a:lstStyle/>
        <a:p>
          <a:endParaRPr lang="en-US"/>
        </a:p>
      </dgm:t>
    </dgm:pt>
    <dgm:pt modelId="{801F8C7A-CF84-4972-9DCF-BCFAE1893FAD}">
      <dgm:prSet/>
      <dgm:spPr/>
      <dgm:t>
        <a:bodyPr/>
        <a:lstStyle/>
        <a:p>
          <a:r>
            <a:rPr lang="en-US"/>
            <a:t>Offshore projects</a:t>
          </a:r>
          <a:endParaRPr lang="en-US" dirty="0"/>
        </a:p>
      </dgm:t>
    </dgm:pt>
    <dgm:pt modelId="{66988896-4A78-49E8-8E20-CE5F8D8B59C1}" type="parTrans" cxnId="{C599CE1F-C0C7-4C1D-9A12-6897B1097843}">
      <dgm:prSet/>
      <dgm:spPr/>
      <dgm:t>
        <a:bodyPr/>
        <a:lstStyle/>
        <a:p>
          <a:endParaRPr lang="en-US"/>
        </a:p>
      </dgm:t>
    </dgm:pt>
    <dgm:pt modelId="{99CABD44-1A66-4D5E-A2D7-A376D3CE5C9D}" type="sibTrans" cxnId="{C599CE1F-C0C7-4C1D-9A12-6897B1097843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r>
            <a:rPr lang="en-US" b="1" dirty="0"/>
            <a:t>Phase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r>
            <a:rPr lang="en-US" dirty="0"/>
            <a:t>Produce paper charts, ENC and publications independently.</a:t>
          </a:r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C599CE1F-C0C7-4C1D-9A12-6897B1097843}" srcId="{58144D21-938F-4E26-A712-ACD97A492F22}" destId="{801F8C7A-CF84-4972-9DCF-BCFAE1893FAD}" srcOrd="1" destOrd="0" parTransId="{66988896-4A78-49E8-8E20-CE5F8D8B59C1}" sibTransId="{99CABD44-1A66-4D5E-A2D7-A376D3CE5C9D}"/>
    <dgm:cxn modelId="{5466DF21-9C1D-452E-8674-DBC81512AD8A}" srcId="{58144D21-938F-4E26-A712-ACD97A492F22}" destId="{938E68FF-B648-4033-9426-6F6BB32974F3}" srcOrd="0" destOrd="0" parTransId="{C908474A-D743-4E64-BB93-F5EB7834F075}" sibTransId="{F00480A6-E5F5-4C6F-B0B8-7779636BF34C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C4A4E14B-8A85-438A-8014-9DBF9B92CFBB}" type="presOf" srcId="{938E68FF-B648-4033-9426-6F6BB32974F3}" destId="{C1900D5C-1D25-45F0-BAFA-57A0F8158950}" srcOrd="0" destOrd="2" presId="urn:microsoft.com/office/officeart/2005/8/layout/hProcess9"/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85EBEC79-F841-401F-9EBD-2DC9E4071733}" type="presOf" srcId="{79CB159A-F0EA-4726-9E71-189216B9BE79}" destId="{87A8018B-D0F8-4EEE-877A-2216D5913512}" srcOrd="0" destOrd="0" presId="urn:microsoft.com/office/officeart/2005/8/layout/hProcess9"/>
    <dgm:cxn modelId="{F4EA6386-DE4D-447C-90A0-615CFD5F861E}" type="presOf" srcId="{E8A8EAFA-B609-45B6-8850-A4529FA43AB5}" destId="{87A8018B-D0F8-4EEE-877A-2216D5913512}" srcOrd="0" destOrd="1" presId="urn:microsoft.com/office/officeart/2005/8/layout/hProcess9"/>
    <dgm:cxn modelId="{4802F493-6146-4633-AE9A-5F8E3F82776E}" srcId="{3DC28D8A-DF3D-48B2-8622-673C157AA28C}" destId="{58144D21-938F-4E26-A712-ACD97A492F22}" srcOrd="0" destOrd="0" parTransId="{4B5388F6-8F14-4FF0-8939-F2665EC719FA}" sibTransId="{06850938-963C-4AA8-8E5F-307B9C5AC29A}"/>
    <dgm:cxn modelId="{E48488B2-DA39-49C0-9020-680815E2236F}" type="presOf" srcId="{5436E57B-A256-4434-9349-D1EEBA0E2909}" destId="{00FAA812-C76C-4528-90AB-15041A9FE889}" srcOrd="0" destOrd="0" presId="urn:microsoft.com/office/officeart/2005/8/layout/hProcess9"/>
    <dgm:cxn modelId="{B438C1B5-B026-4D23-BDA8-406C5E234AC3}" type="presOf" srcId="{801F8C7A-CF84-4972-9DCF-BCFAE1893FAD}" destId="{C1900D5C-1D25-45F0-BAFA-57A0F8158950}" srcOrd="0" destOrd="3" presId="urn:microsoft.com/office/officeart/2005/8/layout/hProcess9"/>
    <dgm:cxn modelId="{C2B9CEB9-6EDA-45C3-8C6D-2FC612EE4CCB}" type="presOf" srcId="{DB7F6814-F1FC-49C8-AE20-C77AE4F69016}" destId="{20B141D2-9C86-4F83-A9E0-2105F3C14AFD}" srcOrd="0" destOrd="1" presId="urn:microsoft.com/office/officeart/2005/8/layout/hProcess9"/>
    <dgm:cxn modelId="{4E9EA3BE-7AAD-46F9-BB18-81C9F6A28CF8}" type="presOf" srcId="{3DC28D8A-DF3D-48B2-8622-673C157AA28C}" destId="{C1900D5C-1D25-45F0-BAFA-57A0F8158950}" srcOrd="0" destOrd="0" presId="urn:microsoft.com/office/officeart/2005/8/layout/hProcess9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FD8003DE-F6C0-4D46-9FD3-44611269A95F}" type="presOf" srcId="{D922F514-184A-413F-A518-859868E14A3B}" destId="{20B141D2-9C86-4F83-A9E0-2105F3C14AFD}" srcOrd="0" destOrd="0" presId="urn:microsoft.com/office/officeart/2005/8/layout/hProcess9"/>
    <dgm:cxn modelId="{7A0C88E6-FD23-49DF-AC8E-0A7525B5F928}" type="presOf" srcId="{58144D21-938F-4E26-A712-ACD97A492F22}" destId="{C1900D5C-1D25-45F0-BAFA-57A0F8158950}" srcOrd="0" destOrd="1" presId="urn:microsoft.com/office/officeart/2005/8/layout/hProcess9"/>
    <dgm:cxn modelId="{1CC84FBE-40C3-4AE9-8D48-0C49765A70DE}" type="presParOf" srcId="{00FAA812-C76C-4528-90AB-15041A9FE889}" destId="{1ED7654F-4D58-43EB-A0F3-291EBFD1117F}" srcOrd="0" destOrd="0" presId="urn:microsoft.com/office/officeart/2005/8/layout/hProcess9"/>
    <dgm:cxn modelId="{A25AF18E-99C1-488D-A431-88D056540545}" type="presParOf" srcId="{00FAA812-C76C-4528-90AB-15041A9FE889}" destId="{2BC3A222-9FE3-41E2-9FEC-5C05D1D3DAD9}" srcOrd="1" destOrd="0" presId="urn:microsoft.com/office/officeart/2005/8/layout/hProcess9"/>
    <dgm:cxn modelId="{C67A0505-42C9-4D27-9754-D2679D819505}" type="presParOf" srcId="{2BC3A222-9FE3-41E2-9FEC-5C05D1D3DAD9}" destId="{20B141D2-9C86-4F83-A9E0-2105F3C14AFD}" srcOrd="0" destOrd="0" presId="urn:microsoft.com/office/officeart/2005/8/layout/hProcess9"/>
    <dgm:cxn modelId="{D9F8424A-D47F-4C25-803B-46EBBB92DD00}" type="presParOf" srcId="{2BC3A222-9FE3-41E2-9FEC-5C05D1D3DAD9}" destId="{40C37FB5-994B-4289-BD21-7876FA7CB682}" srcOrd="1" destOrd="0" presId="urn:microsoft.com/office/officeart/2005/8/layout/hProcess9"/>
    <dgm:cxn modelId="{DB315A3C-3081-494E-8E1C-32E7DEFE7E3D}" type="presParOf" srcId="{2BC3A222-9FE3-41E2-9FEC-5C05D1D3DAD9}" destId="{C1900D5C-1D25-45F0-BAFA-57A0F8158950}" srcOrd="2" destOrd="0" presId="urn:microsoft.com/office/officeart/2005/8/layout/hProcess9"/>
    <dgm:cxn modelId="{6E24A0D3-CF94-43C3-B6C7-F07A06A7E551}" type="presParOf" srcId="{2BC3A222-9FE3-41E2-9FEC-5C05D1D3DAD9}" destId="{7204C558-BE21-4EBF-88D4-9FFA63DA4F80}" srcOrd="3" destOrd="0" presId="urn:microsoft.com/office/officeart/2005/8/layout/hProcess9"/>
    <dgm:cxn modelId="{826DD561-01E1-4D41-A4B1-9C8E1ABFBA8F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763666" y="0"/>
          <a:ext cx="8654891" cy="44442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36104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Phase 1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Collection and circulation of nautical information, necessary to maintain existing charts and publications up to date.</a:t>
          </a:r>
        </a:p>
      </dsp:txBody>
      <dsp:txXfrm>
        <a:off x="122885" y="1420069"/>
        <a:ext cx="3103841" cy="1604156"/>
      </dsp:txXfrm>
    </dsp:sp>
    <dsp:sp modelId="{C1900D5C-1D25-45F0-BAFA-57A0F8158950}">
      <dsp:nvSpPr>
        <dsp:cNvPr id="0" name=""/>
        <dsp:cNvSpPr/>
      </dsp:nvSpPr>
      <dsp:spPr>
        <a:xfrm>
          <a:off x="3452410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Phase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Creation of a surveying capability to conduct: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Coastal projects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Offshore projects</a:t>
          </a:r>
          <a:endParaRPr lang="en-US" sz="1600" kern="1200" dirty="0"/>
        </a:p>
      </dsp:txBody>
      <dsp:txXfrm>
        <a:off x="3539191" y="1420069"/>
        <a:ext cx="3103841" cy="1604156"/>
      </dsp:txXfrm>
    </dsp:sp>
    <dsp:sp modelId="{87A8018B-D0F8-4EEE-877A-2216D5913512}">
      <dsp:nvSpPr>
        <dsp:cNvPr id="0" name=""/>
        <dsp:cNvSpPr/>
      </dsp:nvSpPr>
      <dsp:spPr>
        <a:xfrm>
          <a:off x="6893883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Phase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Produce paper charts, ENC and publications independently.</a:t>
          </a:r>
        </a:p>
      </dsp:txBody>
      <dsp:txXfrm>
        <a:off x="6980664" y="1420069"/>
        <a:ext cx="3103841" cy="16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National Activities</a:t>
            </a:r>
          </a:p>
          <a:p>
            <a:endParaRPr lang="en-US" b="1" u="sng" dirty="0"/>
          </a:p>
          <a:p>
            <a:r>
              <a:rPr lang="en-US" b="1" u="none" dirty="0"/>
              <a:t>Phase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Form National Authority (NA) and/or</a:t>
            </a:r>
            <a:r>
              <a:rPr lang="en-US" b="0" u="none" baseline="0" dirty="0"/>
              <a:t> </a:t>
            </a:r>
            <a:r>
              <a:rPr lang="en-US" b="0" u="none" dirty="0"/>
              <a:t>National Hydrographic Coordinating Committee (NHCC).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Create/improve current infrastructure to</a:t>
            </a:r>
            <a:r>
              <a:rPr lang="en-US" b="0" u="none" baseline="0" dirty="0"/>
              <a:t> </a:t>
            </a:r>
            <a:r>
              <a:rPr lang="en-US" b="0" u="none" dirty="0"/>
              <a:t>collect and circulate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Strengthen links with charting authority</a:t>
            </a:r>
            <a:r>
              <a:rPr lang="en-US" b="0" u="none" baseline="0" dirty="0"/>
              <a:t> </a:t>
            </a:r>
            <a:r>
              <a:rPr lang="en-US" b="0" u="none" dirty="0"/>
              <a:t>to enable updating of charts and</a:t>
            </a:r>
            <a:r>
              <a:rPr lang="en-US" b="0" u="none" baseline="0" dirty="0"/>
              <a:t> </a:t>
            </a:r>
            <a:r>
              <a:rPr lang="en-US" b="0" u="none" dirty="0"/>
              <a:t>publications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Minimal training needed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Strengthen links with NAVAREA</a:t>
            </a:r>
            <a:r>
              <a:rPr lang="en-US" b="0" u="none" baseline="0" dirty="0"/>
              <a:t> </a:t>
            </a:r>
            <a:r>
              <a:rPr lang="en-US" b="0" u="none" dirty="0"/>
              <a:t>Coordinator to enable the promulgation</a:t>
            </a:r>
            <a:r>
              <a:rPr lang="en-US" b="0" u="none" baseline="0" dirty="0"/>
              <a:t> </a:t>
            </a:r>
            <a:r>
              <a:rPr lang="en-US" b="0" u="none" dirty="0"/>
              <a:t>of safety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/>
              <a:t>Phase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Establish capacity to enable surveys of ports and their approaches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Maintain adequate aids to navigation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 capacity to enable surveys in support of coastal and offshore areas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 capacity to set up hydrographic databases to support the work of the NA/NHCC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Provide basic geospatial data via MSDI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Requires funding for training, advising &amp; equipment or contract survey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/>
              <a:t>Phase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need shall be thoroughly assessed. Requires investment for production, distribution and updating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Alternatively, bi-lateral agreements for charting can provide easier solutions in production and distribution (of ENC through RENCs) and rewards.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Further development of MSDI 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 Costa Rica</a:t>
            </a:r>
            <a:endParaRPr lang="en-AU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achievements during the year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65663"/>
            <a:ext cx="11060874" cy="45363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Performing periodic bathymetric monitoring at the following sites of national interest:</a:t>
            </a:r>
          </a:p>
          <a:p>
            <a:pPr marL="0" indent="0" algn="just">
              <a:buNone/>
            </a:pPr>
            <a:endParaRPr lang="en-US" dirty="0"/>
          </a:p>
          <a:p>
            <a:pPr lvl="1" algn="just"/>
            <a:r>
              <a:rPr lang="en-US" sz="2800" dirty="0"/>
              <a:t>Caldera Port</a:t>
            </a:r>
          </a:p>
          <a:p>
            <a:pPr lvl="1" algn="just"/>
            <a:r>
              <a:rPr lang="en-US" sz="2800" dirty="0"/>
              <a:t>Limón Port</a:t>
            </a:r>
          </a:p>
          <a:p>
            <a:pPr lvl="1" algn="just"/>
            <a:r>
              <a:rPr lang="en-US" sz="2800" dirty="0" err="1"/>
              <a:t>Moín</a:t>
            </a:r>
            <a:r>
              <a:rPr lang="en-US" sz="2800" dirty="0"/>
              <a:t> container terminal.</a:t>
            </a:r>
          </a:p>
          <a:p>
            <a:pPr lvl="1" algn="just"/>
            <a:r>
              <a:rPr lang="en-US" sz="2800" dirty="0"/>
              <a:t>Puntarenas cruise dock.</a:t>
            </a:r>
          </a:p>
          <a:p>
            <a:pPr lvl="1" algn="just"/>
            <a:endParaRPr lang="en-US" dirty="0"/>
          </a:p>
          <a:p>
            <a:pPr marL="228600" lvl="1" algn="just">
              <a:lnSpc>
                <a:spcPct val="100000"/>
              </a:lnSpc>
              <a:spcBef>
                <a:spcPts val="1000"/>
              </a:spcBef>
            </a:pPr>
            <a:r>
              <a:rPr lang="en-US" sz="2800" dirty="0"/>
              <a:t>A delegation from the United Kingdom Hydrographic Office (UKHO) was visited to continue the study to promote cooperation in the field of marine geospatial information, hydrography and related disciplines, through a possible agreement on cooperation.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challenges and/or obstructions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7"/>
            <a:ext cx="10811493" cy="4310742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Create a National Hydrography Committee, or any other similar structure.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That this structure, develop a work plan for hydrographic development, the development and publication of nautical charts and actions to strengthen navigation safety.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Establish international cooperation agreements for the development of hydrographic surveys and the production of nautical charts.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250" y="414325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Plans that affect the region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1037124" cy="3886406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Realization of major hydrographic surveys.</a:t>
            </a:r>
          </a:p>
          <a:p>
            <a:pPr marL="0" indent="0" algn="just">
              <a:buNone/>
            </a:pPr>
            <a:endParaRPr lang="en-US" sz="2600" dirty="0"/>
          </a:p>
          <a:p>
            <a:pPr algn="just"/>
            <a:r>
              <a:rPr lang="en-US" sz="2600" dirty="0"/>
              <a:t>Continuous and permanent elaboration of nautical charts.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Have specialized and trained human resources in hydrographic and nautical cartography.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45719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080655"/>
            <a:ext cx="10561321" cy="4821381"/>
          </a:xfrm>
        </p:spPr>
        <p:txBody>
          <a:bodyPr>
            <a:noAutofit/>
          </a:bodyPr>
          <a:lstStyle/>
          <a:p>
            <a:pPr marL="339725" indent="-339725" algn="just">
              <a:lnSpc>
                <a:spcPct val="100000"/>
              </a:lnSpc>
              <a:buFont typeface="+mj-lt"/>
              <a:buAutoNum type="arabicPeriod"/>
            </a:pPr>
            <a:r>
              <a:rPr lang="en-US" sz="2600" b="1" dirty="0"/>
              <a:t>What is your greatest capacity building priority to recommend for IHO CB funding consideration (Phase 1)? (Select one)</a:t>
            </a:r>
            <a:endParaRPr lang="en-US" sz="2600" b="1" i="1" dirty="0"/>
          </a:p>
          <a:p>
            <a:pPr marL="687388" lvl="1" indent="-344488" algn="just">
              <a:lnSpc>
                <a:spcPct val="100000"/>
              </a:lnSpc>
              <a:buFont typeface="+mj-lt"/>
              <a:buAutoNum type="alphaLcParenR"/>
            </a:pPr>
            <a:r>
              <a:rPr lang="en-US" sz="2600" i="1" dirty="0"/>
              <a:t> High-level visit (political awareness): Form National Authority (AN) and / or National Hydrographic Coordination Committee (CNCH).</a:t>
            </a:r>
          </a:p>
          <a:p>
            <a:pPr marL="0" indent="0" algn="just">
              <a:buNone/>
            </a:pPr>
            <a:endParaRPr lang="en-US" sz="2600" dirty="0"/>
          </a:p>
          <a:p>
            <a:pPr marL="339725" indent="-339725" algn="just">
              <a:lnSpc>
                <a:spcPct val="100000"/>
              </a:lnSpc>
              <a:buFont typeface="+mj-lt"/>
              <a:buAutoNum type="arabicPeriod" startAt="2"/>
            </a:pPr>
            <a:r>
              <a:rPr lang="en-US" sz="2600" b="1" dirty="0"/>
              <a:t>What is your greatest capacity building priority (Phase 2 or Phase 3) for which to seek other partnership/funding opportunities </a:t>
            </a:r>
            <a:r>
              <a:rPr lang="en-US" sz="2600" b="1" i="1" dirty="0"/>
              <a:t>outside</a:t>
            </a:r>
            <a:r>
              <a:rPr lang="en-US" sz="2600" b="1" dirty="0"/>
              <a:t> of IHO CB?</a:t>
            </a:r>
          </a:p>
          <a:p>
            <a:pPr marL="339725" indent="0" algn="just">
              <a:lnSpc>
                <a:spcPct val="100000"/>
              </a:lnSpc>
              <a:buNone/>
            </a:pPr>
            <a:r>
              <a:rPr lang="en-US" sz="2600" i="1" dirty="0"/>
              <a:t>Establish the capacity to make surveys of ports and their approaches. Training is required to specialize in the development of nautical charts, as well as CAT B.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373711"/>
            <a:ext cx="9144000" cy="5006450"/>
          </a:xfrm>
        </p:spPr>
        <p:txBody>
          <a:bodyPr anchor="ctr">
            <a:normAutofit/>
          </a:bodyPr>
          <a:lstStyle/>
          <a:p>
            <a:r>
              <a:rPr lang="en-US" dirty="0"/>
              <a:t>IHO Capacity Building </a:t>
            </a:r>
            <a:br>
              <a:rPr lang="en-US" dirty="0"/>
            </a:br>
            <a:r>
              <a:rPr lang="en-US" dirty="0"/>
              <a:t>Phase Reference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77940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Reference:  IHO Capacity Building Strategy </a:t>
            </a:r>
            <a:br>
              <a:rPr lang="en-US" dirty="0"/>
            </a:br>
            <a:r>
              <a:rPr lang="en-US" dirty="0"/>
              <a:t>Phases of Development</a:t>
            </a:r>
            <a:br>
              <a:rPr lang="en-US" dirty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150312"/>
              </p:ext>
            </p:extLst>
          </p:nvPr>
        </p:nvGraphicFramePr>
        <p:xfrm>
          <a:off x="838200" y="1319917"/>
          <a:ext cx="10182225" cy="444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2727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1182</TotalTime>
  <Words>493</Words>
  <Application>Microsoft Office PowerPoint</Application>
  <PresentationFormat>Panorámica</PresentationFormat>
  <Paragraphs>66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IHO_Presentations_template-Blank</vt:lpstr>
      <vt:lpstr>20th Meeting of the  Meso America – Caribbean Sea Hydrographic Commission  National Report by Costa Rica</vt:lpstr>
      <vt:lpstr>Top achievements during the year </vt:lpstr>
      <vt:lpstr>Top challenges and/or obstructions  </vt:lpstr>
      <vt:lpstr>Top Plans that affect the region</vt:lpstr>
      <vt:lpstr>  Top 2 recommendations for MACHC plenary </vt:lpstr>
      <vt:lpstr>IHO Capacity Building  Phase Reference</vt:lpstr>
      <vt:lpstr>Reference:  IHO Capacity Building Strategy  Phases of Development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Marvin Chaverri Sandoval</cp:lastModifiedBy>
  <cp:revision>105</cp:revision>
  <dcterms:created xsi:type="dcterms:W3CDTF">2017-10-26T13:07:26Z</dcterms:created>
  <dcterms:modified xsi:type="dcterms:W3CDTF">2019-11-13T21:47:25Z</dcterms:modified>
</cp:coreProperties>
</file>