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61" r:id="rId5"/>
    <p:sldId id="267"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511" autoAdjust="0"/>
  </p:normalViewPr>
  <p:slideViewPr>
    <p:cSldViewPr snapToGrid="0">
      <p:cViewPr varScale="1">
        <p:scale>
          <a:sx n="58" d="100"/>
          <a:sy n="58" d="100"/>
        </p:scale>
        <p:origin x="1818" y="6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6E57B-A256-4434-9349-D1EEBA0E2909}" type="doc">
      <dgm:prSet loTypeId="urn:microsoft.com/office/officeart/2005/8/layout/hProcess9" loCatId="process" qsTypeId="urn:microsoft.com/office/officeart/2005/8/quickstyle/simple1" qsCatId="simple" csTypeId="urn:microsoft.com/office/officeart/2005/8/colors/accent1_2" csCatId="accent1" phldr="1"/>
      <dgm:spPr/>
    </dgm:pt>
    <dgm:pt modelId="{D922F514-184A-413F-A518-859868E14A3B}">
      <dgm:prSet phldrT="[Text]"/>
      <dgm:spPr/>
      <dgm:t>
        <a:bodyPr/>
        <a:lstStyle/>
        <a:p>
          <a:r>
            <a:rPr lang="en-US" b="1" dirty="0" err="1"/>
            <a:t>Fase</a:t>
          </a:r>
          <a:r>
            <a:rPr lang="en-US" b="1" dirty="0"/>
            <a:t> 1 </a:t>
          </a:r>
        </a:p>
      </dgm:t>
    </dgm:pt>
    <dgm:pt modelId="{57D67E06-DB27-4535-8139-D3DAD8104BE9}" type="parTrans" cxnId="{7381862D-182E-45B2-8222-B4F6BDDD3E8F}">
      <dgm:prSet/>
      <dgm:spPr/>
      <dgm:t>
        <a:bodyPr/>
        <a:lstStyle/>
        <a:p>
          <a:endParaRPr lang="en-US"/>
        </a:p>
      </dgm:t>
    </dgm:pt>
    <dgm:pt modelId="{C115C6F3-86AE-4012-B701-7E58B226A526}" type="sibTrans" cxnId="{7381862D-182E-45B2-8222-B4F6BDDD3E8F}">
      <dgm:prSet/>
      <dgm:spPr/>
      <dgm:t>
        <a:bodyPr/>
        <a:lstStyle/>
        <a:p>
          <a:endParaRPr lang="en-US"/>
        </a:p>
      </dgm:t>
    </dgm:pt>
    <dgm:pt modelId="{DB7F6814-F1FC-49C8-AE20-C77AE4F69016}">
      <dgm:prSet/>
      <dgm:spPr/>
      <dgm:t>
        <a:bodyPr/>
        <a:lstStyle/>
        <a:p>
          <a:r>
            <a:rPr lang="es-PE" dirty="0"/>
            <a:t>Recopilación y circulación de información náutica, necesaria para mantener actualizadas las cartas y publicaciones existentes.</a:t>
          </a:r>
          <a:endParaRPr lang="en-US" dirty="0"/>
        </a:p>
      </dgm:t>
    </dgm:pt>
    <dgm:pt modelId="{B96F10DC-591C-4C0C-A92C-BFF79222FAB1}" type="parTrans" cxnId="{9FB0AA55-F930-4AED-9FA0-4A002B9DB490}">
      <dgm:prSet/>
      <dgm:spPr/>
      <dgm:t>
        <a:bodyPr/>
        <a:lstStyle/>
        <a:p>
          <a:endParaRPr lang="en-US"/>
        </a:p>
      </dgm:t>
    </dgm:pt>
    <dgm:pt modelId="{15708B19-0F25-4311-A1E4-66E5B02E5001}" type="sibTrans" cxnId="{9FB0AA55-F930-4AED-9FA0-4A002B9DB490}">
      <dgm:prSet/>
      <dgm:spPr/>
      <dgm:t>
        <a:bodyPr/>
        <a:lstStyle/>
        <a:p>
          <a:endParaRPr lang="en-US"/>
        </a:p>
      </dgm:t>
    </dgm:pt>
    <dgm:pt modelId="{3DC28D8A-DF3D-48B2-8622-673C157AA28C}">
      <dgm:prSet/>
      <dgm:spPr/>
      <dgm:t>
        <a:bodyPr/>
        <a:lstStyle/>
        <a:p>
          <a:r>
            <a:rPr lang="en-US" b="1" dirty="0" err="1"/>
            <a:t>Fase</a:t>
          </a:r>
          <a:r>
            <a:rPr lang="en-US" b="1" dirty="0"/>
            <a:t> 2</a:t>
          </a:r>
        </a:p>
      </dgm:t>
    </dgm:pt>
    <dgm:pt modelId="{EAB42497-C217-4D8B-80E1-EBFA9AC257F3}" type="parTrans" cxnId="{77F6BE1B-BCB4-4FF4-A6EC-EA50F870F7C1}">
      <dgm:prSet/>
      <dgm:spPr/>
      <dgm:t>
        <a:bodyPr/>
        <a:lstStyle/>
        <a:p>
          <a:endParaRPr lang="en-US"/>
        </a:p>
      </dgm:t>
    </dgm:pt>
    <dgm:pt modelId="{A7F37992-FB35-4FAC-96F8-FC867E3336D0}" type="sibTrans" cxnId="{77F6BE1B-BCB4-4FF4-A6EC-EA50F870F7C1}">
      <dgm:prSet/>
      <dgm:spPr/>
      <dgm:t>
        <a:bodyPr/>
        <a:lstStyle/>
        <a:p>
          <a:endParaRPr lang="en-US"/>
        </a:p>
      </dgm:t>
    </dgm:pt>
    <dgm:pt modelId="{58144D21-938F-4E26-A712-ACD97A492F22}">
      <dgm:prSet/>
      <dgm:spPr/>
      <dgm:t>
        <a:bodyPr/>
        <a:lstStyle/>
        <a:p>
          <a:r>
            <a:rPr lang="es-ES" dirty="0"/>
            <a:t>Creación de una capacidad topográfica para realizar</a:t>
          </a:r>
          <a:r>
            <a:rPr lang="en-US" dirty="0"/>
            <a:t>: </a:t>
          </a:r>
        </a:p>
      </dgm:t>
    </dgm:pt>
    <dgm:pt modelId="{4B5388F6-8F14-4FF0-8939-F2665EC719FA}" type="parTrans" cxnId="{4802F493-6146-4633-AE9A-5F8E3F82776E}">
      <dgm:prSet/>
      <dgm:spPr/>
      <dgm:t>
        <a:bodyPr/>
        <a:lstStyle/>
        <a:p>
          <a:endParaRPr lang="en-US"/>
        </a:p>
      </dgm:t>
    </dgm:pt>
    <dgm:pt modelId="{06850938-963C-4AA8-8E5F-307B9C5AC29A}" type="sibTrans" cxnId="{4802F493-6146-4633-AE9A-5F8E3F82776E}">
      <dgm:prSet/>
      <dgm:spPr/>
      <dgm:t>
        <a:bodyPr/>
        <a:lstStyle/>
        <a:p>
          <a:endParaRPr lang="en-US"/>
        </a:p>
      </dgm:t>
    </dgm:pt>
    <dgm:pt modelId="{938E68FF-B648-4033-9426-6F6BB32974F3}">
      <dgm:prSet/>
      <dgm:spPr/>
      <dgm:t>
        <a:bodyPr/>
        <a:lstStyle/>
        <a:p>
          <a:r>
            <a:rPr lang="es-ES"/>
            <a:t>Proyectos costeros</a:t>
          </a:r>
          <a:endParaRPr lang="en-US" dirty="0"/>
        </a:p>
      </dgm:t>
    </dgm:pt>
    <dgm:pt modelId="{C908474A-D743-4E64-BB93-F5EB7834F075}" type="parTrans" cxnId="{5466DF21-9C1D-452E-8674-DBC81512AD8A}">
      <dgm:prSet/>
      <dgm:spPr/>
      <dgm:t>
        <a:bodyPr/>
        <a:lstStyle/>
        <a:p>
          <a:endParaRPr lang="en-US"/>
        </a:p>
      </dgm:t>
    </dgm:pt>
    <dgm:pt modelId="{F00480A6-E5F5-4C6F-B0B8-7779636BF34C}" type="sibTrans" cxnId="{5466DF21-9C1D-452E-8674-DBC81512AD8A}">
      <dgm:prSet/>
      <dgm:spPr/>
      <dgm:t>
        <a:bodyPr/>
        <a:lstStyle/>
        <a:p>
          <a:endParaRPr lang="en-US"/>
        </a:p>
      </dgm:t>
    </dgm:pt>
    <dgm:pt modelId="{801F8C7A-CF84-4972-9DCF-BCFAE1893FAD}">
      <dgm:prSet/>
      <dgm:spPr/>
      <dgm:t>
        <a:bodyPr/>
        <a:lstStyle/>
        <a:p>
          <a:r>
            <a:rPr lang="en-US" dirty="0" err="1"/>
            <a:t>Proyectos</a:t>
          </a:r>
          <a:r>
            <a:rPr lang="en-US" dirty="0"/>
            <a:t> de mar </a:t>
          </a:r>
          <a:r>
            <a:rPr lang="en-US" dirty="0" err="1"/>
            <a:t>adentro</a:t>
          </a:r>
          <a:r>
            <a:rPr lang="en-US" dirty="0"/>
            <a:t>.</a:t>
          </a:r>
        </a:p>
      </dgm:t>
    </dgm:pt>
    <dgm:pt modelId="{66988896-4A78-49E8-8E20-CE5F8D8B59C1}" type="parTrans" cxnId="{C599CE1F-C0C7-4C1D-9A12-6897B1097843}">
      <dgm:prSet/>
      <dgm:spPr/>
      <dgm:t>
        <a:bodyPr/>
        <a:lstStyle/>
        <a:p>
          <a:endParaRPr lang="en-US"/>
        </a:p>
      </dgm:t>
    </dgm:pt>
    <dgm:pt modelId="{99CABD44-1A66-4D5E-A2D7-A376D3CE5C9D}" type="sibTrans" cxnId="{C599CE1F-C0C7-4C1D-9A12-6897B1097843}">
      <dgm:prSet/>
      <dgm:spPr/>
      <dgm:t>
        <a:bodyPr/>
        <a:lstStyle/>
        <a:p>
          <a:endParaRPr lang="en-US"/>
        </a:p>
      </dgm:t>
    </dgm:pt>
    <dgm:pt modelId="{79CB159A-F0EA-4726-9E71-189216B9BE79}">
      <dgm:prSet/>
      <dgm:spPr/>
      <dgm:t>
        <a:bodyPr/>
        <a:lstStyle/>
        <a:p>
          <a:r>
            <a:rPr lang="en-US" b="1" dirty="0" err="1"/>
            <a:t>Fase</a:t>
          </a:r>
          <a:r>
            <a:rPr lang="en-US" b="1" dirty="0"/>
            <a:t> 3 </a:t>
          </a:r>
        </a:p>
      </dgm:t>
    </dgm:pt>
    <dgm:pt modelId="{1A00DE0E-D259-4AE3-8819-1CC570023C08}" type="parTrans" cxnId="{00077751-64C3-4A60-BD27-42D33D81DB7A}">
      <dgm:prSet/>
      <dgm:spPr/>
      <dgm:t>
        <a:bodyPr/>
        <a:lstStyle/>
        <a:p>
          <a:endParaRPr lang="en-US"/>
        </a:p>
      </dgm:t>
    </dgm:pt>
    <dgm:pt modelId="{C253C9E4-25B4-45D5-814E-B9980C39BDEE}" type="sibTrans" cxnId="{00077751-64C3-4A60-BD27-42D33D81DB7A}">
      <dgm:prSet/>
      <dgm:spPr/>
      <dgm:t>
        <a:bodyPr/>
        <a:lstStyle/>
        <a:p>
          <a:endParaRPr lang="en-US"/>
        </a:p>
      </dgm:t>
    </dgm:pt>
    <dgm:pt modelId="{E8A8EAFA-B609-45B6-8850-A4529FA43AB5}">
      <dgm:prSet/>
      <dgm:spPr/>
      <dgm:t>
        <a:bodyPr/>
        <a:lstStyle/>
        <a:p>
          <a:r>
            <a:rPr lang="es-ES"/>
            <a:t>Producción de cartas </a:t>
          </a:r>
          <a:r>
            <a:rPr lang="es-ES" dirty="0"/>
            <a:t>de papel, ENC y </a:t>
          </a:r>
          <a:r>
            <a:rPr lang="es-ES"/>
            <a:t>publicaciones en </a:t>
          </a:r>
          <a:r>
            <a:rPr lang="es-ES" dirty="0"/>
            <a:t>forma independiente.</a:t>
          </a:r>
          <a:r>
            <a:rPr lang="en-US" dirty="0"/>
            <a:t>.</a:t>
          </a:r>
        </a:p>
      </dgm:t>
    </dgm:pt>
    <dgm:pt modelId="{042B4F82-6EA2-4649-A9D1-4A86468953AC}" type="parTrans" cxnId="{3907A4BE-6173-46A7-9F34-8D7D8A2D38A0}">
      <dgm:prSet/>
      <dgm:spPr/>
      <dgm:t>
        <a:bodyPr/>
        <a:lstStyle/>
        <a:p>
          <a:endParaRPr lang="en-US"/>
        </a:p>
      </dgm:t>
    </dgm:pt>
    <dgm:pt modelId="{5613A60B-89D5-4665-8D79-46A81A6C3E21}" type="sibTrans" cxnId="{3907A4BE-6173-46A7-9F34-8D7D8A2D38A0}">
      <dgm:prSet/>
      <dgm:spPr/>
      <dgm:t>
        <a:bodyPr/>
        <a:lstStyle/>
        <a:p>
          <a:endParaRPr lang="en-US"/>
        </a:p>
      </dgm:t>
    </dgm:pt>
    <dgm:pt modelId="{00FAA812-C76C-4528-90AB-15041A9FE889}" type="pres">
      <dgm:prSet presAssocID="{5436E57B-A256-4434-9349-D1EEBA0E2909}" presName="CompostProcess" presStyleCnt="0">
        <dgm:presLayoutVars>
          <dgm:dir/>
          <dgm:resizeHandles val="exact"/>
        </dgm:presLayoutVars>
      </dgm:prSet>
      <dgm:spPr/>
    </dgm:pt>
    <dgm:pt modelId="{1ED7654F-4D58-43EB-A0F3-291EBFD1117F}" type="pres">
      <dgm:prSet presAssocID="{5436E57B-A256-4434-9349-D1EEBA0E2909}" presName="arrow" presStyleLbl="bgShp" presStyleIdx="0" presStyleCnt="1"/>
      <dgm:spPr/>
    </dgm:pt>
    <dgm:pt modelId="{2BC3A222-9FE3-41E2-9FEC-5C05D1D3DAD9}" type="pres">
      <dgm:prSet presAssocID="{5436E57B-A256-4434-9349-D1EEBA0E2909}" presName="linearProcess" presStyleCnt="0"/>
      <dgm:spPr/>
    </dgm:pt>
    <dgm:pt modelId="{20B141D2-9C86-4F83-A9E0-2105F3C14AFD}" type="pres">
      <dgm:prSet presAssocID="{D922F514-184A-413F-A518-859868E14A3B}" presName="textNode" presStyleLbl="node1" presStyleIdx="0" presStyleCnt="3" custLinFactNeighborX="15339">
        <dgm:presLayoutVars>
          <dgm:bulletEnabled val="1"/>
        </dgm:presLayoutVars>
      </dgm:prSet>
      <dgm:spPr/>
    </dgm:pt>
    <dgm:pt modelId="{40C37FB5-994B-4289-BD21-7876FA7CB682}" type="pres">
      <dgm:prSet presAssocID="{C115C6F3-86AE-4012-B701-7E58B226A526}" presName="sibTrans" presStyleCnt="0"/>
      <dgm:spPr/>
    </dgm:pt>
    <dgm:pt modelId="{C1900D5C-1D25-45F0-BAFA-57A0F8158950}" type="pres">
      <dgm:prSet presAssocID="{3DC28D8A-DF3D-48B2-8622-673C157AA28C}" presName="textNode" presStyleLbl="node1" presStyleIdx="1" presStyleCnt="3">
        <dgm:presLayoutVars>
          <dgm:bulletEnabled val="1"/>
        </dgm:presLayoutVars>
      </dgm:prSet>
      <dgm:spPr/>
    </dgm:pt>
    <dgm:pt modelId="{7204C558-BE21-4EBF-88D4-9FFA63DA4F80}" type="pres">
      <dgm:prSet presAssocID="{A7F37992-FB35-4FAC-96F8-FC867E3336D0}" presName="sibTrans" presStyleCnt="0"/>
      <dgm:spPr/>
    </dgm:pt>
    <dgm:pt modelId="{87A8018B-D0F8-4EEE-877A-2216D5913512}" type="pres">
      <dgm:prSet presAssocID="{79CB159A-F0EA-4726-9E71-189216B9BE79}" presName="textNode" presStyleLbl="node1" presStyleIdx="2" presStyleCnt="3">
        <dgm:presLayoutVars>
          <dgm:bulletEnabled val="1"/>
        </dgm:presLayoutVars>
      </dgm:prSet>
      <dgm:spPr/>
    </dgm:pt>
  </dgm:ptLst>
  <dgm:cxnLst>
    <dgm:cxn modelId="{77F6BE1B-BCB4-4FF4-A6EC-EA50F870F7C1}" srcId="{5436E57B-A256-4434-9349-D1EEBA0E2909}" destId="{3DC28D8A-DF3D-48B2-8622-673C157AA28C}" srcOrd="1" destOrd="0" parTransId="{EAB42497-C217-4D8B-80E1-EBFA9AC257F3}" sibTransId="{A7F37992-FB35-4FAC-96F8-FC867E3336D0}"/>
    <dgm:cxn modelId="{C599CE1F-C0C7-4C1D-9A12-6897B1097843}" srcId="{58144D21-938F-4E26-A712-ACD97A492F22}" destId="{801F8C7A-CF84-4972-9DCF-BCFAE1893FAD}" srcOrd="1" destOrd="0" parTransId="{66988896-4A78-49E8-8E20-CE5F8D8B59C1}" sibTransId="{99CABD44-1A66-4D5E-A2D7-A376D3CE5C9D}"/>
    <dgm:cxn modelId="{5466DF21-9C1D-452E-8674-DBC81512AD8A}" srcId="{58144D21-938F-4E26-A712-ACD97A492F22}" destId="{938E68FF-B648-4033-9426-6F6BB32974F3}" srcOrd="0" destOrd="0" parTransId="{C908474A-D743-4E64-BB93-F5EB7834F075}" sibTransId="{F00480A6-E5F5-4C6F-B0B8-7779636BF34C}"/>
    <dgm:cxn modelId="{7381862D-182E-45B2-8222-B4F6BDDD3E8F}" srcId="{5436E57B-A256-4434-9349-D1EEBA0E2909}" destId="{D922F514-184A-413F-A518-859868E14A3B}" srcOrd="0" destOrd="0" parTransId="{57D67E06-DB27-4535-8139-D3DAD8104BE9}" sibTransId="{C115C6F3-86AE-4012-B701-7E58B226A526}"/>
    <dgm:cxn modelId="{C4A4E14B-8A85-438A-8014-9DBF9B92CFBB}" type="presOf" srcId="{938E68FF-B648-4033-9426-6F6BB32974F3}" destId="{C1900D5C-1D25-45F0-BAFA-57A0F8158950}" srcOrd="0" destOrd="2" presId="urn:microsoft.com/office/officeart/2005/8/layout/hProcess9"/>
    <dgm:cxn modelId="{00077751-64C3-4A60-BD27-42D33D81DB7A}" srcId="{5436E57B-A256-4434-9349-D1EEBA0E2909}" destId="{79CB159A-F0EA-4726-9E71-189216B9BE79}" srcOrd="2" destOrd="0" parTransId="{1A00DE0E-D259-4AE3-8819-1CC570023C08}" sibTransId="{C253C9E4-25B4-45D5-814E-B9980C39BDEE}"/>
    <dgm:cxn modelId="{9FB0AA55-F930-4AED-9FA0-4A002B9DB490}" srcId="{D922F514-184A-413F-A518-859868E14A3B}" destId="{DB7F6814-F1FC-49C8-AE20-C77AE4F69016}" srcOrd="0" destOrd="0" parTransId="{B96F10DC-591C-4C0C-A92C-BFF79222FAB1}" sibTransId="{15708B19-0F25-4311-A1E4-66E5B02E5001}"/>
    <dgm:cxn modelId="{85EBEC79-F841-401F-9EBD-2DC9E4071733}" type="presOf" srcId="{79CB159A-F0EA-4726-9E71-189216B9BE79}" destId="{87A8018B-D0F8-4EEE-877A-2216D5913512}" srcOrd="0" destOrd="0" presId="urn:microsoft.com/office/officeart/2005/8/layout/hProcess9"/>
    <dgm:cxn modelId="{F4EA6386-DE4D-447C-90A0-615CFD5F861E}" type="presOf" srcId="{E8A8EAFA-B609-45B6-8850-A4529FA43AB5}" destId="{87A8018B-D0F8-4EEE-877A-2216D5913512}" srcOrd="0" destOrd="1" presId="urn:microsoft.com/office/officeart/2005/8/layout/hProcess9"/>
    <dgm:cxn modelId="{4802F493-6146-4633-AE9A-5F8E3F82776E}" srcId="{3DC28D8A-DF3D-48B2-8622-673C157AA28C}" destId="{58144D21-938F-4E26-A712-ACD97A492F22}" srcOrd="0" destOrd="0" parTransId="{4B5388F6-8F14-4FF0-8939-F2665EC719FA}" sibTransId="{06850938-963C-4AA8-8E5F-307B9C5AC29A}"/>
    <dgm:cxn modelId="{E48488B2-DA39-49C0-9020-680815E2236F}" type="presOf" srcId="{5436E57B-A256-4434-9349-D1EEBA0E2909}" destId="{00FAA812-C76C-4528-90AB-15041A9FE889}" srcOrd="0" destOrd="0" presId="urn:microsoft.com/office/officeart/2005/8/layout/hProcess9"/>
    <dgm:cxn modelId="{B438C1B5-B026-4D23-BDA8-406C5E234AC3}" type="presOf" srcId="{801F8C7A-CF84-4972-9DCF-BCFAE1893FAD}" destId="{C1900D5C-1D25-45F0-BAFA-57A0F8158950}" srcOrd="0" destOrd="3" presId="urn:microsoft.com/office/officeart/2005/8/layout/hProcess9"/>
    <dgm:cxn modelId="{C2B9CEB9-6EDA-45C3-8C6D-2FC612EE4CCB}" type="presOf" srcId="{DB7F6814-F1FC-49C8-AE20-C77AE4F69016}" destId="{20B141D2-9C86-4F83-A9E0-2105F3C14AFD}" srcOrd="0" destOrd="1" presId="urn:microsoft.com/office/officeart/2005/8/layout/hProcess9"/>
    <dgm:cxn modelId="{4E9EA3BE-7AAD-46F9-BB18-81C9F6A28CF8}" type="presOf" srcId="{3DC28D8A-DF3D-48B2-8622-673C157AA28C}" destId="{C1900D5C-1D25-45F0-BAFA-57A0F8158950}" srcOrd="0" destOrd="0" presId="urn:microsoft.com/office/officeart/2005/8/layout/hProcess9"/>
    <dgm:cxn modelId="{3907A4BE-6173-46A7-9F34-8D7D8A2D38A0}" srcId="{79CB159A-F0EA-4726-9E71-189216B9BE79}" destId="{E8A8EAFA-B609-45B6-8850-A4529FA43AB5}" srcOrd="0" destOrd="0" parTransId="{042B4F82-6EA2-4649-A9D1-4A86468953AC}" sibTransId="{5613A60B-89D5-4665-8D79-46A81A6C3E21}"/>
    <dgm:cxn modelId="{FD8003DE-F6C0-4D46-9FD3-44611269A95F}" type="presOf" srcId="{D922F514-184A-413F-A518-859868E14A3B}" destId="{20B141D2-9C86-4F83-A9E0-2105F3C14AFD}" srcOrd="0" destOrd="0" presId="urn:microsoft.com/office/officeart/2005/8/layout/hProcess9"/>
    <dgm:cxn modelId="{7A0C88E6-FD23-49DF-AC8E-0A7525B5F928}" type="presOf" srcId="{58144D21-938F-4E26-A712-ACD97A492F22}" destId="{C1900D5C-1D25-45F0-BAFA-57A0F8158950}" srcOrd="0" destOrd="1" presId="urn:microsoft.com/office/officeart/2005/8/layout/hProcess9"/>
    <dgm:cxn modelId="{1CC84FBE-40C3-4AE9-8D48-0C49765A70DE}" type="presParOf" srcId="{00FAA812-C76C-4528-90AB-15041A9FE889}" destId="{1ED7654F-4D58-43EB-A0F3-291EBFD1117F}" srcOrd="0" destOrd="0" presId="urn:microsoft.com/office/officeart/2005/8/layout/hProcess9"/>
    <dgm:cxn modelId="{A25AF18E-99C1-488D-A431-88D056540545}" type="presParOf" srcId="{00FAA812-C76C-4528-90AB-15041A9FE889}" destId="{2BC3A222-9FE3-41E2-9FEC-5C05D1D3DAD9}" srcOrd="1" destOrd="0" presId="urn:microsoft.com/office/officeart/2005/8/layout/hProcess9"/>
    <dgm:cxn modelId="{C67A0505-42C9-4D27-9754-D2679D819505}" type="presParOf" srcId="{2BC3A222-9FE3-41E2-9FEC-5C05D1D3DAD9}" destId="{20B141D2-9C86-4F83-A9E0-2105F3C14AFD}" srcOrd="0" destOrd="0" presId="urn:microsoft.com/office/officeart/2005/8/layout/hProcess9"/>
    <dgm:cxn modelId="{D9F8424A-D47F-4C25-803B-46EBBB92DD00}" type="presParOf" srcId="{2BC3A222-9FE3-41E2-9FEC-5C05D1D3DAD9}" destId="{40C37FB5-994B-4289-BD21-7876FA7CB682}" srcOrd="1" destOrd="0" presId="urn:microsoft.com/office/officeart/2005/8/layout/hProcess9"/>
    <dgm:cxn modelId="{DB315A3C-3081-494E-8E1C-32E7DEFE7E3D}" type="presParOf" srcId="{2BC3A222-9FE3-41E2-9FEC-5C05D1D3DAD9}" destId="{C1900D5C-1D25-45F0-BAFA-57A0F8158950}" srcOrd="2" destOrd="0" presId="urn:microsoft.com/office/officeart/2005/8/layout/hProcess9"/>
    <dgm:cxn modelId="{6E24A0D3-CF94-43C3-B6C7-F07A06A7E551}" type="presParOf" srcId="{2BC3A222-9FE3-41E2-9FEC-5C05D1D3DAD9}" destId="{7204C558-BE21-4EBF-88D4-9FFA63DA4F80}" srcOrd="3" destOrd="0" presId="urn:microsoft.com/office/officeart/2005/8/layout/hProcess9"/>
    <dgm:cxn modelId="{826DD561-01E1-4D41-A4B1-9C8E1ABFBA8F}" type="presParOf" srcId="{2BC3A222-9FE3-41E2-9FEC-5C05D1D3DAD9}" destId="{87A8018B-D0F8-4EEE-877A-2216D591351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7654F-4D58-43EB-A0F3-291EBFD1117F}">
      <dsp:nvSpPr>
        <dsp:cNvPr id="0" name=""/>
        <dsp:cNvSpPr/>
      </dsp:nvSpPr>
      <dsp:spPr>
        <a:xfrm>
          <a:off x="763666" y="0"/>
          <a:ext cx="8654891" cy="444429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B141D2-9C86-4F83-A9E0-2105F3C14AFD}">
      <dsp:nvSpPr>
        <dsp:cNvPr id="0" name=""/>
        <dsp:cNvSpPr/>
      </dsp:nvSpPr>
      <dsp:spPr>
        <a:xfrm>
          <a:off x="36104" y="1333288"/>
          <a:ext cx="3277403" cy="17777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err="1"/>
            <a:t>Fase</a:t>
          </a:r>
          <a:r>
            <a:rPr lang="en-US" sz="2100" b="1" kern="1200" dirty="0"/>
            <a:t> 1 </a:t>
          </a:r>
        </a:p>
        <a:p>
          <a:pPr marL="171450" lvl="1" indent="-171450" algn="l" defTabSz="711200">
            <a:lnSpc>
              <a:spcPct val="90000"/>
            </a:lnSpc>
            <a:spcBef>
              <a:spcPct val="0"/>
            </a:spcBef>
            <a:spcAft>
              <a:spcPct val="15000"/>
            </a:spcAft>
            <a:buChar char="•"/>
          </a:pPr>
          <a:r>
            <a:rPr lang="es-PE" sz="1600" kern="1200" dirty="0"/>
            <a:t>Recopilación y circulación de información náutica, necesaria para mantener actualizadas las cartas y publicaciones existentes.</a:t>
          </a:r>
          <a:endParaRPr lang="en-US" sz="1600" kern="1200" dirty="0"/>
        </a:p>
      </dsp:txBody>
      <dsp:txXfrm>
        <a:off x="122885" y="1420069"/>
        <a:ext cx="3103841" cy="1604156"/>
      </dsp:txXfrm>
    </dsp:sp>
    <dsp:sp modelId="{C1900D5C-1D25-45F0-BAFA-57A0F8158950}">
      <dsp:nvSpPr>
        <dsp:cNvPr id="0" name=""/>
        <dsp:cNvSpPr/>
      </dsp:nvSpPr>
      <dsp:spPr>
        <a:xfrm>
          <a:off x="3452410" y="1333288"/>
          <a:ext cx="3277403" cy="17777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err="1"/>
            <a:t>Fase</a:t>
          </a:r>
          <a:r>
            <a:rPr lang="en-US" sz="2100" b="1" kern="1200" dirty="0"/>
            <a:t> 2</a:t>
          </a:r>
        </a:p>
        <a:p>
          <a:pPr marL="171450" lvl="1" indent="-171450" algn="l" defTabSz="711200">
            <a:lnSpc>
              <a:spcPct val="90000"/>
            </a:lnSpc>
            <a:spcBef>
              <a:spcPct val="0"/>
            </a:spcBef>
            <a:spcAft>
              <a:spcPct val="15000"/>
            </a:spcAft>
            <a:buChar char="•"/>
          </a:pPr>
          <a:r>
            <a:rPr lang="es-ES" sz="1600" kern="1200" dirty="0"/>
            <a:t>Creación de una capacidad topográfica para realizar</a:t>
          </a:r>
          <a:r>
            <a:rPr lang="en-US" sz="1600" kern="1200" dirty="0"/>
            <a:t>: </a:t>
          </a:r>
        </a:p>
        <a:p>
          <a:pPr marL="342900" lvl="2" indent="-171450" algn="l" defTabSz="711200">
            <a:lnSpc>
              <a:spcPct val="90000"/>
            </a:lnSpc>
            <a:spcBef>
              <a:spcPct val="0"/>
            </a:spcBef>
            <a:spcAft>
              <a:spcPct val="15000"/>
            </a:spcAft>
            <a:buChar char="•"/>
          </a:pPr>
          <a:r>
            <a:rPr lang="es-ES" sz="1600" kern="1200"/>
            <a:t>Proyectos costeros</a:t>
          </a:r>
          <a:endParaRPr lang="en-US" sz="1600" kern="1200" dirty="0"/>
        </a:p>
        <a:p>
          <a:pPr marL="342900" lvl="2" indent="-171450" algn="l" defTabSz="711200">
            <a:lnSpc>
              <a:spcPct val="90000"/>
            </a:lnSpc>
            <a:spcBef>
              <a:spcPct val="0"/>
            </a:spcBef>
            <a:spcAft>
              <a:spcPct val="15000"/>
            </a:spcAft>
            <a:buChar char="•"/>
          </a:pPr>
          <a:r>
            <a:rPr lang="en-US" sz="1600" kern="1200" dirty="0" err="1"/>
            <a:t>Proyectos</a:t>
          </a:r>
          <a:r>
            <a:rPr lang="en-US" sz="1600" kern="1200" dirty="0"/>
            <a:t> de mar </a:t>
          </a:r>
          <a:r>
            <a:rPr lang="en-US" sz="1600" kern="1200" dirty="0" err="1"/>
            <a:t>adentro</a:t>
          </a:r>
          <a:r>
            <a:rPr lang="en-US" sz="1600" kern="1200" dirty="0"/>
            <a:t>.</a:t>
          </a:r>
        </a:p>
      </dsp:txBody>
      <dsp:txXfrm>
        <a:off x="3539191" y="1420069"/>
        <a:ext cx="3103841" cy="1604156"/>
      </dsp:txXfrm>
    </dsp:sp>
    <dsp:sp modelId="{87A8018B-D0F8-4EEE-877A-2216D5913512}">
      <dsp:nvSpPr>
        <dsp:cNvPr id="0" name=""/>
        <dsp:cNvSpPr/>
      </dsp:nvSpPr>
      <dsp:spPr>
        <a:xfrm>
          <a:off x="6893883" y="1333288"/>
          <a:ext cx="3277403" cy="17777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err="1"/>
            <a:t>Fase</a:t>
          </a:r>
          <a:r>
            <a:rPr lang="en-US" sz="2100" b="1" kern="1200" dirty="0"/>
            <a:t> 3 </a:t>
          </a:r>
        </a:p>
        <a:p>
          <a:pPr marL="171450" lvl="1" indent="-171450" algn="l" defTabSz="711200">
            <a:lnSpc>
              <a:spcPct val="90000"/>
            </a:lnSpc>
            <a:spcBef>
              <a:spcPct val="0"/>
            </a:spcBef>
            <a:spcAft>
              <a:spcPct val="15000"/>
            </a:spcAft>
            <a:buChar char="•"/>
          </a:pPr>
          <a:r>
            <a:rPr lang="es-ES" sz="1600" kern="1200"/>
            <a:t>Producción de cartas </a:t>
          </a:r>
          <a:r>
            <a:rPr lang="es-ES" sz="1600" kern="1200" dirty="0"/>
            <a:t>de papel, ENC y </a:t>
          </a:r>
          <a:r>
            <a:rPr lang="es-ES" sz="1600" kern="1200"/>
            <a:t>publicaciones en </a:t>
          </a:r>
          <a:r>
            <a:rPr lang="es-ES" sz="1600" kern="1200" dirty="0"/>
            <a:t>forma independiente.</a:t>
          </a:r>
          <a:r>
            <a:rPr lang="en-US" sz="1600" kern="1200" dirty="0"/>
            <a:t>.</a:t>
          </a:r>
        </a:p>
      </dsp:txBody>
      <dsp:txXfrm>
        <a:off x="6980664" y="1420069"/>
        <a:ext cx="3103841" cy="160415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‹Nº›</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2521189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sng" dirty="0"/>
              <a:t>Actividades nacionales </a:t>
            </a:r>
          </a:p>
          <a:p>
            <a:endParaRPr lang="es-ES" b="1" dirty="0"/>
          </a:p>
          <a:p>
            <a:r>
              <a:rPr lang="es-ES" b="1" dirty="0"/>
              <a:t>Fase 1 </a:t>
            </a:r>
          </a:p>
          <a:p>
            <a:endParaRPr lang="es-ES" dirty="0"/>
          </a:p>
          <a:p>
            <a:r>
              <a:rPr lang="es-ES" dirty="0"/>
              <a:t>-Formar</a:t>
            </a:r>
            <a:r>
              <a:rPr lang="es-ES" baseline="0" dirty="0"/>
              <a:t> </a:t>
            </a:r>
            <a:r>
              <a:rPr lang="es-ES" dirty="0"/>
              <a:t>Autoridad Nacional (AN) y / o Comité Nacional de Coordinación Hidrográfica (CNCH). </a:t>
            </a:r>
          </a:p>
          <a:p>
            <a:r>
              <a:rPr lang="es-ES" dirty="0"/>
              <a:t>-Crear / mejorar la infraestructura actual para recopilar y circular información </a:t>
            </a:r>
          </a:p>
          <a:p>
            <a:r>
              <a:rPr lang="es-ES" dirty="0"/>
              <a:t>-Fortalecer los vínculos con la autoridad </a:t>
            </a:r>
            <a:r>
              <a:rPr lang="es-ES" dirty="0" err="1"/>
              <a:t>hidrografica</a:t>
            </a:r>
            <a:r>
              <a:rPr lang="es-ES" dirty="0"/>
              <a:t> para permitir la actualización de carta</a:t>
            </a:r>
            <a:r>
              <a:rPr lang="es-ES" baseline="0" dirty="0"/>
              <a:t> </a:t>
            </a:r>
            <a:r>
              <a:rPr lang="es-ES" baseline="0" dirty="0" err="1"/>
              <a:t>nauticas</a:t>
            </a:r>
            <a:r>
              <a:rPr lang="es-ES" dirty="0"/>
              <a:t> y publicaciones. </a:t>
            </a:r>
          </a:p>
          <a:p>
            <a:r>
              <a:rPr lang="es-ES" dirty="0"/>
              <a:t>-Se requiere entrenamiento mínimo </a:t>
            </a:r>
          </a:p>
          <a:p>
            <a:r>
              <a:rPr lang="es-ES" dirty="0"/>
              <a:t>-Fortalecer los vínculos con el Coordinador de NAVAREA para permitir la difusión de información sobre seguridad marítima.</a:t>
            </a:r>
            <a:endParaRPr lang="en-US" b="1" u="sng" dirty="0"/>
          </a:p>
          <a:p>
            <a:endParaRPr lang="en-US" b="1" u="sng" dirty="0"/>
          </a:p>
          <a:p>
            <a:r>
              <a:rPr lang="es-ES" b="1" dirty="0"/>
              <a:t>Fase 2</a:t>
            </a:r>
            <a:r>
              <a:rPr lang="es-ES" dirty="0"/>
              <a:t> </a:t>
            </a:r>
          </a:p>
          <a:p>
            <a:r>
              <a:rPr lang="es-ES" dirty="0"/>
              <a:t>-Establecer la capacidad para hacer</a:t>
            </a:r>
            <a:r>
              <a:rPr lang="es-ES" baseline="0" dirty="0"/>
              <a:t> </a:t>
            </a:r>
            <a:r>
              <a:rPr lang="es-ES" baseline="0" dirty="0" err="1"/>
              <a:t>llevantamientos</a:t>
            </a:r>
            <a:r>
              <a:rPr lang="es-ES" dirty="0"/>
              <a:t> de puertos y sus aproximaciones. </a:t>
            </a:r>
          </a:p>
          <a:p>
            <a:r>
              <a:rPr lang="es-ES" dirty="0"/>
              <a:t>-Mantener ayudas adecuadas para la navegación. </a:t>
            </a:r>
          </a:p>
          <a:p>
            <a:r>
              <a:rPr lang="es-ES" dirty="0"/>
              <a:t>-Desarrollar capacidad para hacer</a:t>
            </a:r>
            <a:r>
              <a:rPr lang="es-ES" baseline="0" dirty="0"/>
              <a:t> levantamientos</a:t>
            </a:r>
            <a:r>
              <a:rPr lang="es-ES" dirty="0"/>
              <a:t> en apoyo de áreas costeras y áreas costa afuera</a:t>
            </a:r>
            <a:r>
              <a:rPr lang="es-ES" baseline="0" dirty="0"/>
              <a:t> </a:t>
            </a:r>
            <a:r>
              <a:rPr lang="es-ES" dirty="0"/>
              <a:t> </a:t>
            </a:r>
          </a:p>
          <a:p>
            <a:r>
              <a:rPr lang="es-ES" dirty="0"/>
              <a:t>-Desarrollar capacidad para establecer bases de datos hidrográficos para apoyar el trabajo de AN / CNCH</a:t>
            </a:r>
          </a:p>
          <a:p>
            <a:r>
              <a:rPr lang="es-ES" dirty="0"/>
              <a:t>-Proporcionar datos geoespaciales básicos a través de MSDI </a:t>
            </a:r>
          </a:p>
          <a:p>
            <a:r>
              <a:rPr lang="es-ES" dirty="0"/>
              <a:t>-Requiere fondos para capacitación, asesoramiento y equipamiento o encuesta de contratos</a:t>
            </a:r>
            <a:endParaRPr lang="en-US" b="1" u="sng" dirty="0"/>
          </a:p>
          <a:p>
            <a:endParaRPr lang="es-ES" dirty="0"/>
          </a:p>
          <a:p>
            <a:r>
              <a:rPr lang="es-ES" b="1" dirty="0"/>
              <a:t>Fase 3 </a:t>
            </a:r>
          </a:p>
          <a:p>
            <a:r>
              <a:rPr lang="es-ES" dirty="0"/>
              <a:t>-La necesidad se evaluará a fondo. </a:t>
            </a:r>
            <a:r>
              <a:rPr lang="es-ES" baseline="0" dirty="0"/>
              <a:t> </a:t>
            </a:r>
            <a:r>
              <a:rPr lang="es-ES" dirty="0"/>
              <a:t>Requiere inversión para producción, distribución y actualización. </a:t>
            </a:r>
          </a:p>
          <a:p>
            <a:r>
              <a:rPr lang="es-ES" dirty="0"/>
              <a:t>-Alternativamente, los acuerdos bilaterales para la cartografía pueden proporcionar soluciones más fáciles en la producción y distribución (de ENC a través de </a:t>
            </a:r>
            <a:r>
              <a:rPr lang="es-ES" dirty="0" err="1"/>
              <a:t>RENCs</a:t>
            </a:r>
            <a:r>
              <a:rPr lang="es-ES" dirty="0"/>
              <a:t>) y recompensas. </a:t>
            </a:r>
          </a:p>
          <a:p>
            <a:r>
              <a:rPr lang="es-ES" dirty="0"/>
              <a:t>-Desarrollo adicional de MSDI</a:t>
            </a:r>
            <a:endParaRPr lang="en-US" b="1" u="sng" dirty="0"/>
          </a:p>
          <a:p>
            <a:pPr marL="0" indent="0">
              <a:buFont typeface="Arial" panose="020B0604020202020204" pitchFamily="34" charset="0"/>
              <a:buNone/>
            </a:pPr>
            <a:endParaRPr lang="en-US" b="0" u="none" dirty="0"/>
          </a:p>
        </p:txBody>
      </p:sp>
      <p:sp>
        <p:nvSpPr>
          <p:cNvPr id="4" name="Slide Number Placeholder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2197169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1276" y="6036734"/>
            <a:ext cx="2121007" cy="84055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11/11/2019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11/11/2019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‹Nº›</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11/11/2019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11/11/2019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11/11/2019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11/11/2019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11/11/2019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11/11/2019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11/11/2019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‹Nº›</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11/11/2019</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‹Nº›</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45264" y="149902"/>
            <a:ext cx="9635353" cy="3881771"/>
          </a:xfrm>
        </p:spPr>
        <p:txBody>
          <a:bodyPr>
            <a:normAutofit fontScale="90000"/>
          </a:bodyPr>
          <a:lstStyle/>
          <a:p>
            <a:r>
              <a:rPr lang="en-US" dirty="0"/>
              <a:t>20</a:t>
            </a:r>
            <a:r>
              <a:rPr lang="en-US" baseline="30000" dirty="0"/>
              <a:t>a</a:t>
            </a:r>
            <a:r>
              <a:rPr lang="en-US" dirty="0"/>
              <a:t> </a:t>
            </a:r>
            <a:r>
              <a:rPr lang="en-US" dirty="0" err="1"/>
              <a:t>Reunión</a:t>
            </a:r>
            <a:r>
              <a:rPr lang="en-US" dirty="0"/>
              <a:t> of the </a:t>
            </a:r>
            <a:br>
              <a:rPr lang="en-US" dirty="0"/>
            </a:br>
            <a:r>
              <a:rPr lang="es-PE" dirty="0"/>
              <a:t>Comisión Hidrográfica Mesoamericana y del Mar Caribe</a:t>
            </a:r>
            <a:br>
              <a:rPr lang="en-US" dirty="0"/>
            </a:br>
            <a:br>
              <a:rPr lang="en-US" dirty="0"/>
            </a:br>
            <a:r>
              <a:rPr lang="en-US" sz="4400" dirty="0"/>
              <a:t>Informe Nacional de Costa Rica</a:t>
            </a:r>
            <a:endParaRPr lang="en-AU"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Logros</a:t>
            </a:r>
            <a:r>
              <a:rPr lang="en-US" dirty="0"/>
              <a:t> </a:t>
            </a:r>
            <a:r>
              <a:rPr lang="en-US" dirty="0" err="1"/>
              <a:t>más</a:t>
            </a:r>
            <a:r>
              <a:rPr lang="en-US" dirty="0"/>
              <a:t> </a:t>
            </a:r>
            <a:r>
              <a:rPr lang="en-US" dirty="0" err="1"/>
              <a:t>importantes</a:t>
            </a:r>
            <a:r>
              <a:rPr lang="en-US" dirty="0"/>
              <a:t> </a:t>
            </a:r>
            <a:r>
              <a:rPr lang="en-US" dirty="0" err="1"/>
              <a:t>durante</a:t>
            </a:r>
            <a:r>
              <a:rPr lang="en-US" dirty="0"/>
              <a:t> el </a:t>
            </a:r>
            <a:r>
              <a:rPr lang="en-US" dirty="0" err="1"/>
              <a:t>año</a:t>
            </a:r>
            <a:endParaRPr lang="en-US" sz="3100" dirty="0"/>
          </a:p>
        </p:txBody>
      </p:sp>
      <p:sp>
        <p:nvSpPr>
          <p:cNvPr id="3" name="Content Placeholder 2"/>
          <p:cNvSpPr>
            <a:spLocks noGrp="1"/>
          </p:cNvSpPr>
          <p:nvPr>
            <p:ph idx="1"/>
          </p:nvPr>
        </p:nvSpPr>
        <p:spPr>
          <a:xfrm>
            <a:off x="838201" y="1313411"/>
            <a:ext cx="10716490" cy="4505498"/>
          </a:xfrm>
        </p:spPr>
        <p:txBody>
          <a:bodyPr>
            <a:normAutofit fontScale="85000" lnSpcReduction="10000"/>
          </a:bodyPr>
          <a:lstStyle/>
          <a:p>
            <a:pPr algn="just"/>
            <a:r>
              <a:rPr lang="es-CR" sz="3000" dirty="0"/>
              <a:t>Realización de monitoreo batimétrico periódico en los siguientes sitios de interés nacional:</a:t>
            </a:r>
          </a:p>
          <a:p>
            <a:pPr algn="just"/>
            <a:endParaRPr lang="es-CR" sz="3000" dirty="0"/>
          </a:p>
          <a:p>
            <a:pPr lvl="1" algn="just"/>
            <a:r>
              <a:rPr lang="es-CR" sz="3000" dirty="0"/>
              <a:t>Puerto de Caldera.</a:t>
            </a:r>
          </a:p>
          <a:p>
            <a:pPr lvl="1" algn="just"/>
            <a:r>
              <a:rPr lang="es-CR" sz="3000" dirty="0"/>
              <a:t>Puerto Limón.</a:t>
            </a:r>
          </a:p>
          <a:p>
            <a:pPr lvl="1" algn="just"/>
            <a:r>
              <a:rPr lang="es-CR" sz="3000" dirty="0"/>
              <a:t>Terminal de contenedores de </a:t>
            </a:r>
            <a:r>
              <a:rPr lang="es-CR" sz="3000" dirty="0" err="1"/>
              <a:t>Moín</a:t>
            </a:r>
            <a:r>
              <a:rPr lang="es-CR" sz="3000" dirty="0"/>
              <a:t>.</a:t>
            </a:r>
          </a:p>
          <a:p>
            <a:pPr lvl="1" algn="just"/>
            <a:r>
              <a:rPr lang="es-CR" sz="3000" dirty="0"/>
              <a:t>Muelle de cruceros de Puntarenas.</a:t>
            </a:r>
          </a:p>
          <a:p>
            <a:pPr lvl="1" algn="just"/>
            <a:endParaRPr lang="es-CR" sz="3000" dirty="0"/>
          </a:p>
          <a:p>
            <a:pPr algn="just"/>
            <a:r>
              <a:rPr lang="es-CR" sz="3000" dirty="0"/>
              <a:t>Se tuvo la visita de una delegación de la Oficina Hidrográfica del Reino Unido (UKHO) con el fin de continuar con el estudio para promover la cooperación en el campo de la información geoespacial marina, la hidrografía y las disciplinas relacionadas, mediante un posible convenio de cooperación.</a:t>
            </a:r>
          </a:p>
          <a:p>
            <a:endParaRPr lang="es-CR" dirty="0"/>
          </a:p>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13539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20" y="609370"/>
            <a:ext cx="11373632" cy="205278"/>
          </a:xfrm>
        </p:spPr>
        <p:txBody>
          <a:bodyPr>
            <a:normAutofit fontScale="90000"/>
          </a:bodyPr>
          <a:lstStyle/>
          <a:p>
            <a:r>
              <a:rPr lang="en-US" dirty="0" err="1"/>
              <a:t>Retos</a:t>
            </a:r>
            <a:r>
              <a:rPr lang="en-US" dirty="0"/>
              <a:t> y/u </a:t>
            </a:r>
            <a:r>
              <a:rPr lang="en-US" dirty="0" err="1"/>
              <a:t>obstrucciones</a:t>
            </a:r>
            <a:r>
              <a:rPr lang="en-US" dirty="0"/>
              <a:t> </a:t>
            </a:r>
            <a:r>
              <a:rPr lang="en-US" dirty="0" err="1"/>
              <a:t>más</a:t>
            </a:r>
            <a:r>
              <a:rPr lang="en-US" dirty="0"/>
              <a:t> </a:t>
            </a:r>
            <a:r>
              <a:rPr lang="en-US" dirty="0" err="1"/>
              <a:t>importantes</a:t>
            </a:r>
            <a:r>
              <a:rPr lang="en-US" dirty="0"/>
              <a:t> </a:t>
            </a:r>
          </a:p>
        </p:txBody>
      </p:sp>
      <p:sp>
        <p:nvSpPr>
          <p:cNvPr id="3" name="Content Placeholder 2"/>
          <p:cNvSpPr>
            <a:spLocks noGrp="1"/>
          </p:cNvSpPr>
          <p:nvPr>
            <p:ph idx="1"/>
          </p:nvPr>
        </p:nvSpPr>
        <p:spPr>
          <a:xfrm>
            <a:off x="838200" y="1825625"/>
            <a:ext cx="11074051" cy="4026535"/>
          </a:xfrm>
        </p:spPr>
        <p:txBody>
          <a:bodyPr>
            <a:noAutofit/>
          </a:bodyPr>
          <a:lstStyle/>
          <a:p>
            <a:pPr algn="just"/>
            <a:r>
              <a:rPr lang="es-CR" dirty="0"/>
              <a:t>Crear un Comité Nacional de Hidrografía, o cualquier otra estructura similar.</a:t>
            </a:r>
          </a:p>
          <a:p>
            <a:pPr algn="just"/>
            <a:endParaRPr lang="es-CR" dirty="0"/>
          </a:p>
          <a:p>
            <a:pPr algn="just"/>
            <a:r>
              <a:rPr lang="es-CR" dirty="0"/>
              <a:t>Que esta estructura, elabore un plan de trabajo para el desarrollo hidrográfico, la elaboración y publicación de cartas náuticas y acciones para el fortalecimiento de la seguridad de la navegación.</a:t>
            </a:r>
          </a:p>
          <a:p>
            <a:pPr algn="just"/>
            <a:endParaRPr lang="es-CR" dirty="0"/>
          </a:p>
          <a:p>
            <a:pPr algn="just"/>
            <a:r>
              <a:rPr lang="es-CR" dirty="0"/>
              <a:t>Establecer acuerdos de cooperación internacional para el desarrollo de levantamientos hidrográficos y la producción de cartas náuticas.</a:t>
            </a: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50841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2" y="584337"/>
            <a:ext cx="11710454" cy="263562"/>
          </a:xfrm>
        </p:spPr>
        <p:txBody>
          <a:bodyPr>
            <a:normAutofit fontScale="90000"/>
          </a:bodyPr>
          <a:lstStyle/>
          <a:p>
            <a:r>
              <a:rPr lang="en-US" dirty="0"/>
              <a:t>Planes </a:t>
            </a:r>
            <a:r>
              <a:rPr lang="en-US" dirty="0" err="1"/>
              <a:t>más</a:t>
            </a:r>
            <a:r>
              <a:rPr lang="en-US" dirty="0"/>
              <a:t> </a:t>
            </a:r>
            <a:r>
              <a:rPr lang="en-US" dirty="0" err="1"/>
              <a:t>importantes</a:t>
            </a:r>
            <a:r>
              <a:rPr lang="en-US" dirty="0"/>
              <a:t> que </a:t>
            </a:r>
            <a:r>
              <a:rPr lang="en-US" dirty="0" err="1"/>
              <a:t>afectan</a:t>
            </a:r>
            <a:r>
              <a:rPr lang="en-US" dirty="0"/>
              <a:t> la </a:t>
            </a:r>
            <a:r>
              <a:rPr lang="en-US" dirty="0" err="1"/>
              <a:t>región</a:t>
            </a:r>
            <a:endParaRPr lang="en-US" sz="3100" dirty="0"/>
          </a:p>
        </p:txBody>
      </p:sp>
      <p:sp>
        <p:nvSpPr>
          <p:cNvPr id="3" name="Content Placeholder 2"/>
          <p:cNvSpPr>
            <a:spLocks noGrp="1"/>
          </p:cNvSpPr>
          <p:nvPr>
            <p:ph idx="1"/>
          </p:nvPr>
        </p:nvSpPr>
        <p:spPr>
          <a:xfrm>
            <a:off x="838201" y="1825625"/>
            <a:ext cx="10949246" cy="3976659"/>
          </a:xfrm>
        </p:spPr>
        <p:txBody>
          <a:bodyPr>
            <a:normAutofit/>
          </a:bodyPr>
          <a:lstStyle/>
          <a:p>
            <a:pPr algn="just"/>
            <a:r>
              <a:rPr lang="en-US" dirty="0" err="1"/>
              <a:t>Realización</a:t>
            </a:r>
            <a:r>
              <a:rPr lang="en-US" dirty="0"/>
              <a:t> de </a:t>
            </a:r>
            <a:r>
              <a:rPr lang="en-US" dirty="0" err="1"/>
              <a:t>mayores</a:t>
            </a:r>
            <a:r>
              <a:rPr lang="en-US" dirty="0"/>
              <a:t> </a:t>
            </a:r>
            <a:r>
              <a:rPr lang="en-US" dirty="0" err="1"/>
              <a:t>levantamientos</a:t>
            </a:r>
            <a:r>
              <a:rPr lang="en-US" dirty="0"/>
              <a:t> </a:t>
            </a:r>
            <a:r>
              <a:rPr lang="en-US" dirty="0" err="1"/>
              <a:t>hidrográficos</a:t>
            </a:r>
            <a:r>
              <a:rPr lang="en-US" dirty="0"/>
              <a:t>.</a:t>
            </a:r>
          </a:p>
          <a:p>
            <a:pPr algn="just"/>
            <a:endParaRPr lang="en-US" dirty="0"/>
          </a:p>
          <a:p>
            <a:pPr algn="just"/>
            <a:r>
              <a:rPr lang="en-US" dirty="0" err="1"/>
              <a:t>Elaboración</a:t>
            </a:r>
            <a:r>
              <a:rPr lang="en-US" dirty="0"/>
              <a:t> continua y </a:t>
            </a:r>
            <a:r>
              <a:rPr lang="en-US" dirty="0" err="1"/>
              <a:t>permanente</a:t>
            </a:r>
            <a:r>
              <a:rPr lang="en-US" dirty="0"/>
              <a:t> de cartas </a:t>
            </a:r>
            <a:r>
              <a:rPr lang="en-US" dirty="0" err="1"/>
              <a:t>naúticas</a:t>
            </a:r>
            <a:r>
              <a:rPr lang="en-US" dirty="0"/>
              <a:t>.</a:t>
            </a:r>
          </a:p>
          <a:p>
            <a:pPr algn="just"/>
            <a:endParaRPr lang="en-US" dirty="0"/>
          </a:p>
          <a:p>
            <a:pPr algn="just"/>
            <a:r>
              <a:rPr lang="en-US" dirty="0" err="1"/>
              <a:t>Contar</a:t>
            </a:r>
            <a:r>
              <a:rPr lang="en-US" dirty="0"/>
              <a:t> con </a:t>
            </a:r>
            <a:r>
              <a:rPr lang="en-US" dirty="0" err="1"/>
              <a:t>recursos</a:t>
            </a:r>
            <a:r>
              <a:rPr lang="en-US" dirty="0"/>
              <a:t> </a:t>
            </a:r>
            <a:r>
              <a:rPr lang="en-US" dirty="0" err="1"/>
              <a:t>humanos</a:t>
            </a:r>
            <a:r>
              <a:rPr lang="en-US" dirty="0"/>
              <a:t> </a:t>
            </a:r>
            <a:r>
              <a:rPr lang="en-US" dirty="0" err="1"/>
              <a:t>especializados</a:t>
            </a:r>
            <a:r>
              <a:rPr lang="en-US" dirty="0"/>
              <a:t> y </a:t>
            </a:r>
            <a:r>
              <a:rPr lang="en-US" dirty="0" err="1"/>
              <a:t>capacitados</a:t>
            </a:r>
            <a:r>
              <a:rPr lang="en-US" dirty="0"/>
              <a:t> </a:t>
            </a:r>
            <a:r>
              <a:rPr lang="en-US" dirty="0" err="1"/>
              <a:t>en</a:t>
            </a:r>
            <a:r>
              <a:rPr lang="en-US" dirty="0"/>
              <a:t> </a:t>
            </a:r>
            <a:r>
              <a:rPr lang="en-US" dirty="0" err="1"/>
              <a:t>materia</a:t>
            </a:r>
            <a:r>
              <a:rPr lang="en-US" dirty="0"/>
              <a:t> </a:t>
            </a:r>
            <a:r>
              <a:rPr lang="en-US" dirty="0" err="1"/>
              <a:t>hidrográfica</a:t>
            </a:r>
            <a:r>
              <a:rPr lang="en-US" dirty="0"/>
              <a:t> y </a:t>
            </a:r>
            <a:r>
              <a:rPr lang="en-US" dirty="0" err="1"/>
              <a:t>cartografía</a:t>
            </a:r>
            <a:r>
              <a:rPr lang="en-US" dirty="0"/>
              <a:t> </a:t>
            </a:r>
            <a:r>
              <a:rPr lang="en-US" dirty="0" err="1"/>
              <a:t>naútica</a:t>
            </a:r>
            <a:r>
              <a:rPr lang="en-US" dirty="0"/>
              <a:t>.</a:t>
            </a:r>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33996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77" y="234380"/>
            <a:ext cx="11003944" cy="98129"/>
          </a:xfrm>
        </p:spPr>
        <p:txBody>
          <a:bodyPr>
            <a:normAutofit fontScale="90000"/>
          </a:bodyPr>
          <a:lstStyle/>
          <a:p>
            <a:pPr algn="ctr"/>
            <a:br>
              <a:rPr lang="en-US" dirty="0"/>
            </a:br>
            <a:br>
              <a:rPr lang="en-US" dirty="0"/>
            </a:br>
            <a:r>
              <a:rPr lang="en-US" sz="3600" b="1" dirty="0"/>
              <a:t>2 </a:t>
            </a:r>
            <a:r>
              <a:rPr lang="en-US" sz="3600" b="1" dirty="0" err="1"/>
              <a:t>recomendaciones</a:t>
            </a:r>
            <a:r>
              <a:rPr lang="en-US" sz="3600" b="1" dirty="0"/>
              <a:t> </a:t>
            </a:r>
            <a:r>
              <a:rPr lang="en-US" sz="3600" b="1" dirty="0" err="1"/>
              <a:t>más</a:t>
            </a:r>
            <a:r>
              <a:rPr lang="en-US" sz="3600" b="1" dirty="0"/>
              <a:t> </a:t>
            </a:r>
            <a:r>
              <a:rPr lang="en-US" sz="3600" b="1" dirty="0" err="1"/>
              <a:t>importantes</a:t>
            </a:r>
            <a:r>
              <a:rPr lang="en-US" sz="3600" b="1" dirty="0"/>
              <a:t> para el </a:t>
            </a:r>
            <a:r>
              <a:rPr lang="en-US" sz="3600" b="1" dirty="0" err="1"/>
              <a:t>plenario</a:t>
            </a:r>
            <a:r>
              <a:rPr lang="en-US" sz="3600" b="1" dirty="0"/>
              <a:t> de la MACHC</a:t>
            </a:r>
            <a:br>
              <a:rPr lang="en-US" b="1" dirty="0"/>
            </a:br>
            <a:endParaRPr lang="en-US" sz="2200" dirty="0"/>
          </a:p>
        </p:txBody>
      </p:sp>
      <p:sp>
        <p:nvSpPr>
          <p:cNvPr id="3" name="Content Placeholder 2"/>
          <p:cNvSpPr>
            <a:spLocks noGrp="1"/>
          </p:cNvSpPr>
          <p:nvPr>
            <p:ph idx="1"/>
          </p:nvPr>
        </p:nvSpPr>
        <p:spPr>
          <a:xfrm>
            <a:off x="791231" y="1147156"/>
            <a:ext cx="11228973" cy="5286895"/>
          </a:xfrm>
        </p:spPr>
        <p:txBody>
          <a:bodyPr>
            <a:noAutofit/>
          </a:bodyPr>
          <a:lstStyle/>
          <a:p>
            <a:pPr marL="339725" indent="-339725">
              <a:lnSpc>
                <a:spcPct val="100000"/>
              </a:lnSpc>
              <a:buFont typeface="+mj-lt"/>
              <a:buAutoNum type="arabicPeriod"/>
            </a:pPr>
            <a:r>
              <a:rPr lang="es-PE" sz="2400" b="1" dirty="0"/>
              <a:t>¿Cuál es su mayor prioridad de construcción de capacidad que recomienda para la consideración de financiamiento del IHO CB (Fase 1)? (Seleccione uno)</a:t>
            </a:r>
          </a:p>
          <a:p>
            <a:pPr marL="0" indent="0">
              <a:lnSpc>
                <a:spcPct val="100000"/>
              </a:lnSpc>
              <a:buNone/>
            </a:pPr>
            <a:endParaRPr lang="en-US" sz="2400" b="1" i="1" dirty="0"/>
          </a:p>
          <a:p>
            <a:pPr marL="687388" lvl="1" indent="-344488">
              <a:lnSpc>
                <a:spcPct val="100000"/>
              </a:lnSpc>
              <a:buFont typeface="+mj-lt"/>
              <a:buAutoNum type="alphaLcParenR"/>
            </a:pPr>
            <a:r>
              <a:rPr lang="es-PE" i="1" dirty="0"/>
              <a:t>Visita de alto nivel (conciencia política): Formar Autoridad Nacional (AN) y / o Comité Nacional de Coordinación Hidrográfica (CNCH)</a:t>
            </a:r>
            <a:endParaRPr lang="en-US" i="1" dirty="0"/>
          </a:p>
          <a:p>
            <a:pPr marL="0" indent="0">
              <a:buNone/>
            </a:pPr>
            <a:r>
              <a:rPr lang="en-US" sz="2400" dirty="0"/>
              <a:t>. </a:t>
            </a:r>
          </a:p>
          <a:p>
            <a:pPr marL="339725" indent="-339725">
              <a:lnSpc>
                <a:spcPct val="100000"/>
              </a:lnSpc>
              <a:buFont typeface="+mj-lt"/>
              <a:buAutoNum type="arabicPeriod" startAt="2"/>
            </a:pPr>
            <a:r>
              <a:rPr lang="es-PE" sz="2400" b="1" dirty="0"/>
              <a:t>¿Cuál es su mayor prioridad de creación de capacidad (Fase 2 o Fase 3) para la cual buscar otras oportunidades de asociación / financiamiento fuera del IHO CB?</a:t>
            </a:r>
            <a:endParaRPr lang="en-US" sz="2400" b="1" dirty="0"/>
          </a:p>
          <a:p>
            <a:pPr marL="339725" indent="0">
              <a:lnSpc>
                <a:spcPct val="100000"/>
              </a:lnSpc>
              <a:buNone/>
            </a:pPr>
            <a:r>
              <a:rPr lang="es-CR" sz="2400" i="1" dirty="0"/>
              <a:t>Establecer la capacidad para hacer levantamientos de puertos y sus aproximaciones. Se requiere capacitación para especializarse en el desarrollo de cartas náuticas, así como en CAT B.</a:t>
            </a:r>
            <a:endParaRPr lang="en-US" sz="2400" i="1" dirty="0"/>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233216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5265" y="373711"/>
            <a:ext cx="9144000" cy="5006450"/>
          </a:xfrm>
        </p:spPr>
        <p:txBody>
          <a:bodyPr anchor="ctr">
            <a:normAutofit/>
          </a:bodyPr>
          <a:lstStyle/>
          <a:p>
            <a:r>
              <a:rPr lang="es-PE" dirty="0"/>
              <a:t>Referencia de la Fase de Creación de Capacidad </a:t>
            </a:r>
            <a:br>
              <a:rPr lang="es-PE" dirty="0"/>
            </a:br>
            <a:r>
              <a:rPr lang="es-PE" dirty="0"/>
              <a:t>de la OHI</a:t>
            </a:r>
            <a:endParaRPr lang="en-AU" sz="4400" dirty="0"/>
          </a:p>
        </p:txBody>
      </p:sp>
      <p:sp>
        <p:nvSpPr>
          <p:cNvPr id="3" name="Rectangle 2"/>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645804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1" y="584336"/>
            <a:ext cx="10515600" cy="540511"/>
          </a:xfrm>
        </p:spPr>
        <p:txBody>
          <a:bodyPr>
            <a:normAutofit fontScale="90000"/>
          </a:bodyPr>
          <a:lstStyle/>
          <a:p>
            <a:r>
              <a:rPr lang="en-US" sz="3600" dirty="0" err="1"/>
              <a:t>Referencia</a:t>
            </a:r>
            <a:r>
              <a:rPr lang="en-US" sz="3600" dirty="0"/>
              <a:t>:  </a:t>
            </a:r>
            <a:r>
              <a:rPr lang="en-US" sz="3600" dirty="0" err="1"/>
              <a:t>Fases</a:t>
            </a:r>
            <a:r>
              <a:rPr lang="en-US" sz="3600" dirty="0"/>
              <a:t> de la </a:t>
            </a:r>
            <a:r>
              <a:rPr lang="en-US" sz="3600" dirty="0" err="1"/>
              <a:t>Construcción</a:t>
            </a:r>
            <a:r>
              <a:rPr lang="en-US" sz="3600" dirty="0"/>
              <a:t> de </a:t>
            </a:r>
            <a:r>
              <a:rPr lang="en-US" sz="3600" dirty="0" err="1"/>
              <a:t>Capacidad</a:t>
            </a:r>
            <a:r>
              <a:rPr lang="en-US" sz="3600" dirty="0"/>
              <a:t> de la OHI </a:t>
            </a:r>
            <a:br>
              <a:rPr lang="en-US" dirty="0"/>
            </a:br>
            <a:endParaRPr lang="en-US" sz="3100" dirty="0"/>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044374"/>
              </p:ext>
            </p:extLst>
          </p:nvPr>
        </p:nvGraphicFramePr>
        <p:xfrm>
          <a:off x="838200" y="1319917"/>
          <a:ext cx="10182225" cy="444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2819527277"/>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1363</TotalTime>
  <Words>601</Words>
  <Application>Microsoft Office PowerPoint</Application>
  <PresentationFormat>Panorámica</PresentationFormat>
  <Paragraphs>68</Paragraphs>
  <Slides>7</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IHO_Presentations_template-Blank</vt:lpstr>
      <vt:lpstr>20a Reunión of the  Comisión Hidrográfica Mesoamericana y del Mar Caribe  Informe Nacional de Costa Rica</vt:lpstr>
      <vt:lpstr>Logros más importantes durante el año</vt:lpstr>
      <vt:lpstr>Retos y/u obstrucciones más importantes </vt:lpstr>
      <vt:lpstr>Planes más importantes que afectan la región</vt:lpstr>
      <vt:lpstr>  2 recomendaciones más importantes para el plenario de la MACHC </vt:lpstr>
      <vt:lpstr>Referencia de la Fase de Creación de Capacidad  de la OHI</vt:lpstr>
      <vt:lpstr>Referencia:  Fases de la Construcción de Capacidad de la OHI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Marvin Chaverri Sandoval</cp:lastModifiedBy>
  <cp:revision>114</cp:revision>
  <dcterms:created xsi:type="dcterms:W3CDTF">2017-10-26T13:07:26Z</dcterms:created>
  <dcterms:modified xsi:type="dcterms:W3CDTF">2019-11-11T15:55:18Z</dcterms:modified>
</cp:coreProperties>
</file>