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78" r:id="rId4"/>
    <p:sldId id="276" r:id="rId5"/>
    <p:sldId id="258" r:id="rId6"/>
    <p:sldId id="261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86951" autoAdjust="0"/>
  </p:normalViewPr>
  <p:slideViewPr>
    <p:cSldViewPr snapToGrid="0">
      <p:cViewPr varScale="1">
        <p:scale>
          <a:sx n="63" d="100"/>
          <a:sy n="63" d="100"/>
        </p:scale>
        <p:origin x="96" y="23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90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189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276122"/>
            <a:ext cx="536545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5349" y="6049723"/>
            <a:ext cx="676525" cy="81792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71276" y="6036734"/>
            <a:ext cx="2121007" cy="84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0292" y="626647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C878826-814C-4FD2-96B3-D147818A5C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467" y="6040079"/>
            <a:ext cx="676525" cy="8179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18137" y="6018762"/>
            <a:ext cx="2117682" cy="83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12/10/2019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12/10/2019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12/10/2019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12/10/2019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tif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5264" y="149902"/>
            <a:ext cx="9635353" cy="3881771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20</a:t>
            </a:r>
            <a:r>
              <a:rPr lang="es-ES_tradnl" baseline="30000" dirty="0"/>
              <a:t>a</a:t>
            </a:r>
            <a:r>
              <a:rPr lang="es-ES_tradnl" dirty="0"/>
              <a:t> Reunión de la</a:t>
            </a:r>
            <a:br>
              <a:rPr lang="es-ES_tradnl" dirty="0"/>
            </a:br>
            <a:r>
              <a:rPr lang="es-ES_tradnl" dirty="0"/>
              <a:t>Comisión Hidrográfica Mesoamericana y del Mar Caribe</a:t>
            </a:r>
            <a:br>
              <a:rPr lang="es-ES_tradnl" dirty="0"/>
            </a:br>
            <a:br>
              <a:rPr lang="es-ES_tradnl" dirty="0"/>
            </a:br>
            <a:r>
              <a:rPr lang="es-ES_tradnl" sz="4400" dirty="0"/>
              <a:t>Informe Nacional de Brasil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163" y="4399480"/>
            <a:ext cx="9144000" cy="1053053"/>
          </a:xfrm>
        </p:spPr>
        <p:txBody>
          <a:bodyPr>
            <a:normAutofit/>
          </a:bodyPr>
          <a:lstStyle/>
          <a:p>
            <a:r>
              <a:rPr lang="es-ES_tradnl" dirty="0"/>
              <a:t>Directoria de Hidrografía y Navegación</a:t>
            </a:r>
          </a:p>
          <a:p>
            <a:r>
              <a:rPr lang="es-ES_tradnl" dirty="0"/>
              <a:t>Marina de Brasil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Logros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importantes</a:t>
            </a:r>
            <a:r>
              <a:rPr lang="en-US" dirty="0"/>
              <a:t> </a:t>
            </a:r>
            <a:r>
              <a:rPr lang="en-US" dirty="0" err="1"/>
              <a:t>durante</a:t>
            </a:r>
            <a:r>
              <a:rPr lang="en-US" dirty="0"/>
              <a:t> el </a:t>
            </a:r>
            <a:r>
              <a:rPr lang="en-US" dirty="0" err="1"/>
              <a:t>año</a:t>
            </a:r>
            <a:endParaRPr lang="en-US" sz="3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40B6641-914F-7649-9940-0CCC962EE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136" y="1376165"/>
            <a:ext cx="8945199" cy="40634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3600" dirty="0"/>
              <a:t>Publicación de 43 cartas náuticas para el río Madeira (1.100 km de extensión).</a:t>
            </a:r>
          </a:p>
        </p:txBody>
      </p:sp>
      <p:pic>
        <p:nvPicPr>
          <p:cNvPr id="9" name="Imagem 9">
            <a:extLst>
              <a:ext uri="{FF2B5EF4-FFF2-40B4-BE49-F238E27FC236}">
                <a16:creationId xmlns:a16="http://schemas.microsoft.com/office/drawing/2014/main" id="{0A902E99-52DA-954C-98D3-0A80E860429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70785" y="2313456"/>
            <a:ext cx="4323208" cy="3280095"/>
          </a:xfrm>
          <a:prstGeom prst="rect">
            <a:avLst/>
          </a:prstGeom>
        </p:spPr>
      </p:pic>
      <p:sp>
        <p:nvSpPr>
          <p:cNvPr id="10" name="Elipse 8">
            <a:extLst>
              <a:ext uri="{FF2B5EF4-FFF2-40B4-BE49-F238E27FC236}">
                <a16:creationId xmlns:a16="http://schemas.microsoft.com/office/drawing/2014/main" id="{3C6CDA2C-03DD-0041-A78A-5FF7C4220244}"/>
              </a:ext>
            </a:extLst>
          </p:cNvPr>
          <p:cNvSpPr/>
          <p:nvPr/>
        </p:nvSpPr>
        <p:spPr>
          <a:xfrm rot="19011453">
            <a:off x="6857304" y="4524510"/>
            <a:ext cx="2074462" cy="68535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29375DDE-6D7B-0D4C-96D7-5091949535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40707" y="2586644"/>
            <a:ext cx="2398779" cy="3429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236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Logros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importantes</a:t>
            </a:r>
            <a:r>
              <a:rPr lang="en-US" dirty="0"/>
              <a:t> </a:t>
            </a:r>
            <a:r>
              <a:rPr lang="en-US" dirty="0" err="1"/>
              <a:t>durante</a:t>
            </a:r>
            <a:r>
              <a:rPr lang="en-US" dirty="0"/>
              <a:t> el </a:t>
            </a:r>
            <a:r>
              <a:rPr lang="en-US" dirty="0" err="1"/>
              <a:t>año</a:t>
            </a:r>
            <a:endParaRPr lang="en-US" sz="3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E75268-180F-0B4E-8C87-C56B4080D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075" y="1016875"/>
            <a:ext cx="7889909" cy="26861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3600" dirty="0"/>
              <a:t>Capacitación de las oficinas hidrográficas en Amazonia (Belém y </a:t>
            </a:r>
            <a:r>
              <a:rPr lang="es-ES_tradnl" sz="3600" dirty="0" err="1"/>
              <a:t>Manaus</a:t>
            </a:r>
            <a:r>
              <a:rPr lang="es-ES_tradnl" sz="3600" dirty="0"/>
              <a:t>) relacionada con el procesamiento de datos hidrográficos y la producción de cartas</a:t>
            </a:r>
          </a:p>
        </p:txBody>
      </p:sp>
      <p:pic>
        <p:nvPicPr>
          <p:cNvPr id="9" name="Picture 7">
            <a:extLst>
              <a:ext uri="{FF2B5EF4-FFF2-40B4-BE49-F238E27FC236}">
                <a16:creationId xmlns:a16="http://schemas.microsoft.com/office/drawing/2014/main" id="{75C5F44B-874A-754F-8BA3-0D85E23CB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81199" y="3260258"/>
            <a:ext cx="4245692" cy="2633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m 13">
            <a:extLst>
              <a:ext uri="{FF2B5EF4-FFF2-40B4-BE49-F238E27FC236}">
                <a16:creationId xmlns:a16="http://schemas.microsoft.com/office/drawing/2014/main" id="{90917C72-1170-464A-AB42-841601827D09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4015" y="1652682"/>
            <a:ext cx="3845558" cy="1874709"/>
          </a:xfrm>
          <a:prstGeom prst="rect">
            <a:avLst/>
          </a:prstGeom>
        </p:spPr>
      </p:pic>
      <p:pic>
        <p:nvPicPr>
          <p:cNvPr id="11" name="Imagem 14">
            <a:extLst>
              <a:ext uri="{FF2B5EF4-FFF2-40B4-BE49-F238E27FC236}">
                <a16:creationId xmlns:a16="http://schemas.microsoft.com/office/drawing/2014/main" id="{37F1A6A0-2065-384D-B46A-29EE5FAFD11F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98009" y="3685775"/>
            <a:ext cx="2947603" cy="2208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311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Logros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importantes</a:t>
            </a:r>
            <a:r>
              <a:rPr lang="en-US" dirty="0"/>
              <a:t> </a:t>
            </a:r>
            <a:r>
              <a:rPr lang="en-US" dirty="0" err="1"/>
              <a:t>durante</a:t>
            </a:r>
            <a:r>
              <a:rPr lang="en-US" dirty="0"/>
              <a:t> el </a:t>
            </a:r>
            <a:r>
              <a:rPr lang="en-US" dirty="0" err="1"/>
              <a:t>año</a:t>
            </a:r>
            <a:endParaRPr lang="en-US" sz="3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3874915-F16A-1343-92E3-36ABCAC37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192601"/>
            <a:ext cx="7724182" cy="21114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3200" dirty="0"/>
              <a:t>Levantamiento para estudio en el exterior de la desembocadura del río Amazonas, afectando los parámetros de reducción de marea en el área.</a:t>
            </a:r>
          </a:p>
          <a:p>
            <a:endParaRPr lang="en-US" sz="3600" dirty="0"/>
          </a:p>
        </p:txBody>
      </p:sp>
      <p:pic>
        <p:nvPicPr>
          <p:cNvPr id="9" name="Imagem 3">
            <a:extLst>
              <a:ext uri="{FF2B5EF4-FFF2-40B4-BE49-F238E27FC236}">
                <a16:creationId xmlns:a16="http://schemas.microsoft.com/office/drawing/2014/main" id="{E81142A0-3EC3-C04B-AF23-451AB01BA7F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6826464" y="2823942"/>
            <a:ext cx="4791808" cy="31189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Elipse 5">
            <a:extLst>
              <a:ext uri="{FF2B5EF4-FFF2-40B4-BE49-F238E27FC236}">
                <a16:creationId xmlns:a16="http://schemas.microsoft.com/office/drawing/2014/main" id="{3D0DD0B4-31D8-5D4F-B5DD-9422DF7263A2}"/>
              </a:ext>
            </a:extLst>
          </p:cNvPr>
          <p:cNvSpPr/>
          <p:nvPr/>
        </p:nvSpPr>
        <p:spPr>
          <a:xfrm rot="19797035">
            <a:off x="8754501" y="3171987"/>
            <a:ext cx="655657" cy="10475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Imagem 15">
            <a:extLst>
              <a:ext uri="{FF2B5EF4-FFF2-40B4-BE49-F238E27FC236}">
                <a16:creationId xmlns:a16="http://schemas.microsoft.com/office/drawing/2014/main" id="{87C898FB-5B96-D34F-8556-7F1B0862AAA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02291" y="3471097"/>
            <a:ext cx="2905327" cy="2178995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CE6577C7-4964-1C43-94CE-65AB522F5FCB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119" y="3469772"/>
            <a:ext cx="2905327" cy="2178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076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076" y="552217"/>
            <a:ext cx="11373632" cy="540511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Retos</a:t>
            </a:r>
            <a:r>
              <a:rPr lang="en-US" dirty="0"/>
              <a:t> y/u </a:t>
            </a:r>
            <a:r>
              <a:rPr lang="en-US" dirty="0" err="1"/>
              <a:t>obstrucciones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importantes</a:t>
            </a:r>
            <a:r>
              <a:rPr lang="en-US" sz="3100" dirty="0">
                <a:solidFill>
                  <a:srgbClr val="ACCBF9">
                    <a:lumMod val="50000"/>
                  </a:srgbClr>
                </a:solidFill>
              </a:rPr>
              <a:t> </a:t>
            </a:r>
            <a:br>
              <a:rPr lang="en-US" sz="3100" dirty="0">
                <a:solidFill>
                  <a:srgbClr val="ACCBF9">
                    <a:lumMod val="50000"/>
                  </a:srgbClr>
                </a:solidFill>
              </a:rPr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34E2B11-DC7D-2440-87C8-162B37F58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076" y="1206511"/>
            <a:ext cx="7022981" cy="4414001"/>
          </a:xfrm>
        </p:spPr>
        <p:txBody>
          <a:bodyPr>
            <a:noAutofit/>
          </a:bodyPr>
          <a:lstStyle/>
          <a:p>
            <a:r>
              <a:rPr lang="es-ES" sz="3200" dirty="0"/>
              <a:t>Flujo de actualización cartográfica de acuerdo con la dinámica ambiental local y en la región</a:t>
            </a:r>
          </a:p>
          <a:p>
            <a:r>
              <a:rPr lang="es-ES" sz="3200" dirty="0"/>
              <a:t>Requisito de transmisión de ISM con la contratación de todos los proveedores de servicios satelitales reconocidos por la IMO con el aumento de los costos</a:t>
            </a:r>
          </a:p>
          <a:p>
            <a:r>
              <a:rPr lang="es-ES" sz="3200" dirty="0"/>
              <a:t>MSDI requiere DMZ y aprobación del equipo de ciberseguridad de la Armada</a:t>
            </a:r>
            <a:endParaRPr lang="en-US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284411-5488-0E44-972F-B8AEF7B4993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29325" y="1092728"/>
            <a:ext cx="3401233" cy="450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410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582" y="498608"/>
            <a:ext cx="11710454" cy="540511"/>
          </a:xfrm>
        </p:spPr>
        <p:txBody>
          <a:bodyPr>
            <a:normAutofit fontScale="90000"/>
          </a:bodyPr>
          <a:lstStyle/>
          <a:p>
            <a:r>
              <a:rPr lang="en-US" dirty="0"/>
              <a:t>Planes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importantes</a:t>
            </a:r>
            <a:r>
              <a:rPr lang="en-US" dirty="0"/>
              <a:t> que </a:t>
            </a:r>
            <a:r>
              <a:rPr lang="en-US" dirty="0" err="1"/>
              <a:t>afectan</a:t>
            </a:r>
            <a:r>
              <a:rPr lang="en-US" dirty="0"/>
              <a:t> la </a:t>
            </a:r>
            <a:r>
              <a:rPr lang="en-US" dirty="0" err="1"/>
              <a:t>región</a:t>
            </a:r>
            <a:br>
              <a:rPr lang="en-US" dirty="0"/>
            </a:br>
            <a:r>
              <a:rPr lang="en-US" sz="3100" dirty="0">
                <a:solidFill>
                  <a:srgbClr val="ACCBF9">
                    <a:lumMod val="50000"/>
                  </a:srgbClr>
                </a:solidFill>
              </a:rPr>
              <a:t> </a:t>
            </a:r>
            <a:endParaRPr lang="en-US" sz="3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1000F0A-66C1-D54C-B93A-6B82989FD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599" y="1411287"/>
            <a:ext cx="7493706" cy="3719498"/>
          </a:xfrm>
        </p:spPr>
        <p:txBody>
          <a:bodyPr>
            <a:normAutofit/>
          </a:bodyPr>
          <a:lstStyle/>
          <a:p>
            <a:r>
              <a:rPr lang="es-ES" dirty="0"/>
              <a:t>Producción de 14 </a:t>
            </a:r>
            <a:r>
              <a:rPr lang="es-ES" dirty="0" err="1"/>
              <a:t>Inland</a:t>
            </a:r>
            <a:r>
              <a:rPr lang="es-ES" dirty="0"/>
              <a:t> ENC para el río Madeira (2020)</a:t>
            </a:r>
          </a:p>
          <a:p>
            <a:r>
              <a:rPr lang="es-ES" dirty="0"/>
              <a:t>Desarrollo de un nuevo sistema de control de producción de cartas que mapea y mide el flujo de trabajo de la producción de cartas</a:t>
            </a:r>
            <a:endParaRPr lang="en-US" dirty="0"/>
          </a:p>
          <a:p>
            <a:r>
              <a:rPr lang="es-ES" dirty="0"/>
              <a:t>Hacer que las oficinas hidrográficas en Amazonia sean completamente operativas (análisis de relevamientos y producción de cartas)</a:t>
            </a:r>
            <a:endParaRPr lang="en-US" dirty="0"/>
          </a:p>
          <a:p>
            <a:endParaRPr lang="en-US" dirty="0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48F8D82B-8D50-F24D-A5EF-B1207AF6E3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363674" y="1767966"/>
            <a:ext cx="3233142" cy="316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Elipse 6">
            <a:extLst>
              <a:ext uri="{FF2B5EF4-FFF2-40B4-BE49-F238E27FC236}">
                <a16:creationId xmlns:a16="http://schemas.microsoft.com/office/drawing/2014/main" id="{AF228F8C-ED47-F949-852C-118182449683}"/>
              </a:ext>
            </a:extLst>
          </p:cNvPr>
          <p:cNvSpPr/>
          <p:nvPr/>
        </p:nvSpPr>
        <p:spPr>
          <a:xfrm rot="19011453">
            <a:off x="8292179" y="3353142"/>
            <a:ext cx="1680956" cy="68535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67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76" y="134364"/>
            <a:ext cx="11277311" cy="66573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2 </a:t>
            </a:r>
            <a:r>
              <a:rPr lang="en-US" sz="3600" b="1" dirty="0" err="1"/>
              <a:t>recomendaciones</a:t>
            </a:r>
            <a:r>
              <a:rPr lang="en-US" sz="3600" b="1" dirty="0"/>
              <a:t> </a:t>
            </a:r>
            <a:r>
              <a:rPr lang="en-US" sz="3600" b="1" dirty="0" err="1"/>
              <a:t>más</a:t>
            </a:r>
            <a:r>
              <a:rPr lang="en-US" sz="3600" b="1" dirty="0"/>
              <a:t> </a:t>
            </a:r>
            <a:r>
              <a:rPr lang="en-US" sz="3600" b="1" dirty="0" err="1"/>
              <a:t>importantes</a:t>
            </a:r>
            <a:r>
              <a:rPr lang="en-US" sz="3600" b="1" dirty="0"/>
              <a:t> para el </a:t>
            </a:r>
            <a:r>
              <a:rPr lang="en-US" sz="3600" b="1" dirty="0" err="1"/>
              <a:t>plenario</a:t>
            </a:r>
            <a:r>
              <a:rPr lang="en-US" sz="3600" b="1" dirty="0"/>
              <a:t> de la MACHC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230" y="1671512"/>
            <a:ext cx="10881657" cy="4042438"/>
          </a:xfrm>
        </p:spPr>
        <p:txBody>
          <a:bodyPr>
            <a:normAutofit fontScale="62500" lnSpcReduction="20000"/>
          </a:bodyPr>
          <a:lstStyle/>
          <a:p>
            <a:pPr marL="339725" indent="-339725">
              <a:lnSpc>
                <a:spcPct val="100000"/>
              </a:lnSpc>
              <a:buFont typeface="+mj-lt"/>
              <a:buAutoNum type="arabicPeriod"/>
            </a:pPr>
            <a:r>
              <a:rPr lang="es-PE" sz="3800" b="1" dirty="0"/>
              <a:t>¿Cuál es su mayor prioridad de construcción de capacidad que recomienda para la consideración de financiamiento del IHO CB (Fase 1)? (Seleccione uno)</a:t>
            </a:r>
            <a:endParaRPr lang="en-US" sz="3800" b="1" i="1" dirty="0"/>
          </a:p>
          <a:p>
            <a:pPr marL="687388" lvl="1" indent="-344488">
              <a:lnSpc>
                <a:spcPct val="100000"/>
              </a:lnSpc>
              <a:buFont typeface="+mj-lt"/>
              <a:buAutoNum type="alphaLcParenR"/>
            </a:pPr>
            <a:r>
              <a:rPr lang="es-PE" sz="2900" i="1" dirty="0"/>
              <a:t>Visita de alto nivel (conciencia política)</a:t>
            </a:r>
            <a:endParaRPr lang="en-US" sz="2900" i="1" dirty="0"/>
          </a:p>
          <a:p>
            <a:pPr marL="687388" lvl="1" indent="-344488">
              <a:lnSpc>
                <a:spcPct val="100000"/>
              </a:lnSpc>
              <a:buFont typeface="+mj-lt"/>
              <a:buAutoNum type="alphaLcParenR"/>
            </a:pPr>
            <a:r>
              <a:rPr lang="es-PE" sz="3200" b="1" i="1" dirty="0">
                <a:solidFill>
                  <a:srgbClr val="FF0000"/>
                </a:solidFill>
              </a:rPr>
              <a:t>Visita técnica (evaluación de capacidades y conciencia nacional)</a:t>
            </a:r>
            <a:endParaRPr lang="en-US" sz="3200" b="1" i="1" dirty="0">
              <a:solidFill>
                <a:srgbClr val="FF0000"/>
              </a:solidFill>
            </a:endParaRPr>
          </a:p>
          <a:p>
            <a:pPr marL="687388" lvl="1" indent="-344488">
              <a:lnSpc>
                <a:spcPct val="100000"/>
              </a:lnSpc>
              <a:buFont typeface="+mj-lt"/>
              <a:buAutoNum type="alphaLcParenR"/>
            </a:pPr>
            <a:r>
              <a:rPr lang="es-PE" sz="2900" i="1" dirty="0"/>
              <a:t>Capacitación en información de Seguridad Marítima</a:t>
            </a:r>
          </a:p>
          <a:p>
            <a:pPr marL="687388" lvl="1" indent="-344488">
              <a:lnSpc>
                <a:spcPct val="100000"/>
              </a:lnSpc>
              <a:buFont typeface="+mj-lt"/>
              <a:buAutoNum type="alphaLcParenR"/>
            </a:pPr>
            <a:r>
              <a:rPr lang="en-US" sz="2900" i="1" dirty="0" err="1"/>
              <a:t>Seminario</a:t>
            </a:r>
            <a:r>
              <a:rPr lang="en-US" sz="2900" i="1" dirty="0"/>
              <a:t> de </a:t>
            </a:r>
            <a:r>
              <a:rPr lang="en-US" sz="2900" i="1" dirty="0" err="1"/>
              <a:t>Conciencia</a:t>
            </a:r>
            <a:r>
              <a:rPr lang="en-US" sz="2900" i="1" dirty="0"/>
              <a:t> </a:t>
            </a:r>
            <a:r>
              <a:rPr lang="en-US" sz="2900" i="1" dirty="0" err="1"/>
              <a:t>Hidrográfica</a:t>
            </a:r>
            <a:r>
              <a:rPr lang="en-US" sz="2900" i="1" dirty="0"/>
              <a:t> (</a:t>
            </a:r>
            <a:r>
              <a:rPr lang="en-US" sz="2900" i="1" dirty="0" err="1"/>
              <a:t>reunión</a:t>
            </a:r>
            <a:r>
              <a:rPr lang="en-US" sz="2900" i="1" dirty="0"/>
              <a:t> </a:t>
            </a:r>
            <a:r>
              <a:rPr lang="en-US" sz="2900" i="1" dirty="0" err="1"/>
              <a:t>previa</a:t>
            </a:r>
            <a:r>
              <a:rPr lang="en-US" sz="2900" i="1" dirty="0"/>
              <a:t>-MACHC)</a:t>
            </a:r>
          </a:p>
          <a:p>
            <a:pPr marL="0" indent="0">
              <a:buNone/>
            </a:pPr>
            <a:endParaRPr lang="en-US" sz="3600" dirty="0"/>
          </a:p>
          <a:p>
            <a:pPr marL="339725" indent="-339725">
              <a:lnSpc>
                <a:spcPct val="100000"/>
              </a:lnSpc>
              <a:buFont typeface="+mj-lt"/>
              <a:buAutoNum type="arabicPeriod" startAt="2"/>
            </a:pPr>
            <a:r>
              <a:rPr lang="es-PE" sz="3800" b="1" dirty="0"/>
              <a:t>¿Cuál es su mayor prioridad de creación de capacidad (Fase 2 o Fase 3) para la cual buscar otras oportunidades de asociación / financiamiento fuera del IHO CB?</a:t>
            </a:r>
          </a:p>
          <a:p>
            <a:pPr marL="339725" indent="0">
              <a:lnSpc>
                <a:spcPct val="100000"/>
              </a:lnSpc>
              <a:buNone/>
            </a:pPr>
            <a:r>
              <a:rPr lang="es-ES" sz="3200" b="1" i="1" dirty="0">
                <a:solidFill>
                  <a:srgbClr val="FF0000"/>
                </a:solidFill>
              </a:rPr>
              <a:t>Participación en programas de Cartografía Náutica (</a:t>
            </a:r>
            <a:r>
              <a:rPr lang="es-ES" sz="3200" b="1" i="1" dirty="0" err="1">
                <a:solidFill>
                  <a:srgbClr val="FF0000"/>
                </a:solidFill>
              </a:rPr>
              <a:t>Cat</a:t>
            </a:r>
            <a:r>
              <a:rPr lang="es-ES" sz="3200" b="1" i="1" dirty="0">
                <a:solidFill>
                  <a:srgbClr val="FF0000"/>
                </a:solidFill>
              </a:rPr>
              <a:t> A y </a:t>
            </a:r>
            <a:r>
              <a:rPr lang="es-ES" sz="3200" b="1" i="1" dirty="0" err="1">
                <a:solidFill>
                  <a:srgbClr val="FF0000"/>
                </a:solidFill>
              </a:rPr>
              <a:t>Cat</a:t>
            </a:r>
            <a:r>
              <a:rPr lang="es-ES" sz="3200" b="1" i="1" dirty="0">
                <a:solidFill>
                  <a:srgbClr val="FF0000"/>
                </a:solidFill>
              </a:rPr>
              <a:t> B) y Hidrografía (</a:t>
            </a:r>
            <a:r>
              <a:rPr lang="es-ES" sz="3200" b="1" i="1" dirty="0" err="1">
                <a:solidFill>
                  <a:srgbClr val="FF0000"/>
                </a:solidFill>
              </a:rPr>
              <a:t>Cat</a:t>
            </a:r>
            <a:r>
              <a:rPr lang="es-ES" sz="3200" b="1" i="1" dirty="0">
                <a:solidFill>
                  <a:srgbClr val="FF0000"/>
                </a:solidFill>
              </a:rPr>
              <a:t> A y </a:t>
            </a:r>
            <a:r>
              <a:rPr lang="es-ES" sz="3200" b="1" i="1" dirty="0" err="1">
                <a:solidFill>
                  <a:srgbClr val="FF0000"/>
                </a:solidFill>
              </a:rPr>
              <a:t>Cat</a:t>
            </a:r>
            <a:r>
              <a:rPr lang="es-ES" sz="3200" b="1" i="1" dirty="0">
                <a:solidFill>
                  <a:srgbClr val="FF0000"/>
                </a:solidFill>
              </a:rPr>
              <a:t> B)</a:t>
            </a:r>
            <a:r>
              <a:rPr lang="en-US" sz="3200" b="1" i="1" dirty="0">
                <a:solidFill>
                  <a:srgbClr val="FF0000"/>
                </a:solidFill>
              </a:rPr>
              <a:t>.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168854"/>
      </p:ext>
    </p:extLst>
  </p:cSld>
  <p:clrMapOvr>
    <a:masterClrMapping/>
  </p:clrMapOvr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1645</TotalTime>
  <Words>347</Words>
  <Application>Microsoft Office PowerPoint</Application>
  <PresentationFormat>Widescreen</PresentationFormat>
  <Paragraphs>34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IHO_Presentations_template-Blank</vt:lpstr>
      <vt:lpstr>20a Reunión de la Comisión Hidrográfica Mesoamericana y del Mar Caribe  Informe Nacional de Brasil</vt:lpstr>
      <vt:lpstr>Logros más importantes durante el año</vt:lpstr>
      <vt:lpstr>Logros más importantes durante el año</vt:lpstr>
      <vt:lpstr>Logros más importantes durante el año</vt:lpstr>
      <vt:lpstr>Retos y/u obstrucciones más importantes  </vt:lpstr>
      <vt:lpstr>Planes más importantes que afectan la región  </vt:lpstr>
      <vt:lpstr>2 recomendaciones más importantes para el plenario de la MACHC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JCOMM-5 to HSSC 9 6-10 November 2017,  Ottawa, Canada</dc:title>
  <dc:creator>Owner</dc:creator>
  <cp:lastModifiedBy>Alberto Costa Neves</cp:lastModifiedBy>
  <cp:revision>153</cp:revision>
  <dcterms:created xsi:type="dcterms:W3CDTF">2017-10-26T13:07:26Z</dcterms:created>
  <dcterms:modified xsi:type="dcterms:W3CDTF">2019-12-10T11:50:22Z</dcterms:modified>
</cp:coreProperties>
</file>