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4511" autoAdjust="0"/>
  </p:normalViewPr>
  <p:slideViewPr>
    <p:cSldViewPr snapToGrid="0">
      <p:cViewPr varScale="1">
        <p:scale>
          <a:sx n="69" d="100"/>
          <a:sy n="69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6E57B-A256-4434-9349-D1EEBA0E29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22F514-184A-413F-A518-859868E14A3B}">
      <dgm:prSet phldrT="[Text]"/>
      <dgm:spPr/>
      <dgm:t>
        <a:bodyPr/>
        <a:lstStyle/>
        <a:p>
          <a:r>
            <a:rPr lang="es-HN" b="1" noProof="0" dirty="0"/>
            <a:t>Fase 1 </a:t>
          </a:r>
        </a:p>
      </dgm:t>
    </dgm:pt>
    <dgm:pt modelId="{57D67E06-DB27-4535-8139-D3DAD8104BE9}" type="parTrans" cxnId="{7381862D-182E-45B2-8222-B4F6BDDD3E8F}">
      <dgm:prSet/>
      <dgm:spPr/>
      <dgm:t>
        <a:bodyPr/>
        <a:lstStyle/>
        <a:p>
          <a:endParaRPr lang="en-US"/>
        </a:p>
      </dgm:t>
    </dgm:pt>
    <dgm:pt modelId="{C115C6F3-86AE-4012-B701-7E58B226A526}" type="sibTrans" cxnId="{7381862D-182E-45B2-8222-B4F6BDDD3E8F}">
      <dgm:prSet/>
      <dgm:spPr/>
      <dgm:t>
        <a:bodyPr/>
        <a:lstStyle/>
        <a:p>
          <a:endParaRPr lang="en-US"/>
        </a:p>
      </dgm:t>
    </dgm:pt>
    <dgm:pt modelId="{DB7F6814-F1FC-49C8-AE20-C77AE4F69016}">
      <dgm:prSet/>
      <dgm:spPr/>
      <dgm:t>
        <a:bodyPr/>
        <a:lstStyle/>
        <a:p>
          <a:r>
            <a:rPr lang="es-HN" noProof="0"/>
            <a:t>Recopilación y circulación de información náutica, necesaria para mantener actualizadas las cartas y publicaciones existentes.</a:t>
          </a:r>
        </a:p>
      </dgm:t>
    </dgm:pt>
    <dgm:pt modelId="{B96F10DC-591C-4C0C-A92C-BFF79222FAB1}" type="parTrans" cxnId="{9FB0AA55-F930-4AED-9FA0-4A002B9DB490}">
      <dgm:prSet/>
      <dgm:spPr/>
      <dgm:t>
        <a:bodyPr/>
        <a:lstStyle/>
        <a:p>
          <a:endParaRPr lang="en-US"/>
        </a:p>
      </dgm:t>
    </dgm:pt>
    <dgm:pt modelId="{15708B19-0F25-4311-A1E4-66E5B02E5001}" type="sibTrans" cxnId="{9FB0AA55-F930-4AED-9FA0-4A002B9DB490}">
      <dgm:prSet/>
      <dgm:spPr/>
      <dgm:t>
        <a:bodyPr/>
        <a:lstStyle/>
        <a:p>
          <a:endParaRPr lang="en-US"/>
        </a:p>
      </dgm:t>
    </dgm:pt>
    <dgm:pt modelId="{3DC28D8A-DF3D-48B2-8622-673C157AA28C}">
      <dgm:prSet/>
      <dgm:spPr/>
      <dgm:t>
        <a:bodyPr/>
        <a:lstStyle/>
        <a:p>
          <a:r>
            <a:rPr lang="es-HN" b="1" noProof="0" dirty="0"/>
            <a:t>Fase 2</a:t>
          </a:r>
        </a:p>
      </dgm:t>
    </dgm:pt>
    <dgm:pt modelId="{EAB42497-C217-4D8B-80E1-EBFA9AC257F3}" type="parTrans" cxnId="{77F6BE1B-BCB4-4FF4-A6EC-EA50F870F7C1}">
      <dgm:prSet/>
      <dgm:spPr/>
      <dgm:t>
        <a:bodyPr/>
        <a:lstStyle/>
        <a:p>
          <a:endParaRPr lang="en-US"/>
        </a:p>
      </dgm:t>
    </dgm:pt>
    <dgm:pt modelId="{A7F37992-FB35-4FAC-96F8-FC867E3336D0}" type="sibTrans" cxnId="{77F6BE1B-BCB4-4FF4-A6EC-EA50F870F7C1}">
      <dgm:prSet/>
      <dgm:spPr/>
      <dgm:t>
        <a:bodyPr/>
        <a:lstStyle/>
        <a:p>
          <a:endParaRPr lang="en-US"/>
        </a:p>
      </dgm:t>
    </dgm:pt>
    <dgm:pt modelId="{58144D21-938F-4E26-A712-ACD97A492F22}">
      <dgm:prSet/>
      <dgm:spPr/>
      <dgm:t>
        <a:bodyPr/>
        <a:lstStyle/>
        <a:p>
          <a:r>
            <a:rPr lang="es-HN" noProof="0"/>
            <a:t>Creación de una capacidad topográfica para realizar: </a:t>
          </a:r>
        </a:p>
      </dgm:t>
    </dgm:pt>
    <dgm:pt modelId="{4B5388F6-8F14-4FF0-8939-F2665EC719FA}" type="parTrans" cxnId="{4802F493-6146-4633-AE9A-5F8E3F82776E}">
      <dgm:prSet/>
      <dgm:spPr/>
      <dgm:t>
        <a:bodyPr/>
        <a:lstStyle/>
        <a:p>
          <a:endParaRPr lang="en-US"/>
        </a:p>
      </dgm:t>
    </dgm:pt>
    <dgm:pt modelId="{06850938-963C-4AA8-8E5F-307B9C5AC29A}" type="sibTrans" cxnId="{4802F493-6146-4633-AE9A-5F8E3F82776E}">
      <dgm:prSet/>
      <dgm:spPr/>
      <dgm:t>
        <a:bodyPr/>
        <a:lstStyle/>
        <a:p>
          <a:endParaRPr lang="en-US"/>
        </a:p>
      </dgm:t>
    </dgm:pt>
    <dgm:pt modelId="{938E68FF-B648-4033-9426-6F6BB32974F3}">
      <dgm:prSet/>
      <dgm:spPr/>
      <dgm:t>
        <a:bodyPr/>
        <a:lstStyle/>
        <a:p>
          <a:r>
            <a:rPr lang="es-HN" noProof="0"/>
            <a:t>Proyectos costeros</a:t>
          </a:r>
        </a:p>
      </dgm:t>
    </dgm:pt>
    <dgm:pt modelId="{C908474A-D743-4E64-BB93-F5EB7834F075}" type="parTrans" cxnId="{5466DF21-9C1D-452E-8674-DBC81512AD8A}">
      <dgm:prSet/>
      <dgm:spPr/>
      <dgm:t>
        <a:bodyPr/>
        <a:lstStyle/>
        <a:p>
          <a:endParaRPr lang="en-US"/>
        </a:p>
      </dgm:t>
    </dgm:pt>
    <dgm:pt modelId="{F00480A6-E5F5-4C6F-B0B8-7779636BF34C}" type="sibTrans" cxnId="{5466DF21-9C1D-452E-8674-DBC81512AD8A}">
      <dgm:prSet/>
      <dgm:spPr/>
      <dgm:t>
        <a:bodyPr/>
        <a:lstStyle/>
        <a:p>
          <a:endParaRPr lang="en-US"/>
        </a:p>
      </dgm:t>
    </dgm:pt>
    <dgm:pt modelId="{801F8C7A-CF84-4972-9DCF-BCFAE1893FAD}">
      <dgm:prSet/>
      <dgm:spPr/>
      <dgm:t>
        <a:bodyPr/>
        <a:lstStyle/>
        <a:p>
          <a:r>
            <a:rPr lang="es-HN" noProof="0"/>
            <a:t>Proyectos de mar adentro.</a:t>
          </a:r>
        </a:p>
      </dgm:t>
    </dgm:pt>
    <dgm:pt modelId="{66988896-4A78-49E8-8E20-CE5F8D8B59C1}" type="parTrans" cxnId="{C599CE1F-C0C7-4C1D-9A12-6897B1097843}">
      <dgm:prSet/>
      <dgm:spPr/>
      <dgm:t>
        <a:bodyPr/>
        <a:lstStyle/>
        <a:p>
          <a:endParaRPr lang="en-US"/>
        </a:p>
      </dgm:t>
    </dgm:pt>
    <dgm:pt modelId="{99CABD44-1A66-4D5E-A2D7-A376D3CE5C9D}" type="sibTrans" cxnId="{C599CE1F-C0C7-4C1D-9A12-6897B1097843}">
      <dgm:prSet/>
      <dgm:spPr/>
      <dgm:t>
        <a:bodyPr/>
        <a:lstStyle/>
        <a:p>
          <a:endParaRPr lang="en-US"/>
        </a:p>
      </dgm:t>
    </dgm:pt>
    <dgm:pt modelId="{79CB159A-F0EA-4726-9E71-189216B9BE79}">
      <dgm:prSet/>
      <dgm:spPr/>
      <dgm:t>
        <a:bodyPr/>
        <a:lstStyle/>
        <a:p>
          <a:r>
            <a:rPr lang="es-HN" b="1" noProof="0"/>
            <a:t>Fase 3 </a:t>
          </a:r>
        </a:p>
      </dgm:t>
    </dgm:pt>
    <dgm:pt modelId="{1A00DE0E-D259-4AE3-8819-1CC570023C08}" type="parTrans" cxnId="{00077751-64C3-4A60-BD27-42D33D81DB7A}">
      <dgm:prSet/>
      <dgm:spPr/>
      <dgm:t>
        <a:bodyPr/>
        <a:lstStyle/>
        <a:p>
          <a:endParaRPr lang="en-US"/>
        </a:p>
      </dgm:t>
    </dgm:pt>
    <dgm:pt modelId="{C253C9E4-25B4-45D5-814E-B9980C39BDEE}" type="sibTrans" cxnId="{00077751-64C3-4A60-BD27-42D33D81DB7A}">
      <dgm:prSet/>
      <dgm:spPr/>
      <dgm:t>
        <a:bodyPr/>
        <a:lstStyle/>
        <a:p>
          <a:endParaRPr lang="en-US"/>
        </a:p>
      </dgm:t>
    </dgm:pt>
    <dgm:pt modelId="{E8A8EAFA-B609-45B6-8850-A4529FA43AB5}">
      <dgm:prSet/>
      <dgm:spPr/>
      <dgm:t>
        <a:bodyPr/>
        <a:lstStyle/>
        <a:p>
          <a:r>
            <a:rPr lang="es-HN" noProof="0"/>
            <a:t>Producción de cartas de papel, ENC y publicaciones en forma independiente..</a:t>
          </a:r>
        </a:p>
      </dgm:t>
    </dgm:pt>
    <dgm:pt modelId="{042B4F82-6EA2-4649-A9D1-4A86468953AC}" type="parTrans" cxnId="{3907A4BE-6173-46A7-9F34-8D7D8A2D38A0}">
      <dgm:prSet/>
      <dgm:spPr/>
      <dgm:t>
        <a:bodyPr/>
        <a:lstStyle/>
        <a:p>
          <a:endParaRPr lang="en-US"/>
        </a:p>
      </dgm:t>
    </dgm:pt>
    <dgm:pt modelId="{5613A60B-89D5-4665-8D79-46A81A6C3E21}" type="sibTrans" cxnId="{3907A4BE-6173-46A7-9F34-8D7D8A2D38A0}">
      <dgm:prSet/>
      <dgm:spPr/>
      <dgm:t>
        <a:bodyPr/>
        <a:lstStyle/>
        <a:p>
          <a:endParaRPr lang="en-US"/>
        </a:p>
      </dgm:t>
    </dgm:pt>
    <dgm:pt modelId="{00FAA812-C76C-4528-90AB-15041A9FE889}" type="pres">
      <dgm:prSet presAssocID="{5436E57B-A256-4434-9349-D1EEBA0E2909}" presName="CompostProcess" presStyleCnt="0">
        <dgm:presLayoutVars>
          <dgm:dir/>
          <dgm:resizeHandles val="exact"/>
        </dgm:presLayoutVars>
      </dgm:prSet>
      <dgm:spPr/>
    </dgm:pt>
    <dgm:pt modelId="{1ED7654F-4D58-43EB-A0F3-291EBFD1117F}" type="pres">
      <dgm:prSet presAssocID="{5436E57B-A256-4434-9349-D1EEBA0E2909}" presName="arrow" presStyleLbl="bgShp" presStyleIdx="0" presStyleCnt="1"/>
      <dgm:spPr/>
    </dgm:pt>
    <dgm:pt modelId="{2BC3A222-9FE3-41E2-9FEC-5C05D1D3DAD9}" type="pres">
      <dgm:prSet presAssocID="{5436E57B-A256-4434-9349-D1EEBA0E2909}" presName="linearProcess" presStyleCnt="0"/>
      <dgm:spPr/>
    </dgm:pt>
    <dgm:pt modelId="{20B141D2-9C86-4F83-A9E0-2105F3C14AFD}" type="pres">
      <dgm:prSet presAssocID="{D922F514-184A-413F-A518-859868E14A3B}" presName="textNode" presStyleLbl="node1" presStyleIdx="0" presStyleCnt="3" custLinFactNeighborX="15339">
        <dgm:presLayoutVars>
          <dgm:bulletEnabled val="1"/>
        </dgm:presLayoutVars>
      </dgm:prSet>
      <dgm:spPr/>
    </dgm:pt>
    <dgm:pt modelId="{40C37FB5-994B-4289-BD21-7876FA7CB682}" type="pres">
      <dgm:prSet presAssocID="{C115C6F3-86AE-4012-B701-7E58B226A526}" presName="sibTrans" presStyleCnt="0"/>
      <dgm:spPr/>
    </dgm:pt>
    <dgm:pt modelId="{C1900D5C-1D25-45F0-BAFA-57A0F8158950}" type="pres">
      <dgm:prSet presAssocID="{3DC28D8A-DF3D-48B2-8622-673C157AA28C}" presName="textNode" presStyleLbl="node1" presStyleIdx="1" presStyleCnt="3">
        <dgm:presLayoutVars>
          <dgm:bulletEnabled val="1"/>
        </dgm:presLayoutVars>
      </dgm:prSet>
      <dgm:spPr/>
    </dgm:pt>
    <dgm:pt modelId="{7204C558-BE21-4EBF-88D4-9FFA63DA4F80}" type="pres">
      <dgm:prSet presAssocID="{A7F37992-FB35-4FAC-96F8-FC867E3336D0}" presName="sibTrans" presStyleCnt="0"/>
      <dgm:spPr/>
    </dgm:pt>
    <dgm:pt modelId="{87A8018B-D0F8-4EEE-877A-2216D5913512}" type="pres">
      <dgm:prSet presAssocID="{79CB159A-F0EA-4726-9E71-189216B9BE7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7F6BE1B-BCB4-4FF4-A6EC-EA50F870F7C1}" srcId="{5436E57B-A256-4434-9349-D1EEBA0E2909}" destId="{3DC28D8A-DF3D-48B2-8622-673C157AA28C}" srcOrd="1" destOrd="0" parTransId="{EAB42497-C217-4D8B-80E1-EBFA9AC257F3}" sibTransId="{A7F37992-FB35-4FAC-96F8-FC867E3336D0}"/>
    <dgm:cxn modelId="{C599CE1F-C0C7-4C1D-9A12-6897B1097843}" srcId="{58144D21-938F-4E26-A712-ACD97A492F22}" destId="{801F8C7A-CF84-4972-9DCF-BCFAE1893FAD}" srcOrd="1" destOrd="0" parTransId="{66988896-4A78-49E8-8E20-CE5F8D8B59C1}" sibTransId="{99CABD44-1A66-4D5E-A2D7-A376D3CE5C9D}"/>
    <dgm:cxn modelId="{5466DF21-9C1D-452E-8674-DBC81512AD8A}" srcId="{58144D21-938F-4E26-A712-ACD97A492F22}" destId="{938E68FF-B648-4033-9426-6F6BB32974F3}" srcOrd="0" destOrd="0" parTransId="{C908474A-D743-4E64-BB93-F5EB7834F075}" sibTransId="{F00480A6-E5F5-4C6F-B0B8-7779636BF34C}"/>
    <dgm:cxn modelId="{7381862D-182E-45B2-8222-B4F6BDDD3E8F}" srcId="{5436E57B-A256-4434-9349-D1EEBA0E2909}" destId="{D922F514-184A-413F-A518-859868E14A3B}" srcOrd="0" destOrd="0" parTransId="{57D67E06-DB27-4535-8139-D3DAD8104BE9}" sibTransId="{C115C6F3-86AE-4012-B701-7E58B226A526}"/>
    <dgm:cxn modelId="{C4A4E14B-8A85-438A-8014-9DBF9B92CFBB}" type="presOf" srcId="{938E68FF-B648-4033-9426-6F6BB32974F3}" destId="{C1900D5C-1D25-45F0-BAFA-57A0F8158950}" srcOrd="0" destOrd="2" presId="urn:microsoft.com/office/officeart/2005/8/layout/hProcess9"/>
    <dgm:cxn modelId="{00077751-64C3-4A60-BD27-42D33D81DB7A}" srcId="{5436E57B-A256-4434-9349-D1EEBA0E2909}" destId="{79CB159A-F0EA-4726-9E71-189216B9BE79}" srcOrd="2" destOrd="0" parTransId="{1A00DE0E-D259-4AE3-8819-1CC570023C08}" sibTransId="{C253C9E4-25B4-45D5-814E-B9980C39BDEE}"/>
    <dgm:cxn modelId="{9FB0AA55-F930-4AED-9FA0-4A002B9DB490}" srcId="{D922F514-184A-413F-A518-859868E14A3B}" destId="{DB7F6814-F1FC-49C8-AE20-C77AE4F69016}" srcOrd="0" destOrd="0" parTransId="{B96F10DC-591C-4C0C-A92C-BFF79222FAB1}" sibTransId="{15708B19-0F25-4311-A1E4-66E5B02E5001}"/>
    <dgm:cxn modelId="{85EBEC79-F841-401F-9EBD-2DC9E4071733}" type="presOf" srcId="{79CB159A-F0EA-4726-9E71-189216B9BE79}" destId="{87A8018B-D0F8-4EEE-877A-2216D5913512}" srcOrd="0" destOrd="0" presId="urn:microsoft.com/office/officeart/2005/8/layout/hProcess9"/>
    <dgm:cxn modelId="{F4EA6386-DE4D-447C-90A0-615CFD5F861E}" type="presOf" srcId="{E8A8EAFA-B609-45B6-8850-A4529FA43AB5}" destId="{87A8018B-D0F8-4EEE-877A-2216D5913512}" srcOrd="0" destOrd="1" presId="urn:microsoft.com/office/officeart/2005/8/layout/hProcess9"/>
    <dgm:cxn modelId="{4802F493-6146-4633-AE9A-5F8E3F82776E}" srcId="{3DC28D8A-DF3D-48B2-8622-673C157AA28C}" destId="{58144D21-938F-4E26-A712-ACD97A492F22}" srcOrd="0" destOrd="0" parTransId="{4B5388F6-8F14-4FF0-8939-F2665EC719FA}" sibTransId="{06850938-963C-4AA8-8E5F-307B9C5AC29A}"/>
    <dgm:cxn modelId="{E48488B2-DA39-49C0-9020-680815E2236F}" type="presOf" srcId="{5436E57B-A256-4434-9349-D1EEBA0E2909}" destId="{00FAA812-C76C-4528-90AB-15041A9FE889}" srcOrd="0" destOrd="0" presId="urn:microsoft.com/office/officeart/2005/8/layout/hProcess9"/>
    <dgm:cxn modelId="{B438C1B5-B026-4D23-BDA8-406C5E234AC3}" type="presOf" srcId="{801F8C7A-CF84-4972-9DCF-BCFAE1893FAD}" destId="{C1900D5C-1D25-45F0-BAFA-57A0F8158950}" srcOrd="0" destOrd="3" presId="urn:microsoft.com/office/officeart/2005/8/layout/hProcess9"/>
    <dgm:cxn modelId="{C2B9CEB9-6EDA-45C3-8C6D-2FC612EE4CCB}" type="presOf" srcId="{DB7F6814-F1FC-49C8-AE20-C77AE4F69016}" destId="{20B141D2-9C86-4F83-A9E0-2105F3C14AFD}" srcOrd="0" destOrd="1" presId="urn:microsoft.com/office/officeart/2005/8/layout/hProcess9"/>
    <dgm:cxn modelId="{4E9EA3BE-7AAD-46F9-BB18-81C9F6A28CF8}" type="presOf" srcId="{3DC28D8A-DF3D-48B2-8622-673C157AA28C}" destId="{C1900D5C-1D25-45F0-BAFA-57A0F8158950}" srcOrd="0" destOrd="0" presId="urn:microsoft.com/office/officeart/2005/8/layout/hProcess9"/>
    <dgm:cxn modelId="{3907A4BE-6173-46A7-9F34-8D7D8A2D38A0}" srcId="{79CB159A-F0EA-4726-9E71-189216B9BE79}" destId="{E8A8EAFA-B609-45B6-8850-A4529FA43AB5}" srcOrd="0" destOrd="0" parTransId="{042B4F82-6EA2-4649-A9D1-4A86468953AC}" sibTransId="{5613A60B-89D5-4665-8D79-46A81A6C3E21}"/>
    <dgm:cxn modelId="{FD8003DE-F6C0-4D46-9FD3-44611269A95F}" type="presOf" srcId="{D922F514-184A-413F-A518-859868E14A3B}" destId="{20B141D2-9C86-4F83-A9E0-2105F3C14AFD}" srcOrd="0" destOrd="0" presId="urn:microsoft.com/office/officeart/2005/8/layout/hProcess9"/>
    <dgm:cxn modelId="{7A0C88E6-FD23-49DF-AC8E-0A7525B5F928}" type="presOf" srcId="{58144D21-938F-4E26-A712-ACD97A492F22}" destId="{C1900D5C-1D25-45F0-BAFA-57A0F8158950}" srcOrd="0" destOrd="1" presId="urn:microsoft.com/office/officeart/2005/8/layout/hProcess9"/>
    <dgm:cxn modelId="{1CC84FBE-40C3-4AE9-8D48-0C49765A70DE}" type="presParOf" srcId="{00FAA812-C76C-4528-90AB-15041A9FE889}" destId="{1ED7654F-4D58-43EB-A0F3-291EBFD1117F}" srcOrd="0" destOrd="0" presId="urn:microsoft.com/office/officeart/2005/8/layout/hProcess9"/>
    <dgm:cxn modelId="{A25AF18E-99C1-488D-A431-88D056540545}" type="presParOf" srcId="{00FAA812-C76C-4528-90AB-15041A9FE889}" destId="{2BC3A222-9FE3-41E2-9FEC-5C05D1D3DAD9}" srcOrd="1" destOrd="0" presId="urn:microsoft.com/office/officeart/2005/8/layout/hProcess9"/>
    <dgm:cxn modelId="{C67A0505-42C9-4D27-9754-D2679D819505}" type="presParOf" srcId="{2BC3A222-9FE3-41E2-9FEC-5C05D1D3DAD9}" destId="{20B141D2-9C86-4F83-A9E0-2105F3C14AFD}" srcOrd="0" destOrd="0" presId="urn:microsoft.com/office/officeart/2005/8/layout/hProcess9"/>
    <dgm:cxn modelId="{D9F8424A-D47F-4C25-803B-46EBBB92DD00}" type="presParOf" srcId="{2BC3A222-9FE3-41E2-9FEC-5C05D1D3DAD9}" destId="{40C37FB5-994B-4289-BD21-7876FA7CB682}" srcOrd="1" destOrd="0" presId="urn:microsoft.com/office/officeart/2005/8/layout/hProcess9"/>
    <dgm:cxn modelId="{DB315A3C-3081-494E-8E1C-32E7DEFE7E3D}" type="presParOf" srcId="{2BC3A222-9FE3-41E2-9FEC-5C05D1D3DAD9}" destId="{C1900D5C-1D25-45F0-BAFA-57A0F8158950}" srcOrd="2" destOrd="0" presId="urn:microsoft.com/office/officeart/2005/8/layout/hProcess9"/>
    <dgm:cxn modelId="{6E24A0D3-CF94-43C3-B6C7-F07A06A7E551}" type="presParOf" srcId="{2BC3A222-9FE3-41E2-9FEC-5C05D1D3DAD9}" destId="{7204C558-BE21-4EBF-88D4-9FFA63DA4F80}" srcOrd="3" destOrd="0" presId="urn:microsoft.com/office/officeart/2005/8/layout/hProcess9"/>
    <dgm:cxn modelId="{826DD561-01E1-4D41-A4B1-9C8E1ABFBA8F}" type="presParOf" srcId="{2BC3A222-9FE3-41E2-9FEC-5C05D1D3DAD9}" destId="{87A8018B-D0F8-4EEE-877A-2216D5913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654F-4D58-43EB-A0F3-291EBFD1117F}">
      <dsp:nvSpPr>
        <dsp:cNvPr id="0" name=""/>
        <dsp:cNvSpPr/>
      </dsp:nvSpPr>
      <dsp:spPr>
        <a:xfrm>
          <a:off x="763666" y="0"/>
          <a:ext cx="8654891" cy="44442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141D2-9C86-4F83-A9E0-2105F3C14AFD}">
      <dsp:nvSpPr>
        <dsp:cNvPr id="0" name=""/>
        <dsp:cNvSpPr/>
      </dsp:nvSpPr>
      <dsp:spPr>
        <a:xfrm>
          <a:off x="36104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2100" b="1" kern="1200" noProof="0" dirty="0"/>
            <a:t>Fase 1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1600" kern="1200" noProof="0"/>
            <a:t>Recopilación y circulación de información náutica, necesaria para mantener actualizadas las cartas y publicaciones existentes.</a:t>
          </a:r>
        </a:p>
      </dsp:txBody>
      <dsp:txXfrm>
        <a:off x="122885" y="1420069"/>
        <a:ext cx="3103841" cy="1604156"/>
      </dsp:txXfrm>
    </dsp:sp>
    <dsp:sp modelId="{C1900D5C-1D25-45F0-BAFA-57A0F8158950}">
      <dsp:nvSpPr>
        <dsp:cNvPr id="0" name=""/>
        <dsp:cNvSpPr/>
      </dsp:nvSpPr>
      <dsp:spPr>
        <a:xfrm>
          <a:off x="3452410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2100" b="1" kern="1200" noProof="0" dirty="0"/>
            <a:t>Fase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1600" kern="1200" noProof="0"/>
            <a:t>Creación de una capacidad topográfica para realizar: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1600" kern="1200" noProof="0"/>
            <a:t>Proyectos costeros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1600" kern="1200" noProof="0"/>
            <a:t>Proyectos de mar adentro.</a:t>
          </a:r>
        </a:p>
      </dsp:txBody>
      <dsp:txXfrm>
        <a:off x="3539191" y="1420069"/>
        <a:ext cx="3103841" cy="1604156"/>
      </dsp:txXfrm>
    </dsp:sp>
    <dsp:sp modelId="{87A8018B-D0F8-4EEE-877A-2216D5913512}">
      <dsp:nvSpPr>
        <dsp:cNvPr id="0" name=""/>
        <dsp:cNvSpPr/>
      </dsp:nvSpPr>
      <dsp:spPr>
        <a:xfrm>
          <a:off x="6893883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2100" b="1" kern="1200" noProof="0"/>
            <a:t>Fase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1600" kern="1200" noProof="0"/>
            <a:t>Producción de cartas de papel, ENC y publicaciones en forma independiente..</a:t>
          </a:r>
        </a:p>
      </dsp:txBody>
      <dsp:txXfrm>
        <a:off x="6980664" y="1420069"/>
        <a:ext cx="3103841" cy="16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pPr/>
              <a:t>12/3/19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u="sng" dirty="0"/>
              <a:t>Actividades nacionales </a:t>
            </a:r>
          </a:p>
          <a:p>
            <a:endParaRPr lang="es-ES" b="1" dirty="0"/>
          </a:p>
          <a:p>
            <a:r>
              <a:rPr lang="es-ES" b="1" dirty="0"/>
              <a:t>Fase 1 </a:t>
            </a:r>
          </a:p>
          <a:p>
            <a:endParaRPr lang="es-ES" dirty="0"/>
          </a:p>
          <a:p>
            <a:r>
              <a:rPr lang="es-ES" dirty="0"/>
              <a:t>-</a:t>
            </a:r>
            <a:r>
              <a:rPr lang="es-HN" noProof="0" dirty="0"/>
              <a:t>Formar</a:t>
            </a:r>
            <a:r>
              <a:rPr lang="es-HN" baseline="0" noProof="0" dirty="0"/>
              <a:t> </a:t>
            </a:r>
            <a:r>
              <a:rPr lang="es-HN" noProof="0" dirty="0"/>
              <a:t>Autoridad Nacional (AN) y / o Comité Nacional de Coordinación Hidrográfica (CNCH). </a:t>
            </a:r>
          </a:p>
          <a:p>
            <a:r>
              <a:rPr lang="es-HN" noProof="0" dirty="0"/>
              <a:t>-Crear / mejorar la infraestructura actual para recopilar y circular información </a:t>
            </a:r>
          </a:p>
          <a:p>
            <a:r>
              <a:rPr lang="es-HN" noProof="0" dirty="0"/>
              <a:t>-Fortalecer los vínculos con la autoridad hidrográfica para permitir la actualización de carta</a:t>
            </a:r>
            <a:r>
              <a:rPr lang="es-HN" baseline="0" noProof="0" dirty="0"/>
              <a:t> náuticas</a:t>
            </a:r>
            <a:r>
              <a:rPr lang="es-HN" noProof="0" dirty="0"/>
              <a:t> y publicaciones. </a:t>
            </a:r>
          </a:p>
          <a:p>
            <a:r>
              <a:rPr lang="es-HN" noProof="0" dirty="0"/>
              <a:t>-Se requiere entrenamiento mínimo </a:t>
            </a:r>
          </a:p>
          <a:p>
            <a:r>
              <a:rPr lang="es-HN" noProof="0" dirty="0"/>
              <a:t>-Fortalecer los vínculos con el Coordinador de NAVAREA para permitir la difusión de información sobre seguridad marítima.</a:t>
            </a:r>
            <a:endParaRPr lang="es-HN" b="1" u="sng" noProof="0" dirty="0"/>
          </a:p>
          <a:p>
            <a:endParaRPr lang="es-HN" b="1" u="sng" noProof="0" dirty="0"/>
          </a:p>
          <a:p>
            <a:r>
              <a:rPr lang="es-HN" b="1" noProof="0" dirty="0"/>
              <a:t>Fase 2</a:t>
            </a:r>
            <a:r>
              <a:rPr lang="es-HN" noProof="0" dirty="0"/>
              <a:t> </a:t>
            </a:r>
          </a:p>
          <a:p>
            <a:r>
              <a:rPr lang="es-HN" noProof="0" dirty="0"/>
              <a:t>-Establecer la capacidad para hacer</a:t>
            </a:r>
            <a:r>
              <a:rPr lang="es-HN" baseline="0" noProof="0" dirty="0"/>
              <a:t> levantamientos</a:t>
            </a:r>
            <a:r>
              <a:rPr lang="es-HN" noProof="0" dirty="0"/>
              <a:t> de puertos y sus aproximaciones. </a:t>
            </a:r>
          </a:p>
          <a:p>
            <a:r>
              <a:rPr lang="es-HN" noProof="0" dirty="0"/>
              <a:t>-Mantener ayudas adecuadas para la navegación. </a:t>
            </a:r>
          </a:p>
          <a:p>
            <a:r>
              <a:rPr lang="es-HN" noProof="0" dirty="0"/>
              <a:t>-Desarrollar capacidad para hacer</a:t>
            </a:r>
            <a:r>
              <a:rPr lang="es-HN" baseline="0" noProof="0" dirty="0"/>
              <a:t> levantamientos</a:t>
            </a:r>
            <a:r>
              <a:rPr lang="es-HN" noProof="0" dirty="0"/>
              <a:t> en apoyo de áreas costeras y áreas costa afuera</a:t>
            </a:r>
            <a:r>
              <a:rPr lang="es-HN" baseline="0" noProof="0" dirty="0"/>
              <a:t> </a:t>
            </a:r>
            <a:r>
              <a:rPr lang="es-HN" noProof="0" dirty="0"/>
              <a:t> </a:t>
            </a:r>
          </a:p>
          <a:p>
            <a:r>
              <a:rPr lang="es-HN" noProof="0" dirty="0"/>
              <a:t>-Desarrollar capacidad para establecer bases de datos hidrográficos para apoyar el trabajo de AN / CNCH</a:t>
            </a:r>
          </a:p>
          <a:p>
            <a:r>
              <a:rPr lang="es-HN" noProof="0" dirty="0"/>
              <a:t>-Proporcionar datos geoespaciales básicos a través de MSDI </a:t>
            </a:r>
          </a:p>
          <a:p>
            <a:r>
              <a:rPr lang="es-HN" noProof="0" dirty="0"/>
              <a:t>-Requiere fondos para capacitación, asesoramiento y equipamiento o encuesta de contratos</a:t>
            </a:r>
            <a:endParaRPr lang="es-HN" b="1" u="sng" noProof="0" dirty="0"/>
          </a:p>
          <a:p>
            <a:endParaRPr lang="es-HN" noProof="0" dirty="0"/>
          </a:p>
          <a:p>
            <a:r>
              <a:rPr lang="es-HN" b="1" noProof="0" dirty="0"/>
              <a:t>Fase 3 </a:t>
            </a:r>
          </a:p>
          <a:p>
            <a:r>
              <a:rPr lang="es-HN" noProof="0" dirty="0"/>
              <a:t>-La necesidad se evaluará a fondo. </a:t>
            </a:r>
            <a:r>
              <a:rPr lang="es-HN" baseline="0" noProof="0" dirty="0"/>
              <a:t> </a:t>
            </a:r>
            <a:r>
              <a:rPr lang="es-HN" noProof="0" dirty="0"/>
              <a:t>Requiere inversión para producción, distribución y actualización. </a:t>
            </a:r>
          </a:p>
          <a:p>
            <a:r>
              <a:rPr lang="es-HN" noProof="0" dirty="0"/>
              <a:t>-Alternativamente, los acuerdos bilaterales para la cartografía pueden proporcionar soluciones más fáciles en la producción y distribución (de ENC a través de </a:t>
            </a:r>
            <a:r>
              <a:rPr lang="es-HN" noProof="0" dirty="0" err="1"/>
              <a:t>RENCs</a:t>
            </a:r>
            <a:r>
              <a:rPr lang="es-HN" noProof="0" dirty="0"/>
              <a:t>) y recompensas. </a:t>
            </a:r>
          </a:p>
          <a:p>
            <a:r>
              <a:rPr lang="es-HN" noProof="0" dirty="0"/>
              <a:t>-Desarrollo adicional de MSDI</a:t>
            </a:r>
            <a:endParaRPr lang="es-HN" b="1" u="sng" noProof="0" dirty="0"/>
          </a:p>
          <a:p>
            <a:pPr marL="0" indent="0">
              <a:buFont typeface="Arial" panose="020B0604020202020204" pitchFamily="34" charset="0"/>
              <a:buNone/>
            </a:pPr>
            <a:endParaRPr lang="es-HN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pPr/>
              <a:t>12/3/19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4" y="149902"/>
            <a:ext cx="9635353" cy="3881771"/>
          </a:xfrm>
        </p:spPr>
        <p:txBody>
          <a:bodyPr>
            <a:normAutofit fontScale="90000"/>
          </a:bodyPr>
          <a:lstStyle/>
          <a:p>
            <a:r>
              <a:rPr lang="en-US" dirty="0"/>
              <a:t>20</a:t>
            </a:r>
            <a:r>
              <a:rPr lang="en-US" baseline="30000" dirty="0"/>
              <a:t>a</a:t>
            </a:r>
            <a:r>
              <a:rPr lang="en-US" dirty="0"/>
              <a:t> </a:t>
            </a:r>
            <a:r>
              <a:rPr lang="en-US" dirty="0" err="1"/>
              <a:t>Reunión</a:t>
            </a:r>
            <a:r>
              <a:rPr lang="en-US" dirty="0"/>
              <a:t> de La </a:t>
            </a:r>
            <a:br>
              <a:rPr lang="en-US" dirty="0"/>
            </a:br>
            <a:r>
              <a:rPr lang="es-PE" dirty="0"/>
              <a:t>Comisión Hidrográfica Mesoamericana y del Mar Caribe</a:t>
            </a:r>
            <a:br>
              <a:rPr lang="en-US" dirty="0"/>
            </a:br>
            <a:br>
              <a:rPr lang="en-US" dirty="0"/>
            </a:br>
            <a:r>
              <a:rPr lang="en-US" sz="4400" dirty="0" err="1"/>
              <a:t>Informe</a:t>
            </a:r>
            <a:r>
              <a:rPr lang="en-US" sz="4400" dirty="0"/>
              <a:t> Nacional de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036" y="4399480"/>
            <a:ext cx="9391127" cy="1170047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AU" sz="7200" dirty="0">
                <a:solidFill>
                  <a:schemeClr val="bg1"/>
                </a:solidFill>
              </a:rPr>
              <a:t>HONDURAS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HN"/>
              <a:t>Logros más importantes durante el año </a:t>
            </a:r>
            <a:r>
              <a:rPr lang="es-HN" sz="3100"/>
              <a:t>(tres máximo)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3799320"/>
          </a:xfrm>
        </p:spPr>
        <p:txBody>
          <a:bodyPr>
            <a:normAutofit/>
          </a:bodyPr>
          <a:lstStyle/>
          <a:p>
            <a:r>
              <a:rPr lang="es-419" dirty="0"/>
              <a:t>Participación en el curso Básico de Hidrografia, Cartagena, Colombia.</a:t>
            </a:r>
            <a:endParaRPr lang="es-HN" dirty="0"/>
          </a:p>
          <a:p>
            <a:r>
              <a:rPr lang="es-HN" dirty="0"/>
              <a:t> la adquisicion de embarcación y equipo de Levantamientos Hidrográficos</a:t>
            </a:r>
            <a:r>
              <a:rPr lang="es-419" dirty="0"/>
              <a:t>, falta la autorización de la Gerencia General.</a:t>
            </a:r>
            <a:endParaRPr lang="es-HN" dirty="0"/>
          </a:p>
          <a:p>
            <a:r>
              <a:rPr lang="es-HN" dirty="0"/>
              <a:t>Asignación presupuestaria para la adquisicon de mareografo y boya oceanográfica.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20" y="609369"/>
            <a:ext cx="11373632" cy="540511"/>
          </a:xfrm>
        </p:spPr>
        <p:txBody>
          <a:bodyPr>
            <a:normAutofit fontScale="90000"/>
          </a:bodyPr>
          <a:lstStyle/>
          <a:p>
            <a:r>
              <a:rPr lang="es-HN"/>
              <a:t>Retos y/u obstrucciones más importantes </a:t>
            </a:r>
            <a:r>
              <a:rPr lang="es-HN" sz="3100">
                <a:solidFill>
                  <a:srgbClr val="ACCBF9">
                    <a:lumMod val="50000"/>
                  </a:srgbClr>
                </a:solidFill>
              </a:rPr>
              <a:t>(tres máximo) </a:t>
            </a:r>
            <a:br>
              <a:rPr lang="es-HN" sz="3100">
                <a:solidFill>
                  <a:srgbClr val="ACCBF9">
                    <a:lumMod val="50000"/>
                  </a:srgbClr>
                </a:solidFill>
              </a:rPr>
            </a:br>
            <a:r>
              <a:rPr lang="es-HN" sz="3100">
                <a:solidFill>
                  <a:srgbClr val="ACCBF9">
                    <a:lumMod val="50000"/>
                  </a:srgbClr>
                </a:solidFill>
              </a:rPr>
              <a:t>(Tal como falta de Construcción de Capacidad </a:t>
            </a:r>
            <a:endParaRPr lang="es-H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3245139"/>
          </a:xfrm>
        </p:spPr>
        <p:txBody>
          <a:bodyPr>
            <a:normAutofit/>
          </a:bodyPr>
          <a:lstStyle/>
          <a:p>
            <a:r>
              <a:rPr lang="es-HN"/>
              <a:t>Creación de un Comité Hidrográfico Nacional Interinstitucional</a:t>
            </a:r>
          </a:p>
          <a:p>
            <a:endParaRPr lang="es-HN"/>
          </a:p>
          <a:p>
            <a:r>
              <a:rPr lang="es-HN"/>
              <a:t>Creación de un Plan Cartográfico Nacional</a:t>
            </a:r>
          </a:p>
          <a:p>
            <a:endParaRPr lang="es-HN"/>
          </a:p>
          <a:p>
            <a:r>
              <a:rPr lang="es-HN"/>
              <a:t>Capacitación del personal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532" y="584336"/>
            <a:ext cx="11710454" cy="540511"/>
          </a:xfrm>
        </p:spPr>
        <p:txBody>
          <a:bodyPr>
            <a:normAutofit fontScale="90000"/>
          </a:bodyPr>
          <a:lstStyle/>
          <a:p>
            <a:r>
              <a:rPr lang="es-HN"/>
              <a:t>Planes más importantes que afectan la región </a:t>
            </a:r>
            <a:r>
              <a:rPr lang="es-HN" sz="3100">
                <a:solidFill>
                  <a:srgbClr val="ACCBF9">
                    <a:lumMod val="50000"/>
                  </a:srgbClr>
                </a:solidFill>
              </a:rPr>
              <a:t>(tres máximo) </a:t>
            </a:r>
            <a:r>
              <a:rPr lang="es-HN" sz="3100"/>
              <a:t>(Cartas Náuticas, levantamientos hidrográficos, capacitación, otros)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053" y="1693005"/>
            <a:ext cx="7724182" cy="2884920"/>
          </a:xfrm>
        </p:spPr>
        <p:txBody>
          <a:bodyPr>
            <a:normAutofit/>
          </a:bodyPr>
          <a:lstStyle/>
          <a:p>
            <a:r>
              <a:rPr lang="es-HN"/>
              <a:t>Implementar los acuerdos de cooperación establecidos con paises (UKHO y USA) para el establecimiento de capacidad nacional.</a:t>
            </a:r>
          </a:p>
          <a:p>
            <a:endParaRPr lang="es-HN"/>
          </a:p>
          <a:p>
            <a:r>
              <a:rPr lang="es-HN"/>
              <a:t>Convertirnos en estado miembro de OHI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br>
              <a:rPr lang="es-HN"/>
            </a:br>
            <a:br>
              <a:rPr lang="es-HN"/>
            </a:br>
            <a:r>
              <a:rPr lang="es-HN" sz="3600" b="1"/>
              <a:t>2 recomendaciones más importantes para el plenario de la MACHC</a:t>
            </a:r>
            <a:br>
              <a:rPr lang="es-HN" b="1"/>
            </a:br>
            <a:r>
              <a:rPr lang="es-HN" sz="2000"/>
              <a:t>(Criterio: mayor impacto regional colectivo, retorno de la inversión, potencial para aprovechar recursos / asociaciones</a:t>
            </a:r>
            <a:r>
              <a:rPr lang="es-HN" sz="2200"/>
              <a:t>)</a:t>
            </a:r>
            <a:br>
              <a:rPr lang="es-HN" sz="2200"/>
            </a:br>
            <a:endParaRPr lang="es-HN" sz="2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477549"/>
            <a:ext cx="10561321" cy="4396778"/>
          </a:xfrm>
        </p:spPr>
        <p:txBody>
          <a:bodyPr>
            <a:normAutofit fontScale="550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s-HN" sz="3600" b="1" dirty="0"/>
              <a:t>¿Cuál es su mayor prioridad de construcción de capacidad que recomienda para la consideración de financiamiento del IHO CB (Fase 1)? (Seleccione uno)</a:t>
            </a:r>
            <a:endParaRPr lang="es-HN" b="1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HN" sz="2900" i="1" dirty="0"/>
              <a:t>Visita de alto nivel (conciencia política)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HN" sz="2900" i="1" dirty="0"/>
              <a:t>Visita técnica (evaluación de capacidades y conciencia nacional)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HN" sz="7000" i="1" dirty="0">
                <a:solidFill>
                  <a:srgbClr val="FF0000"/>
                </a:solidFill>
              </a:rPr>
              <a:t>Capacitación en información de Seguridad Marítima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HN" sz="2900" i="1" dirty="0"/>
              <a:t>Seminario de Conciencia Hidrográfica (reunión previa-MACHC)</a:t>
            </a:r>
          </a:p>
          <a:p>
            <a:pPr marL="0" indent="0">
              <a:buNone/>
            </a:pPr>
            <a:endParaRPr lang="es-HN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s-HN" sz="3600" b="1" dirty="0"/>
              <a:t>¿Cuál es su mayor prioridad de creación de capacidad (Fase 2 o Fase 3) para la cual buscar otras oportunidades de asociación / financiamiento fuera del IHO CB?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s-HN" sz="3600" i="1" dirty="0">
                <a:solidFill>
                  <a:srgbClr val="FF0000"/>
                </a:solidFill>
              </a:rPr>
              <a:t>- Capacitación en Mareas y Niveles de Agua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s-HN" sz="3600" i="1" dirty="0">
                <a:solidFill>
                  <a:srgbClr val="FF0000"/>
                </a:solidFill>
              </a:rPr>
              <a:t>- Participación en programas  de </a:t>
            </a:r>
            <a:r>
              <a:rPr lang="es-HN" sz="3600" i="1" dirty="0" err="1">
                <a:solidFill>
                  <a:srgbClr val="FF0000"/>
                </a:solidFill>
              </a:rPr>
              <a:t>capacitacion</a:t>
            </a:r>
            <a:r>
              <a:rPr lang="es-HN" sz="3600" i="1" dirty="0">
                <a:solidFill>
                  <a:srgbClr val="FF0000"/>
                </a:solidFill>
              </a:rPr>
              <a:t> CAT A y/o CAT B. en </a:t>
            </a:r>
            <a:r>
              <a:rPr lang="es-HN" sz="3600" i="1" dirty="0" err="1">
                <a:solidFill>
                  <a:srgbClr val="FF0000"/>
                </a:solidFill>
              </a:rPr>
              <a:t>Hidrografia</a:t>
            </a:r>
            <a:r>
              <a:rPr lang="es-HN" sz="3600" i="1" dirty="0">
                <a:solidFill>
                  <a:srgbClr val="FF0000"/>
                </a:solidFill>
              </a:rPr>
              <a:t> y </a:t>
            </a:r>
            <a:r>
              <a:rPr lang="es-HN" sz="3600" i="1" dirty="0" err="1">
                <a:solidFill>
                  <a:srgbClr val="FF0000"/>
                </a:solidFill>
              </a:rPr>
              <a:t>Cartografia</a:t>
            </a:r>
            <a:endParaRPr lang="es-HN" sz="3600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162" y="256737"/>
            <a:ext cx="9144000" cy="5006450"/>
          </a:xfrm>
        </p:spPr>
        <p:txBody>
          <a:bodyPr anchor="ctr">
            <a:normAutofit/>
          </a:bodyPr>
          <a:lstStyle/>
          <a:p>
            <a:r>
              <a:rPr lang="es-PE" dirty="0"/>
              <a:t>Referencia de la Fase de Creación de Capacidad </a:t>
            </a:r>
            <a:br>
              <a:rPr lang="es-PE" dirty="0"/>
            </a:br>
            <a:r>
              <a:rPr lang="es-PE" dirty="0"/>
              <a:t>de la OHI</a:t>
            </a:r>
            <a:endParaRPr lang="en-AU" sz="4400" dirty="0"/>
          </a:p>
        </p:txBody>
      </p:sp>
      <p:sp>
        <p:nvSpPr>
          <p:cNvPr id="3" name="Rectangle 2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0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s-HN" sz="3600"/>
              <a:t>Referencia:  Fases de la Construcción de Capacidad de la OHI </a:t>
            </a:r>
            <a:br>
              <a:rPr lang="es-HN"/>
            </a:br>
            <a:endParaRPr lang="es-HN" sz="3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44374"/>
              </p:ext>
            </p:extLst>
          </p:nvPr>
        </p:nvGraphicFramePr>
        <p:xfrm>
          <a:off x="838200" y="1319917"/>
          <a:ext cx="10182225" cy="444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2727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1370</TotalTime>
  <Words>530</Words>
  <Application>Microsoft Office PowerPoint</Application>
  <PresentationFormat>Panorámica</PresentationFormat>
  <Paragraphs>65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IHO_Presentations_template-Blank</vt:lpstr>
      <vt:lpstr>20a Reunión de La  Comisión Hidrográfica Mesoamericana y del Mar Caribe  Informe Nacional de</vt:lpstr>
      <vt:lpstr>Logros más importantes durante el año (tres máximo)</vt:lpstr>
      <vt:lpstr>Retos y/u obstrucciones más importantes (tres máximo)  (Tal como falta de Construcción de Capacidad </vt:lpstr>
      <vt:lpstr>Planes más importantes que afectan la región (tres máximo) (Cartas Náuticas, levantamientos hidrográficos, capacitación, otros)</vt:lpstr>
      <vt:lpstr>  2 recomendaciones más importantes para el plenario de la MACHC (Criterio: mayor impacto regional colectivo, retorno de la inversión, potencial para aprovechar recursos / asociaciones) </vt:lpstr>
      <vt:lpstr>Referencia de la Fase de Creación de Capacidad  de la OHI</vt:lpstr>
      <vt:lpstr>Referencia:  Fases de la Construcción de Capacidad de la OHI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Heliodoro Carillo</cp:lastModifiedBy>
  <cp:revision>116</cp:revision>
  <dcterms:created xsi:type="dcterms:W3CDTF">2017-10-26T13:07:26Z</dcterms:created>
  <dcterms:modified xsi:type="dcterms:W3CDTF">2019-12-03T15:24:37Z</dcterms:modified>
</cp:coreProperties>
</file>