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5" r:id="rId3"/>
    <p:sldId id="266" r:id="rId4"/>
    <p:sldId id="258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314" autoAdjust="0"/>
  </p:normalViewPr>
  <p:slideViewPr>
    <p:cSldViewPr snapToGrid="0">
      <p:cViewPr varScale="1">
        <p:scale>
          <a:sx n="63" d="100"/>
          <a:sy n="63" d="100"/>
        </p:scale>
        <p:origin x="96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149902"/>
            <a:ext cx="9144000" cy="3902322"/>
          </a:xfrm>
        </p:spPr>
        <p:txBody>
          <a:bodyPr>
            <a:normAutofit fontScale="90000"/>
          </a:bodyPr>
          <a:lstStyle/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Meeting of the </a:t>
            </a:r>
            <a:br>
              <a:rPr lang="en-US" dirty="0"/>
            </a:br>
            <a:r>
              <a:rPr lang="en-US" dirty="0"/>
              <a:t>Meso America – Caribbean Sea</a:t>
            </a:r>
            <a:br>
              <a:rPr lang="en-US" dirty="0"/>
            </a:br>
            <a:r>
              <a:rPr lang="en-US" dirty="0"/>
              <a:t>Hydrographic Commission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National Report by PANAMA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4399480"/>
            <a:ext cx="9144000" cy="534027"/>
          </a:xfrm>
        </p:spPr>
        <p:txBody>
          <a:bodyPr/>
          <a:lstStyle/>
          <a:p>
            <a:r>
              <a:rPr lang="en-AU" dirty="0"/>
              <a:t>[MACHC Member or Associate Member State]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9414"/>
            <a:ext cx="10811005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achievements during the year </a:t>
            </a:r>
            <a:r>
              <a:rPr lang="en-US" sz="3100" dirty="0"/>
              <a:t>(3 maximum)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032723"/>
            <a:ext cx="9839633" cy="4947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rgbClr val="222222"/>
                </a:solidFill>
                <a:latin typeface="arial"/>
              </a:rPr>
              <a:t>New </a:t>
            </a:r>
            <a:r>
              <a:rPr lang="es-ES" dirty="0" err="1">
                <a:solidFill>
                  <a:srgbClr val="222222"/>
                </a:solidFill>
                <a:latin typeface="arial"/>
              </a:rPr>
              <a:t>hydrography</a:t>
            </a:r>
            <a:r>
              <a:rPr lang="es-ES" dirty="0">
                <a:solidFill>
                  <a:srgbClr val="222222"/>
                </a:solidFill>
                <a:latin typeface="arial"/>
              </a:rPr>
              <a:t> </a:t>
            </a:r>
            <a:r>
              <a:rPr lang="es-ES" dirty="0" err="1">
                <a:solidFill>
                  <a:srgbClr val="222222"/>
                </a:solidFill>
                <a:latin typeface="arial"/>
              </a:rPr>
              <a:t>equipment</a:t>
            </a:r>
            <a:r>
              <a:rPr lang="es-ES" dirty="0">
                <a:solidFill>
                  <a:srgbClr val="222222"/>
                </a:solidFill>
                <a:latin typeface="arial"/>
              </a:rPr>
              <a:t> </a:t>
            </a:r>
            <a:r>
              <a:rPr lang="es-ES" dirty="0" err="1">
                <a:solidFill>
                  <a:srgbClr val="222222"/>
                </a:solidFill>
                <a:latin typeface="arial"/>
              </a:rPr>
              <a:t>for</a:t>
            </a:r>
            <a:r>
              <a:rPr lang="es-ES" dirty="0">
                <a:solidFill>
                  <a:srgbClr val="222222"/>
                </a:solidFill>
                <a:latin typeface="arial"/>
              </a:rPr>
              <a:t> </a:t>
            </a:r>
            <a:r>
              <a:rPr lang="es-ES" dirty="0" err="1">
                <a:solidFill>
                  <a:srgbClr val="222222"/>
                </a:solidFill>
                <a:latin typeface="arial"/>
              </a:rPr>
              <a:t>our</a:t>
            </a:r>
            <a:r>
              <a:rPr lang="es-ES" dirty="0">
                <a:solidFill>
                  <a:srgbClr val="222222"/>
                </a:solidFill>
                <a:latin typeface="arial"/>
              </a:rPr>
              <a:t> </a:t>
            </a:r>
            <a:r>
              <a:rPr lang="es-ES" dirty="0" err="1">
                <a:solidFill>
                  <a:srgbClr val="222222"/>
                </a:solidFill>
                <a:latin typeface="arial"/>
              </a:rPr>
              <a:t>field</a:t>
            </a:r>
            <a:r>
              <a:rPr lang="es-ES" dirty="0">
                <a:solidFill>
                  <a:srgbClr val="222222"/>
                </a:solidFill>
                <a:latin typeface="arial"/>
              </a:rPr>
              <a:t> </a:t>
            </a:r>
            <a:r>
              <a:rPr lang="es-ES" dirty="0" err="1">
                <a:solidFill>
                  <a:srgbClr val="222222"/>
                </a:solidFill>
                <a:latin typeface="arial"/>
              </a:rPr>
              <a:t>work</a:t>
            </a:r>
            <a:r>
              <a:rPr lang="es-ES" dirty="0">
                <a:solidFill>
                  <a:srgbClr val="222222"/>
                </a:solidFill>
                <a:latin typeface="arial"/>
              </a:rPr>
              <a:t> </a:t>
            </a:r>
            <a:r>
              <a:rPr lang="en-US" dirty="0"/>
              <a:t>M3-PHS (Components)</a:t>
            </a:r>
          </a:p>
          <a:p>
            <a:r>
              <a:rPr lang="en-US" dirty="0" err="1"/>
              <a:t>Seapath</a:t>
            </a:r>
            <a:r>
              <a:rPr lang="en-US" dirty="0"/>
              <a:t> 130 sensor</a:t>
            </a:r>
          </a:p>
          <a:p>
            <a:r>
              <a:rPr lang="en-US" dirty="0"/>
              <a:t>M3 Sonar® Interface Unit</a:t>
            </a:r>
          </a:p>
          <a:p>
            <a:r>
              <a:rPr lang="en-US" dirty="0"/>
              <a:t>MRU </a:t>
            </a:r>
          </a:p>
          <a:p>
            <a:r>
              <a:rPr lang="en-US" dirty="0" err="1"/>
              <a:t>miniSVS</a:t>
            </a:r>
            <a:r>
              <a:rPr lang="en-US" dirty="0"/>
              <a:t> sensor</a:t>
            </a:r>
          </a:p>
          <a:p>
            <a:r>
              <a:rPr lang="en-US" dirty="0"/>
              <a:t>M3 Sonar</a:t>
            </a:r>
          </a:p>
          <a:p>
            <a:r>
              <a:rPr lang="en-US" dirty="0"/>
              <a:t>M3 Sonar Processor laptop to run M3 software and </a:t>
            </a:r>
            <a:r>
              <a:rPr lang="en-US" dirty="0" err="1"/>
              <a:t>Hypack</a:t>
            </a:r>
            <a:r>
              <a:rPr lang="en-US" dirty="0"/>
              <a:t> Survey &amp; </a:t>
            </a:r>
            <a:r>
              <a:rPr lang="en-US" dirty="0" err="1"/>
              <a:t>Hysweepsoftware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8" name="Imagen 7" descr="Imagen que contiene exterior, cielo, agua, suelo&#10;&#10;Descripción generada automáticamente">
            <a:extLst>
              <a:ext uri="{FF2B5EF4-FFF2-40B4-BE49-F238E27FC236}">
                <a16:creationId xmlns:a16="http://schemas.microsoft.com/office/drawing/2014/main" id="{8B7A44A8-84FF-43DE-9AC6-856E836A8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01" y="1644446"/>
            <a:ext cx="5405503" cy="2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6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9414"/>
            <a:ext cx="10811005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achievements during the year </a:t>
            </a:r>
            <a:r>
              <a:rPr lang="en-US" sz="3100" dirty="0"/>
              <a:t>(3 maximum)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32723"/>
            <a:ext cx="4338486" cy="49472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AMP manages a training program for the installation of the M3 Sonar PHS.</a:t>
            </a:r>
          </a:p>
          <a:p>
            <a:pPr marL="0" indent="0" algn="just">
              <a:buNone/>
            </a:pPr>
            <a:r>
              <a:rPr lang="en-US" dirty="0"/>
              <a:t>Which was taught by Kongsberg in the month of April of the current year and was attended by 6 members of our technical team.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9" name="Imagen 8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D905D2B0-E6FD-4EC7-B32B-34DAD84DC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80" y="1032723"/>
            <a:ext cx="3456252" cy="1961200"/>
          </a:xfrm>
          <a:prstGeom prst="rect">
            <a:avLst/>
          </a:prstGeom>
        </p:spPr>
      </p:pic>
      <p:pic>
        <p:nvPicPr>
          <p:cNvPr id="11" name="Imagen 10" descr="Imagen que contiene cielo, exterior, agua, suelo&#10;&#10;Descripción generada automáticamente">
            <a:extLst>
              <a:ext uri="{FF2B5EF4-FFF2-40B4-BE49-F238E27FC236}">
                <a16:creationId xmlns:a16="http://schemas.microsoft.com/office/drawing/2014/main" id="{5EFAB794-0A8E-4E46-AC77-DBB90C59E1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3" r="845" b="31828"/>
          <a:stretch/>
        </p:blipFill>
        <p:spPr>
          <a:xfrm>
            <a:off x="5903846" y="3274289"/>
            <a:ext cx="5979886" cy="255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10" y="609369"/>
            <a:ext cx="11011577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challenges and/or obstructions </a:t>
            </a:r>
            <a:r>
              <a:rPr lang="en-US" sz="3600" dirty="0"/>
              <a:t>(3 maximum)</a:t>
            </a:r>
            <a:r>
              <a:rPr lang="en-US" dirty="0"/>
              <a:t> </a:t>
            </a:r>
            <a:br>
              <a:rPr lang="en-US" dirty="0"/>
            </a:b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(Such as capacity building gaps)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67" y="1436158"/>
            <a:ext cx="10498665" cy="43635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Approval by the (MEF) Ministry of Economy and Finance, for the creation of the Department of Hydrography of the Maritime Authority of Panama.</a:t>
            </a:r>
          </a:p>
          <a:p>
            <a:endParaRPr lang="en-US" dirty="0"/>
          </a:p>
          <a:p>
            <a:r>
              <a:rPr lang="en-US" dirty="0"/>
              <a:t>Installation of hydrographic equipment.</a:t>
            </a:r>
          </a:p>
          <a:p>
            <a:endParaRPr lang="en-US" dirty="0"/>
          </a:p>
          <a:p>
            <a:r>
              <a:rPr lang="en-US" dirty="0"/>
              <a:t>Training of technical personnel, for the use of (M3 Sonar PHS) Portable hydrographic system.</a:t>
            </a:r>
          </a:p>
          <a:p>
            <a:endParaRPr lang="en-US" dirty="0"/>
          </a:p>
          <a:p>
            <a:r>
              <a:rPr lang="en-US" dirty="0"/>
              <a:t>Execution of the National Bathymetric Plan starting with coastal surveys in 2019.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58433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Plans that affect the region </a:t>
            </a:r>
            <a:r>
              <a:rPr lang="en-US" sz="3100" dirty="0"/>
              <a:t>(3 maximum)</a:t>
            </a:r>
            <a:br>
              <a:rPr lang="en-US" dirty="0"/>
            </a:br>
            <a:r>
              <a:rPr lang="en-US" sz="3100" dirty="0"/>
              <a:t>(Charts, surveys, training, other)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better training</a:t>
            </a:r>
          </a:p>
          <a:p>
            <a:r>
              <a:rPr lang="en-US" dirty="0"/>
              <a:t>Lack of better hydrographic equipment</a:t>
            </a:r>
          </a:p>
          <a:p>
            <a:r>
              <a:rPr lang="en-US" dirty="0"/>
              <a:t>Technical reinforcement visits from most experienced countries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425" y="1273571"/>
            <a:ext cx="3201908" cy="555229"/>
          </a:xfrm>
        </p:spPr>
        <p:txBody>
          <a:bodyPr/>
          <a:lstStyle/>
          <a:p>
            <a:r>
              <a:rPr lang="en-US" dirty="0"/>
              <a:t>Survey Planning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/>
              <a:t>PANAMA HYDROGRAPHIC AND OCEANOGRAPHIC</a:t>
            </a:r>
            <a:endParaRPr lang="es-ES" dirty="0"/>
          </a:p>
        </p:txBody>
      </p:sp>
      <p:pic>
        <p:nvPicPr>
          <p:cNvPr id="8" name="7 Imagen"/>
          <p:cNvPicPr/>
          <p:nvPr/>
        </p:nvPicPr>
        <p:blipFill rotWithShape="1">
          <a:blip r:embed="rId3"/>
          <a:srcRect l="21040" t="21029" r="24731" b="10231"/>
          <a:stretch/>
        </p:blipFill>
        <p:spPr bwMode="auto">
          <a:xfrm>
            <a:off x="505336" y="2352952"/>
            <a:ext cx="2806099" cy="1816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04425" y="4213830"/>
            <a:ext cx="2007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dirty="0"/>
              <a:t>       </a:t>
            </a:r>
            <a:r>
              <a:rPr lang="es-PA" b="1" dirty="0"/>
              <a:t>Vacamonte</a:t>
            </a:r>
          </a:p>
          <a:p>
            <a:r>
              <a:rPr lang="es-PA" b="1" dirty="0" err="1"/>
              <a:t>Area</a:t>
            </a:r>
            <a:r>
              <a:rPr lang="es-PA" b="1" dirty="0"/>
              <a:t>: 384,979.9 m</a:t>
            </a:r>
            <a:r>
              <a:rPr lang="es-PA" b="1" baseline="30000" dirty="0"/>
              <a:t>2</a:t>
            </a:r>
            <a:endParaRPr lang="es-ES" b="1" dirty="0"/>
          </a:p>
        </p:txBody>
      </p:sp>
      <p:pic>
        <p:nvPicPr>
          <p:cNvPr id="10" name="9 Imagen"/>
          <p:cNvPicPr/>
          <p:nvPr/>
        </p:nvPicPr>
        <p:blipFill rotWithShape="1">
          <a:blip r:embed="rId4"/>
          <a:srcRect l="19355" t="27402" r="19355" b="10467"/>
          <a:stretch/>
        </p:blipFill>
        <p:spPr bwMode="auto">
          <a:xfrm>
            <a:off x="4469303" y="2294002"/>
            <a:ext cx="2785216" cy="1934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041768" y="4287165"/>
            <a:ext cx="2131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dirty="0"/>
              <a:t>     </a:t>
            </a:r>
            <a:r>
              <a:rPr lang="es-PA" b="1" dirty="0" err="1"/>
              <a:t>Bahia</a:t>
            </a:r>
            <a:r>
              <a:rPr lang="es-PA" b="1" dirty="0"/>
              <a:t> las Minas</a:t>
            </a:r>
          </a:p>
          <a:p>
            <a:r>
              <a:rPr lang="es-PA" b="1" dirty="0"/>
              <a:t>Area:1,280,944.9 m</a:t>
            </a:r>
            <a:r>
              <a:rPr lang="es-PA" b="1" baseline="30000" dirty="0"/>
              <a:t>2</a:t>
            </a:r>
            <a:endParaRPr lang="es-ES" b="1" dirty="0"/>
          </a:p>
        </p:txBody>
      </p:sp>
      <p:pic>
        <p:nvPicPr>
          <p:cNvPr id="12" name="11 Imagen"/>
          <p:cNvPicPr/>
          <p:nvPr/>
        </p:nvPicPr>
        <p:blipFill rotWithShape="1">
          <a:blip r:embed="rId5"/>
          <a:srcRect l="33154" t="17206" r="15054" b="7281"/>
          <a:stretch/>
        </p:blipFill>
        <p:spPr bwMode="auto">
          <a:xfrm>
            <a:off x="8370886" y="2192402"/>
            <a:ext cx="3059113" cy="1976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958707" y="4287459"/>
            <a:ext cx="2052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dirty="0"/>
              <a:t>         </a:t>
            </a:r>
            <a:r>
              <a:rPr lang="es-PA" b="1" dirty="0"/>
              <a:t>Aguadulce</a:t>
            </a:r>
          </a:p>
          <a:p>
            <a:r>
              <a:rPr lang="es-PA" b="1" dirty="0" err="1"/>
              <a:t>Area</a:t>
            </a:r>
            <a:r>
              <a:rPr lang="es-PA" b="1" dirty="0"/>
              <a:t>: 976,801.2  m</a:t>
            </a:r>
            <a:r>
              <a:rPr lang="es-PA" b="1" baseline="30000" dirty="0"/>
              <a:t>2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4027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58433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s-PA" dirty="0"/>
              <a:t>PANAMA HYDROGRAPHIC AND OCEANOGRAPHIC</a:t>
            </a:r>
            <a:br>
              <a:rPr lang="en-US" dirty="0"/>
            </a:b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76" y="2015067"/>
            <a:ext cx="6523096" cy="3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594259" y="1370860"/>
            <a:ext cx="672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M3-PHS   </a:t>
            </a:r>
            <a:r>
              <a:rPr lang="es-ES" sz="2800" dirty="0" err="1"/>
              <a:t>Our</a:t>
            </a:r>
            <a:r>
              <a:rPr lang="es-ES" sz="2800" dirty="0"/>
              <a:t> </a:t>
            </a:r>
            <a:r>
              <a:rPr lang="es-ES" sz="2800" dirty="0" err="1"/>
              <a:t>hydrographic</a:t>
            </a:r>
            <a:r>
              <a:rPr lang="es-ES" sz="2800" dirty="0"/>
              <a:t> </a:t>
            </a:r>
            <a:r>
              <a:rPr lang="es-ES" sz="2800" dirty="0" err="1"/>
              <a:t>equipment</a:t>
            </a:r>
            <a:r>
              <a:rPr lang="es-ES" sz="2800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198543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067" y="2909358"/>
            <a:ext cx="7724182" cy="2158761"/>
          </a:xfrm>
        </p:spPr>
        <p:txBody>
          <a:bodyPr/>
          <a:lstStyle/>
          <a:p>
            <a:r>
              <a:rPr lang="es-PA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thanks</a:t>
            </a:r>
            <a:r>
              <a:rPr lang="es-PA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PA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</a:t>
            </a:r>
            <a:r>
              <a:rPr lang="es-PA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/>
              <a:t>          AUTORIDAD MARITIMA DE PANAMA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2622525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1267</TotalTime>
  <Words>257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IHO_Presentations_template-Blank</vt:lpstr>
      <vt:lpstr>20th Meeting of the  Meso America – Caribbean Sea Hydrographic Commission  National Report by PANAMA</vt:lpstr>
      <vt:lpstr>Top achievements during the year (3 maximum)</vt:lpstr>
      <vt:lpstr>Top achievements during the year (3 maximum)</vt:lpstr>
      <vt:lpstr>Top challenges and/or obstructions (3 maximum)  (Such as capacity building gaps)</vt:lpstr>
      <vt:lpstr>Top Plans that affect the region (3 maximum) (Charts, surveys, training, other)</vt:lpstr>
      <vt:lpstr>PANAMA HYDROGRAPHIC AND OCEANOGRAPHIC</vt:lpstr>
      <vt:lpstr>PANAMA HYDROGRAPHIC AND OCEANOGRAPHIC </vt:lpstr>
      <vt:lpstr>          AUTORIDAD MARITIMA DE PANAMA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Alberto Costa Neves</cp:lastModifiedBy>
  <cp:revision>117</cp:revision>
  <dcterms:created xsi:type="dcterms:W3CDTF">2017-10-26T13:07:26Z</dcterms:created>
  <dcterms:modified xsi:type="dcterms:W3CDTF">2019-12-10T12:08:42Z</dcterms:modified>
</cp:coreProperties>
</file>