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61" r:id="rId3"/>
    <p:sldId id="257" r:id="rId4"/>
    <p:sldId id="267" r:id="rId5"/>
    <p:sldId id="268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57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36E57B-A256-4434-9349-D1EEBA0E290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922F514-184A-413F-A518-859868E14A3B}">
      <dgm:prSet phldrT="[Text]"/>
      <dgm:spPr/>
      <dgm:t>
        <a:bodyPr/>
        <a:lstStyle/>
        <a:p>
          <a:r>
            <a:rPr lang="en-US" b="1" dirty="0" err="1" smtClean="0"/>
            <a:t>Fase</a:t>
          </a:r>
          <a:r>
            <a:rPr lang="en-US" b="1" dirty="0" smtClean="0"/>
            <a:t> 1 </a:t>
          </a:r>
          <a:endParaRPr lang="en-US" b="1" dirty="0"/>
        </a:p>
      </dgm:t>
    </dgm:pt>
    <dgm:pt modelId="{57D67E06-DB27-4535-8139-D3DAD8104BE9}" type="parTrans" cxnId="{7381862D-182E-45B2-8222-B4F6BDDD3E8F}">
      <dgm:prSet/>
      <dgm:spPr/>
      <dgm:t>
        <a:bodyPr/>
        <a:lstStyle/>
        <a:p>
          <a:endParaRPr lang="en-US"/>
        </a:p>
      </dgm:t>
    </dgm:pt>
    <dgm:pt modelId="{C115C6F3-86AE-4012-B701-7E58B226A526}" type="sibTrans" cxnId="{7381862D-182E-45B2-8222-B4F6BDDD3E8F}">
      <dgm:prSet/>
      <dgm:spPr/>
      <dgm:t>
        <a:bodyPr/>
        <a:lstStyle/>
        <a:p>
          <a:endParaRPr lang="en-US"/>
        </a:p>
      </dgm:t>
    </dgm:pt>
    <dgm:pt modelId="{DB7F6814-F1FC-49C8-AE20-C77AE4F69016}">
      <dgm:prSet/>
      <dgm:spPr/>
      <dgm:t>
        <a:bodyPr/>
        <a:lstStyle/>
        <a:p>
          <a:r>
            <a:rPr lang="es-PE" dirty="0" smtClean="0"/>
            <a:t>Recopilación y circulación de información náutica, necesaria para mantener actualizadas las cartas y publicaciones existentes.</a:t>
          </a:r>
          <a:endParaRPr lang="en-US" dirty="0" smtClean="0"/>
        </a:p>
      </dgm:t>
    </dgm:pt>
    <dgm:pt modelId="{B96F10DC-591C-4C0C-A92C-BFF79222FAB1}" type="parTrans" cxnId="{9FB0AA55-F930-4AED-9FA0-4A002B9DB490}">
      <dgm:prSet/>
      <dgm:spPr/>
      <dgm:t>
        <a:bodyPr/>
        <a:lstStyle/>
        <a:p>
          <a:endParaRPr lang="en-US"/>
        </a:p>
      </dgm:t>
    </dgm:pt>
    <dgm:pt modelId="{15708B19-0F25-4311-A1E4-66E5B02E5001}" type="sibTrans" cxnId="{9FB0AA55-F930-4AED-9FA0-4A002B9DB490}">
      <dgm:prSet/>
      <dgm:spPr/>
      <dgm:t>
        <a:bodyPr/>
        <a:lstStyle/>
        <a:p>
          <a:endParaRPr lang="en-US"/>
        </a:p>
      </dgm:t>
    </dgm:pt>
    <dgm:pt modelId="{3DC28D8A-DF3D-48B2-8622-673C157AA28C}">
      <dgm:prSet/>
      <dgm:spPr/>
      <dgm:t>
        <a:bodyPr/>
        <a:lstStyle/>
        <a:p>
          <a:r>
            <a:rPr lang="en-US" b="1" dirty="0" err="1" smtClean="0"/>
            <a:t>Fase</a:t>
          </a:r>
          <a:r>
            <a:rPr lang="en-US" b="1" dirty="0" smtClean="0"/>
            <a:t> 2</a:t>
          </a:r>
        </a:p>
      </dgm:t>
    </dgm:pt>
    <dgm:pt modelId="{EAB42497-C217-4D8B-80E1-EBFA9AC257F3}" type="parTrans" cxnId="{77F6BE1B-BCB4-4FF4-A6EC-EA50F870F7C1}">
      <dgm:prSet/>
      <dgm:spPr/>
      <dgm:t>
        <a:bodyPr/>
        <a:lstStyle/>
        <a:p>
          <a:endParaRPr lang="en-US"/>
        </a:p>
      </dgm:t>
    </dgm:pt>
    <dgm:pt modelId="{A7F37992-FB35-4FAC-96F8-FC867E3336D0}" type="sibTrans" cxnId="{77F6BE1B-BCB4-4FF4-A6EC-EA50F870F7C1}">
      <dgm:prSet/>
      <dgm:spPr/>
      <dgm:t>
        <a:bodyPr/>
        <a:lstStyle/>
        <a:p>
          <a:endParaRPr lang="en-US"/>
        </a:p>
      </dgm:t>
    </dgm:pt>
    <dgm:pt modelId="{58144D21-938F-4E26-A712-ACD97A492F22}">
      <dgm:prSet/>
      <dgm:spPr/>
      <dgm:t>
        <a:bodyPr/>
        <a:lstStyle/>
        <a:p>
          <a:r>
            <a:rPr lang="es-ES" dirty="0" smtClean="0"/>
            <a:t>Creación de una capacidad topográfica para realizar</a:t>
          </a:r>
          <a:r>
            <a:rPr lang="en-US" dirty="0" smtClean="0"/>
            <a:t>: </a:t>
          </a:r>
        </a:p>
      </dgm:t>
    </dgm:pt>
    <dgm:pt modelId="{4B5388F6-8F14-4FF0-8939-F2665EC719FA}" type="parTrans" cxnId="{4802F493-6146-4633-AE9A-5F8E3F82776E}">
      <dgm:prSet/>
      <dgm:spPr/>
      <dgm:t>
        <a:bodyPr/>
        <a:lstStyle/>
        <a:p>
          <a:endParaRPr lang="en-US"/>
        </a:p>
      </dgm:t>
    </dgm:pt>
    <dgm:pt modelId="{06850938-963C-4AA8-8E5F-307B9C5AC29A}" type="sibTrans" cxnId="{4802F493-6146-4633-AE9A-5F8E3F82776E}">
      <dgm:prSet/>
      <dgm:spPr/>
      <dgm:t>
        <a:bodyPr/>
        <a:lstStyle/>
        <a:p>
          <a:endParaRPr lang="en-US"/>
        </a:p>
      </dgm:t>
    </dgm:pt>
    <dgm:pt modelId="{938E68FF-B648-4033-9426-6F6BB32974F3}">
      <dgm:prSet/>
      <dgm:spPr/>
      <dgm:t>
        <a:bodyPr/>
        <a:lstStyle/>
        <a:p>
          <a:r>
            <a:rPr lang="es-ES" smtClean="0"/>
            <a:t>Proyectos costeros</a:t>
          </a:r>
          <a:endParaRPr lang="en-US" dirty="0" smtClean="0"/>
        </a:p>
      </dgm:t>
    </dgm:pt>
    <dgm:pt modelId="{C908474A-D743-4E64-BB93-F5EB7834F075}" type="parTrans" cxnId="{5466DF21-9C1D-452E-8674-DBC81512AD8A}">
      <dgm:prSet/>
      <dgm:spPr/>
      <dgm:t>
        <a:bodyPr/>
        <a:lstStyle/>
        <a:p>
          <a:endParaRPr lang="en-US"/>
        </a:p>
      </dgm:t>
    </dgm:pt>
    <dgm:pt modelId="{F00480A6-E5F5-4C6F-B0B8-7779636BF34C}" type="sibTrans" cxnId="{5466DF21-9C1D-452E-8674-DBC81512AD8A}">
      <dgm:prSet/>
      <dgm:spPr/>
      <dgm:t>
        <a:bodyPr/>
        <a:lstStyle/>
        <a:p>
          <a:endParaRPr lang="en-US"/>
        </a:p>
      </dgm:t>
    </dgm:pt>
    <dgm:pt modelId="{801F8C7A-CF84-4972-9DCF-BCFAE1893FAD}">
      <dgm:prSet/>
      <dgm:spPr/>
      <dgm:t>
        <a:bodyPr/>
        <a:lstStyle/>
        <a:p>
          <a:r>
            <a:rPr lang="en-US" dirty="0" err="1" smtClean="0"/>
            <a:t>Proyectos</a:t>
          </a:r>
          <a:r>
            <a:rPr lang="en-US" dirty="0" smtClean="0"/>
            <a:t> de mar </a:t>
          </a:r>
          <a:r>
            <a:rPr lang="en-US" dirty="0" err="1" smtClean="0"/>
            <a:t>adentro</a:t>
          </a:r>
          <a:r>
            <a:rPr lang="en-US" dirty="0" smtClean="0"/>
            <a:t>.</a:t>
          </a:r>
        </a:p>
      </dgm:t>
    </dgm:pt>
    <dgm:pt modelId="{66988896-4A78-49E8-8E20-CE5F8D8B59C1}" type="parTrans" cxnId="{C599CE1F-C0C7-4C1D-9A12-6897B1097843}">
      <dgm:prSet/>
      <dgm:spPr/>
      <dgm:t>
        <a:bodyPr/>
        <a:lstStyle/>
        <a:p>
          <a:endParaRPr lang="en-US"/>
        </a:p>
      </dgm:t>
    </dgm:pt>
    <dgm:pt modelId="{99CABD44-1A66-4D5E-A2D7-A376D3CE5C9D}" type="sibTrans" cxnId="{C599CE1F-C0C7-4C1D-9A12-6897B1097843}">
      <dgm:prSet/>
      <dgm:spPr/>
      <dgm:t>
        <a:bodyPr/>
        <a:lstStyle/>
        <a:p>
          <a:endParaRPr lang="en-US"/>
        </a:p>
      </dgm:t>
    </dgm:pt>
    <dgm:pt modelId="{79CB159A-F0EA-4726-9E71-189216B9BE79}">
      <dgm:prSet/>
      <dgm:spPr/>
      <dgm:t>
        <a:bodyPr/>
        <a:lstStyle/>
        <a:p>
          <a:r>
            <a:rPr lang="en-US" b="1" dirty="0" err="1" smtClean="0"/>
            <a:t>Fase</a:t>
          </a:r>
          <a:r>
            <a:rPr lang="en-US" b="1" dirty="0" smtClean="0"/>
            <a:t> 3 </a:t>
          </a:r>
        </a:p>
      </dgm:t>
    </dgm:pt>
    <dgm:pt modelId="{1A00DE0E-D259-4AE3-8819-1CC570023C08}" type="parTrans" cxnId="{00077751-64C3-4A60-BD27-42D33D81DB7A}">
      <dgm:prSet/>
      <dgm:spPr/>
      <dgm:t>
        <a:bodyPr/>
        <a:lstStyle/>
        <a:p>
          <a:endParaRPr lang="en-US"/>
        </a:p>
      </dgm:t>
    </dgm:pt>
    <dgm:pt modelId="{C253C9E4-25B4-45D5-814E-B9980C39BDEE}" type="sibTrans" cxnId="{00077751-64C3-4A60-BD27-42D33D81DB7A}">
      <dgm:prSet/>
      <dgm:spPr/>
      <dgm:t>
        <a:bodyPr/>
        <a:lstStyle/>
        <a:p>
          <a:endParaRPr lang="en-US"/>
        </a:p>
      </dgm:t>
    </dgm:pt>
    <dgm:pt modelId="{E8A8EAFA-B609-45B6-8850-A4529FA43AB5}">
      <dgm:prSet/>
      <dgm:spPr/>
      <dgm:t>
        <a:bodyPr/>
        <a:lstStyle/>
        <a:p>
          <a:r>
            <a:rPr lang="es-ES" smtClean="0"/>
            <a:t>Producción de cartas </a:t>
          </a:r>
          <a:r>
            <a:rPr lang="es-ES" dirty="0" smtClean="0"/>
            <a:t>de papel, ENC y </a:t>
          </a:r>
          <a:r>
            <a:rPr lang="es-ES" smtClean="0"/>
            <a:t>publicaciones en </a:t>
          </a:r>
          <a:r>
            <a:rPr lang="es-ES" dirty="0" smtClean="0"/>
            <a:t>forma independiente.</a:t>
          </a:r>
          <a:r>
            <a:rPr lang="en-US" dirty="0" smtClean="0"/>
            <a:t>.</a:t>
          </a:r>
          <a:endParaRPr lang="en-US" dirty="0"/>
        </a:p>
      </dgm:t>
    </dgm:pt>
    <dgm:pt modelId="{042B4F82-6EA2-4649-A9D1-4A86468953AC}" type="parTrans" cxnId="{3907A4BE-6173-46A7-9F34-8D7D8A2D38A0}">
      <dgm:prSet/>
      <dgm:spPr/>
      <dgm:t>
        <a:bodyPr/>
        <a:lstStyle/>
        <a:p>
          <a:endParaRPr lang="en-US"/>
        </a:p>
      </dgm:t>
    </dgm:pt>
    <dgm:pt modelId="{5613A60B-89D5-4665-8D79-46A81A6C3E21}" type="sibTrans" cxnId="{3907A4BE-6173-46A7-9F34-8D7D8A2D38A0}">
      <dgm:prSet/>
      <dgm:spPr/>
      <dgm:t>
        <a:bodyPr/>
        <a:lstStyle/>
        <a:p>
          <a:endParaRPr lang="en-US"/>
        </a:p>
      </dgm:t>
    </dgm:pt>
    <dgm:pt modelId="{00FAA812-C76C-4528-90AB-15041A9FE889}" type="pres">
      <dgm:prSet presAssocID="{5436E57B-A256-4434-9349-D1EEBA0E2909}" presName="CompostProcess" presStyleCnt="0">
        <dgm:presLayoutVars>
          <dgm:dir/>
          <dgm:resizeHandles val="exact"/>
        </dgm:presLayoutVars>
      </dgm:prSet>
      <dgm:spPr/>
    </dgm:pt>
    <dgm:pt modelId="{1ED7654F-4D58-43EB-A0F3-291EBFD1117F}" type="pres">
      <dgm:prSet presAssocID="{5436E57B-A256-4434-9349-D1EEBA0E2909}" presName="arrow" presStyleLbl="bgShp" presStyleIdx="0" presStyleCnt="1"/>
      <dgm:spPr/>
    </dgm:pt>
    <dgm:pt modelId="{2BC3A222-9FE3-41E2-9FEC-5C05D1D3DAD9}" type="pres">
      <dgm:prSet presAssocID="{5436E57B-A256-4434-9349-D1EEBA0E2909}" presName="linearProcess" presStyleCnt="0"/>
      <dgm:spPr/>
    </dgm:pt>
    <dgm:pt modelId="{20B141D2-9C86-4F83-A9E0-2105F3C14AFD}" type="pres">
      <dgm:prSet presAssocID="{D922F514-184A-413F-A518-859868E14A3B}" presName="textNode" presStyleLbl="node1" presStyleIdx="0" presStyleCnt="3" custLinFactNeighborX="15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37FB5-994B-4289-BD21-7876FA7CB682}" type="pres">
      <dgm:prSet presAssocID="{C115C6F3-86AE-4012-B701-7E58B226A526}" presName="sibTrans" presStyleCnt="0"/>
      <dgm:spPr/>
    </dgm:pt>
    <dgm:pt modelId="{C1900D5C-1D25-45F0-BAFA-57A0F8158950}" type="pres">
      <dgm:prSet presAssocID="{3DC28D8A-DF3D-48B2-8622-673C157AA28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4C558-BE21-4EBF-88D4-9FFA63DA4F80}" type="pres">
      <dgm:prSet presAssocID="{A7F37992-FB35-4FAC-96F8-FC867E3336D0}" presName="sibTrans" presStyleCnt="0"/>
      <dgm:spPr/>
    </dgm:pt>
    <dgm:pt modelId="{87A8018B-D0F8-4EEE-877A-2216D5913512}" type="pres">
      <dgm:prSet presAssocID="{79CB159A-F0EA-4726-9E71-189216B9BE7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077751-64C3-4A60-BD27-42D33D81DB7A}" srcId="{5436E57B-A256-4434-9349-D1EEBA0E2909}" destId="{79CB159A-F0EA-4726-9E71-189216B9BE79}" srcOrd="2" destOrd="0" parTransId="{1A00DE0E-D259-4AE3-8819-1CC570023C08}" sibTransId="{C253C9E4-25B4-45D5-814E-B9980C39BDEE}"/>
    <dgm:cxn modelId="{4802F493-6146-4633-AE9A-5F8E3F82776E}" srcId="{3DC28D8A-DF3D-48B2-8622-673C157AA28C}" destId="{58144D21-938F-4E26-A712-ACD97A492F22}" srcOrd="0" destOrd="0" parTransId="{4B5388F6-8F14-4FF0-8939-F2665EC719FA}" sibTransId="{06850938-963C-4AA8-8E5F-307B9C5AC29A}"/>
    <dgm:cxn modelId="{F4EA6386-DE4D-447C-90A0-615CFD5F861E}" type="presOf" srcId="{E8A8EAFA-B609-45B6-8850-A4529FA43AB5}" destId="{87A8018B-D0F8-4EEE-877A-2216D5913512}" srcOrd="0" destOrd="1" presId="urn:microsoft.com/office/officeart/2005/8/layout/hProcess9"/>
    <dgm:cxn modelId="{5466DF21-9C1D-452E-8674-DBC81512AD8A}" srcId="{58144D21-938F-4E26-A712-ACD97A492F22}" destId="{938E68FF-B648-4033-9426-6F6BB32974F3}" srcOrd="0" destOrd="0" parTransId="{C908474A-D743-4E64-BB93-F5EB7834F075}" sibTransId="{F00480A6-E5F5-4C6F-B0B8-7779636BF34C}"/>
    <dgm:cxn modelId="{FD8003DE-F6C0-4D46-9FD3-44611269A95F}" type="presOf" srcId="{D922F514-184A-413F-A518-859868E14A3B}" destId="{20B141D2-9C86-4F83-A9E0-2105F3C14AFD}" srcOrd="0" destOrd="0" presId="urn:microsoft.com/office/officeart/2005/8/layout/hProcess9"/>
    <dgm:cxn modelId="{B438C1B5-B026-4D23-BDA8-406C5E234AC3}" type="presOf" srcId="{801F8C7A-CF84-4972-9DCF-BCFAE1893FAD}" destId="{C1900D5C-1D25-45F0-BAFA-57A0F8158950}" srcOrd="0" destOrd="3" presId="urn:microsoft.com/office/officeart/2005/8/layout/hProcess9"/>
    <dgm:cxn modelId="{77F6BE1B-BCB4-4FF4-A6EC-EA50F870F7C1}" srcId="{5436E57B-A256-4434-9349-D1EEBA0E2909}" destId="{3DC28D8A-DF3D-48B2-8622-673C157AA28C}" srcOrd="1" destOrd="0" parTransId="{EAB42497-C217-4D8B-80E1-EBFA9AC257F3}" sibTransId="{A7F37992-FB35-4FAC-96F8-FC867E3336D0}"/>
    <dgm:cxn modelId="{3907A4BE-6173-46A7-9F34-8D7D8A2D38A0}" srcId="{79CB159A-F0EA-4726-9E71-189216B9BE79}" destId="{E8A8EAFA-B609-45B6-8850-A4529FA43AB5}" srcOrd="0" destOrd="0" parTransId="{042B4F82-6EA2-4649-A9D1-4A86468953AC}" sibTransId="{5613A60B-89D5-4665-8D79-46A81A6C3E21}"/>
    <dgm:cxn modelId="{7381862D-182E-45B2-8222-B4F6BDDD3E8F}" srcId="{5436E57B-A256-4434-9349-D1EEBA0E2909}" destId="{D922F514-184A-413F-A518-859868E14A3B}" srcOrd="0" destOrd="0" parTransId="{57D67E06-DB27-4535-8139-D3DAD8104BE9}" sibTransId="{C115C6F3-86AE-4012-B701-7E58B226A526}"/>
    <dgm:cxn modelId="{4E9EA3BE-7AAD-46F9-BB18-81C9F6A28CF8}" type="presOf" srcId="{3DC28D8A-DF3D-48B2-8622-673C157AA28C}" destId="{C1900D5C-1D25-45F0-BAFA-57A0F8158950}" srcOrd="0" destOrd="0" presId="urn:microsoft.com/office/officeart/2005/8/layout/hProcess9"/>
    <dgm:cxn modelId="{7A0C88E6-FD23-49DF-AC8E-0A7525B5F928}" type="presOf" srcId="{58144D21-938F-4E26-A712-ACD97A492F22}" destId="{C1900D5C-1D25-45F0-BAFA-57A0F8158950}" srcOrd="0" destOrd="1" presId="urn:microsoft.com/office/officeart/2005/8/layout/hProcess9"/>
    <dgm:cxn modelId="{9FB0AA55-F930-4AED-9FA0-4A002B9DB490}" srcId="{D922F514-184A-413F-A518-859868E14A3B}" destId="{DB7F6814-F1FC-49C8-AE20-C77AE4F69016}" srcOrd="0" destOrd="0" parTransId="{B96F10DC-591C-4C0C-A92C-BFF79222FAB1}" sibTransId="{15708B19-0F25-4311-A1E4-66E5B02E5001}"/>
    <dgm:cxn modelId="{C599CE1F-C0C7-4C1D-9A12-6897B1097843}" srcId="{58144D21-938F-4E26-A712-ACD97A492F22}" destId="{801F8C7A-CF84-4972-9DCF-BCFAE1893FAD}" srcOrd="1" destOrd="0" parTransId="{66988896-4A78-49E8-8E20-CE5F8D8B59C1}" sibTransId="{99CABD44-1A66-4D5E-A2D7-A376D3CE5C9D}"/>
    <dgm:cxn modelId="{C2B9CEB9-6EDA-45C3-8C6D-2FC612EE4CCB}" type="presOf" srcId="{DB7F6814-F1FC-49C8-AE20-C77AE4F69016}" destId="{20B141D2-9C86-4F83-A9E0-2105F3C14AFD}" srcOrd="0" destOrd="1" presId="urn:microsoft.com/office/officeart/2005/8/layout/hProcess9"/>
    <dgm:cxn modelId="{C4A4E14B-8A85-438A-8014-9DBF9B92CFBB}" type="presOf" srcId="{938E68FF-B648-4033-9426-6F6BB32974F3}" destId="{C1900D5C-1D25-45F0-BAFA-57A0F8158950}" srcOrd="0" destOrd="2" presId="urn:microsoft.com/office/officeart/2005/8/layout/hProcess9"/>
    <dgm:cxn modelId="{E48488B2-DA39-49C0-9020-680815E2236F}" type="presOf" srcId="{5436E57B-A256-4434-9349-D1EEBA0E2909}" destId="{00FAA812-C76C-4528-90AB-15041A9FE889}" srcOrd="0" destOrd="0" presId="urn:microsoft.com/office/officeart/2005/8/layout/hProcess9"/>
    <dgm:cxn modelId="{85EBEC79-F841-401F-9EBD-2DC9E4071733}" type="presOf" srcId="{79CB159A-F0EA-4726-9E71-189216B9BE79}" destId="{87A8018B-D0F8-4EEE-877A-2216D5913512}" srcOrd="0" destOrd="0" presId="urn:microsoft.com/office/officeart/2005/8/layout/hProcess9"/>
    <dgm:cxn modelId="{1CC84FBE-40C3-4AE9-8D48-0C49765A70DE}" type="presParOf" srcId="{00FAA812-C76C-4528-90AB-15041A9FE889}" destId="{1ED7654F-4D58-43EB-A0F3-291EBFD1117F}" srcOrd="0" destOrd="0" presId="urn:microsoft.com/office/officeart/2005/8/layout/hProcess9"/>
    <dgm:cxn modelId="{A25AF18E-99C1-488D-A431-88D056540545}" type="presParOf" srcId="{00FAA812-C76C-4528-90AB-15041A9FE889}" destId="{2BC3A222-9FE3-41E2-9FEC-5C05D1D3DAD9}" srcOrd="1" destOrd="0" presId="urn:microsoft.com/office/officeart/2005/8/layout/hProcess9"/>
    <dgm:cxn modelId="{C67A0505-42C9-4D27-9754-D2679D819505}" type="presParOf" srcId="{2BC3A222-9FE3-41E2-9FEC-5C05D1D3DAD9}" destId="{20B141D2-9C86-4F83-A9E0-2105F3C14AFD}" srcOrd="0" destOrd="0" presId="urn:microsoft.com/office/officeart/2005/8/layout/hProcess9"/>
    <dgm:cxn modelId="{D9F8424A-D47F-4C25-803B-46EBBB92DD00}" type="presParOf" srcId="{2BC3A222-9FE3-41E2-9FEC-5C05D1D3DAD9}" destId="{40C37FB5-994B-4289-BD21-7876FA7CB682}" srcOrd="1" destOrd="0" presId="urn:microsoft.com/office/officeart/2005/8/layout/hProcess9"/>
    <dgm:cxn modelId="{DB315A3C-3081-494E-8E1C-32E7DEFE7E3D}" type="presParOf" srcId="{2BC3A222-9FE3-41E2-9FEC-5C05D1D3DAD9}" destId="{C1900D5C-1D25-45F0-BAFA-57A0F8158950}" srcOrd="2" destOrd="0" presId="urn:microsoft.com/office/officeart/2005/8/layout/hProcess9"/>
    <dgm:cxn modelId="{6E24A0D3-CF94-43C3-B6C7-F07A06A7E551}" type="presParOf" srcId="{2BC3A222-9FE3-41E2-9FEC-5C05D1D3DAD9}" destId="{7204C558-BE21-4EBF-88D4-9FFA63DA4F80}" srcOrd="3" destOrd="0" presId="urn:microsoft.com/office/officeart/2005/8/layout/hProcess9"/>
    <dgm:cxn modelId="{826DD561-01E1-4D41-A4B1-9C8E1ABFBA8F}" type="presParOf" srcId="{2BC3A222-9FE3-41E2-9FEC-5C05D1D3DAD9}" destId="{87A8018B-D0F8-4EEE-877A-2216D591351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7654F-4D58-43EB-A0F3-291EBFD1117F}">
      <dsp:nvSpPr>
        <dsp:cNvPr id="0" name=""/>
        <dsp:cNvSpPr/>
      </dsp:nvSpPr>
      <dsp:spPr>
        <a:xfrm>
          <a:off x="763666" y="0"/>
          <a:ext cx="8654891" cy="44442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141D2-9C86-4F83-A9E0-2105F3C14AFD}">
      <dsp:nvSpPr>
        <dsp:cNvPr id="0" name=""/>
        <dsp:cNvSpPr/>
      </dsp:nvSpPr>
      <dsp:spPr>
        <a:xfrm>
          <a:off x="36104" y="1333288"/>
          <a:ext cx="3277403" cy="1777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/>
            <a:t>Fase</a:t>
          </a:r>
          <a:r>
            <a:rPr lang="en-US" sz="2100" b="1" kern="1200" dirty="0" smtClean="0"/>
            <a:t> 1 </a:t>
          </a:r>
          <a:endParaRPr lang="en-US" sz="21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Recopilación y circulación de información náutica, necesaria para mantener actualizadas las cartas y publicaciones existentes.</a:t>
          </a:r>
          <a:endParaRPr lang="en-US" sz="1600" kern="1200" dirty="0" smtClean="0"/>
        </a:p>
      </dsp:txBody>
      <dsp:txXfrm>
        <a:off x="122885" y="1420069"/>
        <a:ext cx="3103841" cy="1604156"/>
      </dsp:txXfrm>
    </dsp:sp>
    <dsp:sp modelId="{C1900D5C-1D25-45F0-BAFA-57A0F8158950}">
      <dsp:nvSpPr>
        <dsp:cNvPr id="0" name=""/>
        <dsp:cNvSpPr/>
      </dsp:nvSpPr>
      <dsp:spPr>
        <a:xfrm>
          <a:off x="3452410" y="1333288"/>
          <a:ext cx="3277403" cy="1777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/>
            <a:t>Fase</a:t>
          </a:r>
          <a:r>
            <a:rPr lang="en-US" sz="2100" b="1" kern="1200" dirty="0" smtClean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Creación de una capacidad topográfica para realizar</a:t>
          </a:r>
          <a:r>
            <a:rPr lang="en-US" sz="1600" kern="1200" dirty="0" smtClean="0"/>
            <a:t>: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Proyectos costeros</a:t>
          </a:r>
          <a:endParaRPr lang="en-US" sz="1600" kern="1200" dirty="0" smtClean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Proyectos</a:t>
          </a:r>
          <a:r>
            <a:rPr lang="en-US" sz="1600" kern="1200" dirty="0" smtClean="0"/>
            <a:t> de mar </a:t>
          </a:r>
          <a:r>
            <a:rPr lang="en-US" sz="1600" kern="1200" dirty="0" err="1" smtClean="0"/>
            <a:t>adentro</a:t>
          </a:r>
          <a:r>
            <a:rPr lang="en-US" sz="1600" kern="1200" dirty="0" smtClean="0"/>
            <a:t>.</a:t>
          </a:r>
        </a:p>
      </dsp:txBody>
      <dsp:txXfrm>
        <a:off x="3539191" y="1420069"/>
        <a:ext cx="3103841" cy="1604156"/>
      </dsp:txXfrm>
    </dsp:sp>
    <dsp:sp modelId="{87A8018B-D0F8-4EEE-877A-2216D5913512}">
      <dsp:nvSpPr>
        <dsp:cNvPr id="0" name=""/>
        <dsp:cNvSpPr/>
      </dsp:nvSpPr>
      <dsp:spPr>
        <a:xfrm>
          <a:off x="6893883" y="1333288"/>
          <a:ext cx="3277403" cy="1777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/>
            <a:t>Fase</a:t>
          </a:r>
          <a:r>
            <a:rPr lang="en-US" sz="2100" b="1" kern="1200" dirty="0" smtClean="0"/>
            <a:t> 3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Producción de cartas </a:t>
          </a:r>
          <a:r>
            <a:rPr lang="es-ES" sz="1600" kern="1200" dirty="0" smtClean="0"/>
            <a:t>de papel, ENC y </a:t>
          </a:r>
          <a:r>
            <a:rPr lang="es-ES" sz="1600" kern="1200" smtClean="0"/>
            <a:t>publicaciones en </a:t>
          </a:r>
          <a:r>
            <a:rPr lang="es-ES" sz="1600" kern="1200" dirty="0" smtClean="0"/>
            <a:t>forma independiente.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6980664" y="1420069"/>
        <a:ext cx="3103841" cy="1604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89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u="sng" dirty="0" smtClean="0"/>
              <a:t>Actividades nacionales </a:t>
            </a:r>
          </a:p>
          <a:p>
            <a:endParaRPr lang="es-ES" b="1" dirty="0" smtClean="0"/>
          </a:p>
          <a:p>
            <a:r>
              <a:rPr lang="es-ES" b="1" dirty="0" smtClean="0"/>
              <a:t>Fase 1 </a:t>
            </a:r>
          </a:p>
          <a:p>
            <a:endParaRPr lang="es-ES" dirty="0" smtClean="0"/>
          </a:p>
          <a:p>
            <a:r>
              <a:rPr lang="es-ES" dirty="0" smtClean="0"/>
              <a:t>-Formar</a:t>
            </a:r>
            <a:r>
              <a:rPr lang="es-ES" baseline="0" dirty="0" smtClean="0"/>
              <a:t> </a:t>
            </a:r>
            <a:r>
              <a:rPr lang="es-ES" dirty="0" smtClean="0"/>
              <a:t>Autoridad Nacional (AN) y / o Comité Nacional de Coordinación Hidrográfica (CNCH). </a:t>
            </a:r>
          </a:p>
          <a:p>
            <a:r>
              <a:rPr lang="es-ES" dirty="0" smtClean="0"/>
              <a:t>-Crear / mejorar la infraestructura actual para recopilar y circular información </a:t>
            </a:r>
          </a:p>
          <a:p>
            <a:r>
              <a:rPr lang="es-ES" dirty="0" smtClean="0"/>
              <a:t>-Fortalecer los vínculos con la autoridad hidrográfica para permitir la actualización de carta</a:t>
            </a:r>
            <a:r>
              <a:rPr lang="es-ES" baseline="0" dirty="0" smtClean="0"/>
              <a:t> náuticas</a:t>
            </a:r>
            <a:r>
              <a:rPr lang="es-ES" dirty="0" smtClean="0"/>
              <a:t> y publicaciones. </a:t>
            </a:r>
          </a:p>
          <a:p>
            <a:r>
              <a:rPr lang="es-ES" dirty="0" smtClean="0"/>
              <a:t>-Se requiere entrenamiento mínimo </a:t>
            </a:r>
          </a:p>
          <a:p>
            <a:r>
              <a:rPr lang="es-ES" dirty="0" smtClean="0"/>
              <a:t>-Fortalecer los vínculos con el Coordinador de NAVAREA para permitir la difusión de información sobre seguridad marítima.</a:t>
            </a:r>
            <a:endParaRPr lang="en-US" b="1" u="sng" dirty="0" smtClean="0"/>
          </a:p>
          <a:p>
            <a:endParaRPr lang="en-US" b="1" u="sng" dirty="0" smtClean="0"/>
          </a:p>
          <a:p>
            <a:r>
              <a:rPr lang="es-ES" b="1" dirty="0" smtClean="0"/>
              <a:t>Fase 2</a:t>
            </a:r>
            <a:r>
              <a:rPr lang="es-ES" dirty="0" smtClean="0"/>
              <a:t> </a:t>
            </a:r>
          </a:p>
          <a:p>
            <a:r>
              <a:rPr lang="es-ES" dirty="0" smtClean="0"/>
              <a:t>-Establecer la capacidad para hacer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llevantamientos</a:t>
            </a:r>
            <a:r>
              <a:rPr lang="es-ES" dirty="0" smtClean="0"/>
              <a:t> de puertos y sus aproximaciones. </a:t>
            </a:r>
          </a:p>
          <a:p>
            <a:r>
              <a:rPr lang="es-ES" dirty="0" smtClean="0"/>
              <a:t>-Mantener ayudas adecuadas para la navegación. </a:t>
            </a:r>
          </a:p>
          <a:p>
            <a:r>
              <a:rPr lang="es-ES" dirty="0" smtClean="0"/>
              <a:t>-Desarrollar capacidad para hacer</a:t>
            </a:r>
            <a:r>
              <a:rPr lang="es-ES" baseline="0" dirty="0" smtClean="0"/>
              <a:t> levantamientos</a:t>
            </a:r>
            <a:r>
              <a:rPr lang="es-ES" dirty="0" smtClean="0"/>
              <a:t> en apoyo de áreas costeras y áreas costa afuera</a:t>
            </a:r>
            <a:r>
              <a:rPr lang="es-ES" baseline="0" dirty="0" smtClean="0"/>
              <a:t> </a:t>
            </a:r>
            <a:r>
              <a:rPr lang="es-ES" dirty="0" smtClean="0"/>
              <a:t> </a:t>
            </a:r>
          </a:p>
          <a:p>
            <a:r>
              <a:rPr lang="es-ES" dirty="0" smtClean="0"/>
              <a:t>-Desarrollar capacidad para establecer bases de datos hidrográficos para apoyar el trabajo de AN / CNCH</a:t>
            </a:r>
          </a:p>
          <a:p>
            <a:r>
              <a:rPr lang="es-ES" dirty="0" smtClean="0"/>
              <a:t>-Proporcionar datos geoespaciales básicos a través de MSDI </a:t>
            </a:r>
          </a:p>
          <a:p>
            <a:r>
              <a:rPr lang="es-ES" dirty="0" smtClean="0"/>
              <a:t>-Requiere fondos para capacitación, asesoramiento y equipamiento o encuesta de contratos</a:t>
            </a:r>
            <a:endParaRPr lang="en-US" b="1" u="sng" dirty="0" smtClean="0"/>
          </a:p>
          <a:p>
            <a:endParaRPr lang="es-ES" dirty="0" smtClean="0"/>
          </a:p>
          <a:p>
            <a:r>
              <a:rPr lang="es-ES" b="1" dirty="0" smtClean="0"/>
              <a:t>Fase 3 </a:t>
            </a:r>
          </a:p>
          <a:p>
            <a:r>
              <a:rPr lang="es-ES" dirty="0" smtClean="0"/>
              <a:t>-La necesidad se evaluará a fondo. </a:t>
            </a:r>
            <a:r>
              <a:rPr lang="es-ES" baseline="0" dirty="0" smtClean="0"/>
              <a:t> </a:t>
            </a:r>
            <a:r>
              <a:rPr lang="es-ES" dirty="0" smtClean="0"/>
              <a:t>Requiere inversión para producción, distribución y actualización. </a:t>
            </a:r>
          </a:p>
          <a:p>
            <a:r>
              <a:rPr lang="es-ES" dirty="0" smtClean="0"/>
              <a:t>-Alternativamente, los acuerdos bilaterales para la cartografía pueden proporcionar soluciones más fáciles en la producción y distribución (de ENC a través de </a:t>
            </a:r>
            <a:r>
              <a:rPr lang="es-ES" dirty="0" err="1" smtClean="0"/>
              <a:t>RENCs</a:t>
            </a:r>
            <a:r>
              <a:rPr lang="es-ES" dirty="0" smtClean="0"/>
              <a:t>) y recompensas. </a:t>
            </a:r>
          </a:p>
          <a:p>
            <a:r>
              <a:rPr lang="es-ES" dirty="0" smtClean="0"/>
              <a:t>-Desarrollo adicional de MSDI</a:t>
            </a:r>
            <a:endParaRPr lang="en-US" b="1" u="sng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="0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6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276122"/>
            <a:ext cx="536545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276" y="6036734"/>
            <a:ext cx="2121007" cy="8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2" y="626647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137" y="6018762"/>
            <a:ext cx="2117682" cy="8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11/23/2019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64" y="149902"/>
            <a:ext cx="9635353" cy="38817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</a:t>
            </a:r>
            <a:r>
              <a:rPr lang="en-US" baseline="30000" dirty="0" smtClean="0"/>
              <a:t>a</a:t>
            </a:r>
            <a:r>
              <a:rPr lang="en-US" dirty="0"/>
              <a:t> </a:t>
            </a:r>
            <a:r>
              <a:rPr lang="es-CO" dirty="0" smtClean="0"/>
              <a:t>Reunión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br>
              <a:rPr lang="en-US" dirty="0"/>
            </a:br>
            <a:r>
              <a:rPr lang="es-PE" dirty="0"/>
              <a:t>Comisión Hidrográfica Mesoamericana y del Mar Caribe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s-CO" sz="4400" dirty="0" smtClean="0"/>
              <a:t>Informe</a:t>
            </a:r>
            <a:r>
              <a:rPr lang="en-US" sz="4400" dirty="0" smtClean="0"/>
              <a:t> Nacional de Colombia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7790" y="4856680"/>
            <a:ext cx="9216023" cy="890977"/>
          </a:xfrm>
        </p:spPr>
        <p:txBody>
          <a:bodyPr>
            <a:normAutofit/>
          </a:bodyPr>
          <a:lstStyle/>
          <a:p>
            <a:r>
              <a:rPr lang="es-CO" dirty="0" smtClean="0"/>
              <a:t>Dirección General Marítima</a:t>
            </a:r>
          </a:p>
          <a:p>
            <a:r>
              <a:rPr lang="es-CO" dirty="0" smtClean="0"/>
              <a:t>Centro de Investigaciones Oceanográficas e Hidrográficas del Caribe</a:t>
            </a:r>
            <a:endParaRPr lang="en-AU" dirty="0"/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532" y="584336"/>
            <a:ext cx="11710454" cy="5405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Planes </a:t>
            </a:r>
            <a:r>
              <a:rPr lang="es-CO" dirty="0" smtClean="0"/>
              <a:t>más</a:t>
            </a:r>
            <a:r>
              <a:rPr lang="en-US" dirty="0" smtClean="0"/>
              <a:t> </a:t>
            </a:r>
            <a:r>
              <a:rPr lang="es-CO" dirty="0" smtClean="0"/>
              <a:t>importantes</a:t>
            </a:r>
            <a:r>
              <a:rPr lang="en-US" dirty="0" smtClean="0"/>
              <a:t> que </a:t>
            </a:r>
            <a:r>
              <a:rPr lang="es-CO" dirty="0" smtClean="0"/>
              <a:t>afectan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s-CO" dirty="0" smtClean="0"/>
              <a:t>región</a:t>
            </a:r>
            <a:r>
              <a:rPr lang="en-US" dirty="0" smtClean="0"/>
              <a:t> </a:t>
            </a:r>
            <a:r>
              <a:rPr lang="en-US" sz="3100" dirty="0" smtClean="0">
                <a:solidFill>
                  <a:srgbClr val="ACCBF9">
                    <a:lumMod val="50000"/>
                  </a:srgbClr>
                </a:solidFill>
              </a:rPr>
              <a:t>(</a:t>
            </a:r>
            <a:r>
              <a:rPr lang="es-CO" sz="3100" dirty="0" smtClean="0">
                <a:solidFill>
                  <a:srgbClr val="ACCBF9">
                    <a:lumMod val="50000"/>
                  </a:srgbClr>
                </a:solidFill>
              </a:rPr>
              <a:t>tres</a:t>
            </a:r>
            <a:r>
              <a:rPr lang="en-US" sz="3100" dirty="0" smtClean="0">
                <a:solidFill>
                  <a:srgbClr val="ACCBF9">
                    <a:lumMod val="50000"/>
                  </a:srgbClr>
                </a:solidFill>
              </a:rPr>
              <a:t> </a:t>
            </a:r>
            <a:r>
              <a:rPr lang="es-CO" sz="3100" dirty="0" smtClean="0">
                <a:solidFill>
                  <a:srgbClr val="ACCBF9">
                    <a:lumMod val="50000"/>
                  </a:srgbClr>
                </a:solidFill>
              </a:rPr>
              <a:t>máximo</a:t>
            </a:r>
            <a:r>
              <a:rPr lang="en-US" sz="3100" dirty="0" smtClean="0">
                <a:solidFill>
                  <a:srgbClr val="ACCBF9">
                    <a:lumMod val="50000"/>
                  </a:srgbClr>
                </a:solidFill>
              </a:rPr>
              <a:t>) </a:t>
            </a:r>
            <a:r>
              <a:rPr lang="en-US" sz="3100" dirty="0" smtClean="0"/>
              <a:t>(</a:t>
            </a:r>
            <a:r>
              <a:rPr lang="es-PE" sz="3100" dirty="0" smtClean="0"/>
              <a:t>Cartas </a:t>
            </a:r>
            <a:r>
              <a:rPr lang="es-PE" sz="3100" dirty="0"/>
              <a:t>Náuticas, levantamientos hidrográficos, capacitación, </a:t>
            </a:r>
            <a:r>
              <a:rPr lang="es-PE" sz="3100" dirty="0" smtClean="0"/>
              <a:t>otros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532" y="2003280"/>
            <a:ext cx="6708093" cy="2814614"/>
          </a:xfrm>
        </p:spPr>
        <p:txBody>
          <a:bodyPr>
            <a:normAutofit/>
          </a:bodyPr>
          <a:lstStyle/>
          <a:p>
            <a:r>
              <a:rPr lang="es-CO" dirty="0" smtClean="0"/>
              <a:t>Implementación de la red Hidrográfica vertical.</a:t>
            </a:r>
          </a:p>
          <a:p>
            <a:r>
              <a:rPr lang="es-CO" dirty="0" smtClean="0"/>
              <a:t>Capacitación </a:t>
            </a:r>
            <a:r>
              <a:rPr lang="es-CO" dirty="0" smtClean="0"/>
              <a:t>en cursos IALA y MSI en español.</a:t>
            </a:r>
          </a:p>
          <a:p>
            <a:r>
              <a:rPr lang="es-CO" dirty="0" smtClean="0"/>
              <a:t>Internacionalizar la participación de los cursos de hidrografía Cat. A y Cat. B.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17" y="1662601"/>
            <a:ext cx="4967256" cy="372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Logros más importantes durante el año </a:t>
            </a:r>
            <a:r>
              <a:rPr lang="es-CO" sz="3100" dirty="0" smtClean="0"/>
              <a:t>(tres máximo)</a:t>
            </a:r>
            <a:endParaRPr lang="es-CO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533" y="1042371"/>
            <a:ext cx="9370643" cy="2910148"/>
          </a:xfrm>
        </p:spPr>
        <p:txBody>
          <a:bodyPr>
            <a:normAutofit/>
          </a:bodyPr>
          <a:lstStyle/>
          <a:p>
            <a:r>
              <a:rPr lang="es-CO" dirty="0" smtClean="0"/>
              <a:t>22 Levantamientos hidrográficos en Caribe y Pacífico colombiano </a:t>
            </a:r>
            <a:endParaRPr lang="es-CO" dirty="0"/>
          </a:p>
          <a:p>
            <a:r>
              <a:rPr lang="es-CO" dirty="0" smtClean="0"/>
              <a:t>18 Cartas náuticas (12 papel, 06 ENC)</a:t>
            </a:r>
          </a:p>
          <a:p>
            <a:r>
              <a:rPr lang="es-CO" dirty="0" smtClean="0"/>
              <a:t>Investigación con Pistón Core y </a:t>
            </a:r>
          </a:p>
          <a:p>
            <a:pPr marL="0" indent="0">
              <a:buNone/>
            </a:pPr>
            <a:r>
              <a:rPr lang="es-CO" dirty="0" err="1" smtClean="0"/>
              <a:t>Heat</a:t>
            </a:r>
            <a:r>
              <a:rPr lang="es-CO" dirty="0" smtClean="0"/>
              <a:t> </a:t>
            </a:r>
            <a:r>
              <a:rPr lang="es-CO" dirty="0" err="1" smtClean="0"/>
              <a:t>Flow</a:t>
            </a:r>
            <a:r>
              <a:rPr lang="es-CO" dirty="0" smtClean="0"/>
              <a:t> (45 muestras)</a:t>
            </a:r>
          </a:p>
          <a:p>
            <a:endParaRPr lang="es-CO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3132" t="25941" r="12444"/>
          <a:stretch/>
        </p:blipFill>
        <p:spPr>
          <a:xfrm>
            <a:off x="2839792" y="3694621"/>
            <a:ext cx="3422079" cy="287266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881" y="1732951"/>
            <a:ext cx="2406125" cy="3614464"/>
          </a:xfrm>
          <a:prstGeom prst="rect">
            <a:avLst/>
          </a:prstGeom>
        </p:spPr>
      </p:pic>
      <p:pic>
        <p:nvPicPr>
          <p:cNvPr id="10" name="Imagen 9" descr="ima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808" y="1547061"/>
            <a:ext cx="3352800" cy="4472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3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77" y="234380"/>
            <a:ext cx="11003944" cy="5405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b="1" dirty="0" smtClean="0"/>
              <a:t>2 </a:t>
            </a:r>
            <a:r>
              <a:rPr lang="en-US" sz="3600" b="1" dirty="0" err="1" smtClean="0"/>
              <a:t>recomendaciones</a:t>
            </a:r>
            <a:r>
              <a:rPr lang="en-US" sz="3600" b="1" dirty="0"/>
              <a:t> </a:t>
            </a:r>
            <a:r>
              <a:rPr lang="en-US" sz="3600" b="1" dirty="0" err="1"/>
              <a:t>más</a:t>
            </a:r>
            <a:r>
              <a:rPr lang="en-US" sz="3600" b="1" dirty="0"/>
              <a:t> </a:t>
            </a:r>
            <a:r>
              <a:rPr lang="en-US" sz="3600" b="1" dirty="0" err="1"/>
              <a:t>importantes</a:t>
            </a:r>
            <a:r>
              <a:rPr lang="en-US" sz="3600" b="1" dirty="0"/>
              <a:t> </a:t>
            </a:r>
            <a:r>
              <a:rPr lang="en-US" sz="3600" b="1" dirty="0" smtClean="0"/>
              <a:t>para el </a:t>
            </a:r>
            <a:r>
              <a:rPr lang="en-US" sz="3600" b="1" dirty="0" err="1" smtClean="0"/>
              <a:t>plenario</a:t>
            </a:r>
            <a:r>
              <a:rPr lang="en-US" sz="3600" b="1" dirty="0" smtClean="0"/>
              <a:t> de la MACHC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000" dirty="0" smtClean="0"/>
              <a:t>(</a:t>
            </a:r>
            <a:r>
              <a:rPr lang="es-PE" sz="2000" dirty="0"/>
              <a:t>Criterio: mayor impacto regional colectivo, retorno de la inversión, potencial para aprovechar recursos / </a:t>
            </a:r>
            <a:r>
              <a:rPr lang="es-PE" sz="2000" dirty="0" smtClean="0"/>
              <a:t>asociaciones</a:t>
            </a:r>
            <a:r>
              <a:rPr lang="en-US" sz="2200" dirty="0" smtClean="0"/>
              <a:t>)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231" y="1671512"/>
            <a:ext cx="10561321" cy="4042438"/>
          </a:xfrm>
        </p:spPr>
        <p:txBody>
          <a:bodyPr>
            <a:normAutofit fontScale="62500" lnSpcReduction="20000"/>
          </a:bodyPr>
          <a:lstStyle/>
          <a:p>
            <a:pPr marL="339725" indent="-339725">
              <a:lnSpc>
                <a:spcPct val="100000"/>
              </a:lnSpc>
              <a:buFont typeface="+mj-lt"/>
              <a:buAutoNum type="arabicPeriod"/>
            </a:pPr>
            <a:r>
              <a:rPr lang="es-PE" sz="3600" b="1" dirty="0"/>
              <a:t>¿Cuál es su mayor prioridad de construcción de capacidad que recomienda para la consideración de financiamiento del IHO CB (Fase 1)? (Seleccione uno</a:t>
            </a:r>
            <a:r>
              <a:rPr lang="es-PE" sz="3600" b="1" dirty="0" smtClean="0"/>
              <a:t>)</a:t>
            </a:r>
            <a:endParaRPr lang="en-US" b="1" i="1" dirty="0"/>
          </a:p>
          <a:p>
            <a:pPr marL="687388" lvl="1" indent="-344488">
              <a:lnSpc>
                <a:spcPct val="100000"/>
              </a:lnSpc>
              <a:buFont typeface="+mj-lt"/>
              <a:buAutoNum type="alphaLcParenR"/>
            </a:pPr>
            <a:r>
              <a:rPr lang="es-PE" sz="2900" i="1" dirty="0" smtClean="0"/>
              <a:t>Visita </a:t>
            </a:r>
            <a:r>
              <a:rPr lang="es-PE" sz="2900" i="1" dirty="0"/>
              <a:t>de alto nivel (conciencia </a:t>
            </a:r>
            <a:r>
              <a:rPr lang="es-PE" sz="2900" i="1" dirty="0" smtClean="0"/>
              <a:t>política)</a:t>
            </a:r>
            <a:endParaRPr lang="en-US" sz="2900" i="1" dirty="0"/>
          </a:p>
          <a:p>
            <a:pPr marL="687388" lvl="1" indent="-344488">
              <a:lnSpc>
                <a:spcPct val="100000"/>
              </a:lnSpc>
              <a:buFont typeface="+mj-lt"/>
              <a:buAutoNum type="alphaLcParenR"/>
            </a:pPr>
            <a:r>
              <a:rPr lang="es-PE" sz="2900" i="1" dirty="0"/>
              <a:t>Visita técnica (evaluación de capacidades y conciencia nacional</a:t>
            </a:r>
            <a:r>
              <a:rPr lang="es-PE" sz="2900" i="1" dirty="0" smtClean="0"/>
              <a:t>)</a:t>
            </a:r>
            <a:endParaRPr lang="en-US" sz="2900" i="1" dirty="0"/>
          </a:p>
          <a:p>
            <a:pPr marL="687388" lvl="1" indent="-344488">
              <a:lnSpc>
                <a:spcPct val="100000"/>
              </a:lnSpc>
              <a:buFont typeface="+mj-lt"/>
              <a:buAutoNum type="alphaLcParenR"/>
            </a:pPr>
            <a:r>
              <a:rPr lang="es-PE" sz="3800" b="1" i="1" dirty="0">
                <a:solidFill>
                  <a:srgbClr val="FF0000"/>
                </a:solidFill>
              </a:rPr>
              <a:t>Capacitación en información de </a:t>
            </a:r>
            <a:r>
              <a:rPr lang="es-PE" sz="3800" b="1" i="1" dirty="0" smtClean="0">
                <a:solidFill>
                  <a:srgbClr val="FF0000"/>
                </a:solidFill>
              </a:rPr>
              <a:t>Seguridad Marítima</a:t>
            </a:r>
          </a:p>
          <a:p>
            <a:pPr marL="687388" lvl="1" indent="-344488">
              <a:lnSpc>
                <a:spcPct val="100000"/>
              </a:lnSpc>
              <a:buFont typeface="+mj-lt"/>
              <a:buAutoNum type="alphaLcParenR"/>
            </a:pPr>
            <a:r>
              <a:rPr lang="es-CO" sz="2900" i="1" dirty="0" smtClean="0"/>
              <a:t>Seminario de Conciencia Hidrográfica (reunión previa-MACHC)</a:t>
            </a:r>
          </a:p>
          <a:p>
            <a:pPr marL="0" indent="0">
              <a:buNone/>
            </a:pPr>
            <a:endParaRPr lang="en-US" sz="3600" dirty="0"/>
          </a:p>
          <a:p>
            <a:pPr marL="339725" indent="-339725">
              <a:lnSpc>
                <a:spcPct val="100000"/>
              </a:lnSpc>
              <a:buFont typeface="+mj-lt"/>
              <a:buAutoNum type="arabicPeriod" startAt="2"/>
            </a:pPr>
            <a:r>
              <a:rPr lang="es-PE" sz="3600" b="1" dirty="0"/>
              <a:t>¿Cuál es su mayor prioridad de creación de capacidad (Fase 2 o Fase 3) para la cual buscar otras </a:t>
            </a:r>
            <a:r>
              <a:rPr lang="es-PE" sz="3600" b="1" dirty="0" smtClean="0"/>
              <a:t>oportunidades </a:t>
            </a:r>
            <a:r>
              <a:rPr lang="es-PE" sz="3600" b="1" dirty="0"/>
              <a:t>de asociación / financiamiento fuera </a:t>
            </a:r>
            <a:r>
              <a:rPr lang="es-PE" sz="3600" b="1" dirty="0" smtClean="0"/>
              <a:t>del IHO CB?</a:t>
            </a:r>
            <a:endParaRPr lang="en-US" sz="3600" b="1" dirty="0"/>
          </a:p>
          <a:p>
            <a:pPr marL="339725" indent="0">
              <a:lnSpc>
                <a:spcPct val="100000"/>
              </a:lnSpc>
              <a:buNone/>
            </a:pPr>
            <a:r>
              <a:rPr lang="es-ES" sz="3800" b="1" i="1" dirty="0" smtClean="0">
                <a:solidFill>
                  <a:srgbClr val="FF0000"/>
                </a:solidFill>
              </a:rPr>
              <a:t>Entrenamiento en Hidrografía Categoría A y Categoría B.</a:t>
            </a:r>
          </a:p>
          <a:p>
            <a:pPr marL="339725" indent="0">
              <a:lnSpc>
                <a:spcPct val="100000"/>
              </a:lnSpc>
              <a:buNone/>
            </a:pPr>
            <a:r>
              <a:rPr lang="es-ES" sz="3800" b="1" i="1" dirty="0" smtClean="0">
                <a:solidFill>
                  <a:srgbClr val="FF0000"/>
                </a:solidFill>
              </a:rPr>
              <a:t>Formar instructores IALA y MSI en lenguaje español</a:t>
            </a:r>
            <a:endParaRPr lang="en-US" sz="3800" b="1" i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65" y="373711"/>
            <a:ext cx="9144000" cy="5006450"/>
          </a:xfrm>
        </p:spPr>
        <p:txBody>
          <a:bodyPr anchor="ctr">
            <a:normAutofit/>
          </a:bodyPr>
          <a:lstStyle/>
          <a:p>
            <a:r>
              <a:rPr lang="es-PE" dirty="0" smtClean="0"/>
              <a:t>Referencia </a:t>
            </a:r>
            <a:r>
              <a:rPr lang="es-PE" dirty="0"/>
              <a:t>de la </a:t>
            </a:r>
            <a:r>
              <a:rPr lang="es-PE" dirty="0" smtClean="0"/>
              <a:t>Fase </a:t>
            </a:r>
            <a:r>
              <a:rPr lang="es-PE" dirty="0"/>
              <a:t>de </a:t>
            </a:r>
            <a:r>
              <a:rPr lang="es-PE" dirty="0" smtClean="0"/>
              <a:t>Creación </a:t>
            </a:r>
            <a:r>
              <a:rPr lang="es-PE" dirty="0"/>
              <a:t>de </a:t>
            </a:r>
            <a:r>
              <a:rPr lang="es-PE" dirty="0" smtClean="0"/>
              <a:t>Capacidad </a:t>
            </a:r>
            <a:br>
              <a:rPr lang="es-PE" dirty="0" smtClean="0"/>
            </a:br>
            <a:r>
              <a:rPr lang="es-PE" dirty="0" smtClean="0"/>
              <a:t>de </a:t>
            </a:r>
            <a:r>
              <a:rPr lang="es-PE" dirty="0"/>
              <a:t>la </a:t>
            </a:r>
            <a:r>
              <a:rPr lang="es-PE" dirty="0" smtClean="0"/>
              <a:t>OHI</a:t>
            </a:r>
            <a:endParaRPr lang="en-AU" sz="4400" dirty="0"/>
          </a:p>
        </p:txBody>
      </p:sp>
      <p:sp>
        <p:nvSpPr>
          <p:cNvPr id="3" name="Rectangle 2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584336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Referencia</a:t>
            </a:r>
            <a:r>
              <a:rPr lang="en-US" sz="3600" dirty="0" smtClean="0"/>
              <a:t>:  </a:t>
            </a:r>
            <a:r>
              <a:rPr lang="en-US" sz="3600" dirty="0" err="1" smtClean="0"/>
              <a:t>Fases</a:t>
            </a:r>
            <a:r>
              <a:rPr lang="en-US" sz="3600" dirty="0" smtClean="0"/>
              <a:t> de </a:t>
            </a:r>
            <a:r>
              <a:rPr lang="en-US" sz="3600" dirty="0"/>
              <a:t>la </a:t>
            </a:r>
            <a:r>
              <a:rPr lang="en-US" sz="3600" dirty="0" err="1"/>
              <a:t>Construcción</a:t>
            </a:r>
            <a:r>
              <a:rPr lang="en-US" sz="3600" dirty="0"/>
              <a:t> </a:t>
            </a:r>
            <a:r>
              <a:rPr lang="en-US" sz="3600" dirty="0" smtClean="0"/>
              <a:t>de </a:t>
            </a:r>
            <a:r>
              <a:rPr lang="en-US" sz="3600" dirty="0" err="1" smtClean="0"/>
              <a:t>Capacidad</a:t>
            </a:r>
            <a:r>
              <a:rPr lang="en-US" sz="3600" dirty="0" smtClean="0"/>
              <a:t> de la OHI </a:t>
            </a:r>
            <a:r>
              <a:rPr lang="en-US" dirty="0"/>
              <a:t/>
            </a:r>
            <a:br>
              <a:rPr lang="en-US" dirty="0"/>
            </a:b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44374"/>
              </p:ext>
            </p:extLst>
          </p:nvPr>
        </p:nvGraphicFramePr>
        <p:xfrm>
          <a:off x="838200" y="1319917"/>
          <a:ext cx="10182225" cy="444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9728</TotalTime>
  <Words>501</Words>
  <Application>Microsoft Office PowerPoint</Application>
  <PresentationFormat>Panorámica</PresentationFormat>
  <Paragraphs>60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IHO_Presentations_template-Blank</vt:lpstr>
      <vt:lpstr>20a Reunión of the  Comisión Hidrográfica Mesoamericana y del Mar Caribe  Informe Nacional de Colombia</vt:lpstr>
      <vt:lpstr>Planes más importantes que afectan la región (tres máximo) (Cartas Náuticas, levantamientos hidrográficos, capacitación, otros)</vt:lpstr>
      <vt:lpstr>Logros más importantes durante el año (tres máximo)</vt:lpstr>
      <vt:lpstr>  2 recomendaciones más importantes para el plenario de la MACHC (Criterio: mayor impacto regional colectivo, retorno de la inversión, potencial para aprovechar recursos / asociaciones) </vt:lpstr>
      <vt:lpstr>Referencia de la Fase de Creación de Capacidad  de la OHI</vt:lpstr>
      <vt:lpstr>Referencia:  Fases de la Construcción de Capacidad de la OHI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Dagoberto David</cp:lastModifiedBy>
  <cp:revision>131</cp:revision>
  <dcterms:created xsi:type="dcterms:W3CDTF">2017-10-26T13:07:26Z</dcterms:created>
  <dcterms:modified xsi:type="dcterms:W3CDTF">2019-11-26T14:43:52Z</dcterms:modified>
</cp:coreProperties>
</file>