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14" autoAdjust="0"/>
  </p:normalViewPr>
  <p:slideViewPr>
    <p:cSldViewPr snapToGrid="0">
      <p:cViewPr>
        <p:scale>
          <a:sx n="100" d="100"/>
          <a:sy n="100" d="100"/>
        </p:scale>
        <p:origin x="-2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objective of the project is to improve performance and quantify vertical uncertainties in accordance with the specifications of the new version of the S-44. The results of the study should make it possible to extend the use of the SDB to remote areas for which there are no field data.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Meeting of the </a:t>
            </a:r>
            <a:br>
              <a:rPr lang="en-US" dirty="0"/>
            </a:br>
            <a:r>
              <a:rPr lang="en-US" dirty="0" err="1"/>
              <a:t>Meso</a:t>
            </a:r>
            <a:r>
              <a:rPr lang="en-US" dirty="0"/>
              <a:t> America – Caribbean Sea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National Report by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>
            <a:normAutofit/>
          </a:bodyPr>
          <a:lstStyle/>
          <a:p>
            <a:r>
              <a:rPr lang="en-AU" sz="3200" dirty="0" smtClean="0"/>
              <a:t>France</a:t>
            </a:r>
            <a:endParaRPr lang="en-AU" sz="3200" dirty="0"/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9414"/>
            <a:ext cx="10811005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achievements </a:t>
            </a:r>
            <a:r>
              <a:rPr lang="en-US" dirty="0"/>
              <a:t>during the </a:t>
            </a:r>
            <a:r>
              <a:rPr lang="en-US" dirty="0" smtClean="0"/>
              <a:t>year </a:t>
            </a:r>
            <a:r>
              <a:rPr lang="en-US" sz="3100" dirty="0" smtClean="0"/>
              <a:t>(3 maximum)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01800"/>
            <a:ext cx="7724182" cy="4089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Combined </a:t>
            </a:r>
            <a:r>
              <a:rPr lang="en-US" dirty="0" err="1" smtClean="0"/>
              <a:t>topo</a:t>
            </a:r>
            <a:r>
              <a:rPr lang="en-US" dirty="0" smtClean="0"/>
              <a:t>-bathy </a:t>
            </a:r>
            <a:r>
              <a:rPr lang="en-US" dirty="0" err="1" smtClean="0"/>
              <a:t>lidar</a:t>
            </a:r>
            <a:r>
              <a:rPr lang="en-US" dirty="0" smtClean="0"/>
              <a:t> survey of the French Collectivities of Saint-Martin &amp; Saint-</a:t>
            </a:r>
            <a:r>
              <a:rPr lang="en-US" dirty="0" err="1" smtClean="0"/>
              <a:t>Barthélemy</a:t>
            </a:r>
            <a:r>
              <a:rPr lang="en-US" dirty="0" smtClean="0"/>
              <a:t> (March 2019)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Ongoing project (</a:t>
            </a:r>
            <a:r>
              <a:rPr lang="en-US" dirty="0" err="1" smtClean="0"/>
              <a:t>Bathysat</a:t>
            </a:r>
            <a:r>
              <a:rPr lang="en-US" dirty="0" smtClean="0"/>
              <a:t>) in the field of SDB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Ongoing </a:t>
            </a:r>
            <a:r>
              <a:rPr lang="en-US" dirty="0"/>
              <a:t>development of tools and methodologies for risk </a:t>
            </a:r>
            <a:r>
              <a:rPr lang="en-US" dirty="0" smtClean="0"/>
              <a:t>analysis : </a:t>
            </a:r>
            <a:r>
              <a:rPr lang="en-US" sz="2400" dirty="0" smtClean="0"/>
              <a:t>chart </a:t>
            </a:r>
            <a:r>
              <a:rPr lang="en-US" sz="2400" dirty="0"/>
              <a:t>adequacy using SDB, “</a:t>
            </a:r>
            <a:r>
              <a:rPr lang="en-US" sz="2400" i="1" dirty="0" err="1"/>
              <a:t>Deseasion</a:t>
            </a:r>
            <a:r>
              <a:rPr lang="en-US" sz="2400" dirty="0"/>
              <a:t> platform”, a </a:t>
            </a:r>
            <a:r>
              <a:rPr lang="en-US" sz="2400" dirty="0" err="1"/>
              <a:t>multicriteria</a:t>
            </a:r>
            <a:r>
              <a:rPr lang="en-US" sz="2400" dirty="0"/>
              <a:t> decision tool, for hydrographic risk assessment and cost-benefit analysis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645036" y="1266093"/>
            <a:ext cx="3318363" cy="27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</a:t>
            </a:r>
            <a:r>
              <a:rPr lang="en-US" dirty="0" smtClean="0"/>
              <a:t>challenges </a:t>
            </a:r>
            <a:r>
              <a:rPr lang="en-US" dirty="0"/>
              <a:t>and/or </a:t>
            </a:r>
            <a:r>
              <a:rPr lang="en-US" dirty="0" smtClean="0"/>
              <a:t>obstructions </a:t>
            </a:r>
            <a:r>
              <a:rPr lang="en-US" sz="3600" dirty="0" smtClean="0"/>
              <a:t>(3 maximum)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100" dirty="0" smtClean="0">
                <a:solidFill>
                  <a:srgbClr val="ACCBF9">
                    <a:lumMod val="50000"/>
                  </a:srgbClr>
                </a:solidFill>
              </a:rPr>
              <a:t>(Such as capacity building gaps)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86850" cy="21587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 agreement with the Hydrographic Service of the Royal Netherlands </a:t>
            </a:r>
            <a:r>
              <a:rPr lang="en-US" dirty="0" smtClean="0"/>
              <a:t>Navy, </a:t>
            </a:r>
            <a:r>
              <a:rPr lang="en-US" dirty="0"/>
              <a:t>to </a:t>
            </a:r>
            <a:r>
              <a:rPr lang="en-US" dirty="0" smtClean="0"/>
              <a:t>cover the whole Island of Saint-Martin / </a:t>
            </a:r>
            <a:r>
              <a:rPr lang="en-US" dirty="0" err="1" smtClean="0"/>
              <a:t>Sint</a:t>
            </a:r>
            <a:r>
              <a:rPr lang="en-US" dirty="0" smtClean="0"/>
              <a:t> Maarten on a single </a:t>
            </a:r>
            <a:r>
              <a:rPr lang="en-US" dirty="0" err="1" smtClean="0"/>
              <a:t>lidar</a:t>
            </a:r>
            <a:r>
              <a:rPr lang="en-US" dirty="0" smtClean="0"/>
              <a:t> survey, could </a:t>
            </a:r>
            <a:r>
              <a:rPr lang="en-US" dirty="0"/>
              <a:t>not be reached before the </a:t>
            </a:r>
            <a:r>
              <a:rPr lang="en-US" dirty="0" smtClean="0"/>
              <a:t>start of the Shom’s survey.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Top </a:t>
            </a:r>
            <a:r>
              <a:rPr lang="en-US" dirty="0" smtClean="0"/>
              <a:t>Plans </a:t>
            </a:r>
            <a:r>
              <a:rPr lang="en-US" dirty="0"/>
              <a:t>that affect the region </a:t>
            </a:r>
            <a:r>
              <a:rPr lang="en-US" sz="3100" dirty="0" smtClean="0"/>
              <a:t>(3 maximum)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(Charts</a:t>
            </a:r>
            <a:r>
              <a:rPr lang="en-US" sz="3100" dirty="0"/>
              <a:t>, surveys, training, other)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2750"/>
            <a:ext cx="10687050" cy="3794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Continuation </a:t>
            </a:r>
            <a:r>
              <a:rPr lang="en-US" sz="2600" dirty="0"/>
              <a:t>of efforts to restore hydrographic knowledge following Cyclone </a:t>
            </a:r>
            <a:r>
              <a:rPr lang="en-US" sz="2600" dirty="0" smtClean="0"/>
              <a:t>Irma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Immediate “response phase” (2017) : </a:t>
            </a:r>
            <a:r>
              <a:rPr lang="en-US" sz="2000" dirty="0" smtClean="0"/>
              <a:t>cartographic actions and expeditionary surveys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Long </a:t>
            </a:r>
            <a:r>
              <a:rPr lang="en-US" dirty="0"/>
              <a:t>term “recovery phase” 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L</a:t>
            </a:r>
            <a:r>
              <a:rPr lang="en-US" dirty="0" err="1" smtClean="0"/>
              <a:t>idar</a:t>
            </a:r>
            <a:r>
              <a:rPr lang="en-US" dirty="0" smtClean="0"/>
              <a:t> </a:t>
            </a:r>
            <a:r>
              <a:rPr lang="en-US" dirty="0"/>
              <a:t>survey of Saint-Martin &amp; Saint-</a:t>
            </a:r>
            <a:r>
              <a:rPr lang="en-US" dirty="0" err="1"/>
              <a:t>Barthélemy</a:t>
            </a:r>
            <a:r>
              <a:rPr lang="en-US" dirty="0"/>
              <a:t> </a:t>
            </a:r>
            <a:r>
              <a:rPr lang="en-US" dirty="0" smtClean="0"/>
              <a:t> islands, </a:t>
            </a:r>
            <a:r>
              <a:rPr lang="en-US" dirty="0"/>
              <a:t>conducted in March 2019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“Chart </a:t>
            </a:r>
            <a:r>
              <a:rPr lang="en-US" dirty="0"/>
              <a:t>adequacy” study on Saint Martin island using SDB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</a:t>
            </a:r>
            <a:r>
              <a:rPr lang="en-US" dirty="0" smtClean="0"/>
              <a:t>onventional </a:t>
            </a:r>
            <a:r>
              <a:rPr lang="en-US" dirty="0"/>
              <a:t>hydrographic surveys, scheduled for 2020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Shom </a:t>
            </a:r>
            <a:r>
              <a:rPr lang="en-US" dirty="0"/>
              <a:t>tide gauge network </a:t>
            </a:r>
            <a:r>
              <a:rPr lang="en-US" dirty="0" smtClean="0"/>
              <a:t>will be renovated in 2020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Improved and extended storm surges and waves forecasts in 2020.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77" y="234380"/>
            <a:ext cx="11003944" cy="5405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Top 2 recommendations for MACHC plenary</a:t>
            </a:r>
            <a:br>
              <a:rPr lang="en-US" b="1" dirty="0"/>
            </a:br>
            <a:r>
              <a:rPr lang="en-US" sz="2000" dirty="0"/>
              <a:t>(</a:t>
            </a:r>
            <a:r>
              <a:rPr lang="en-US" sz="2200" dirty="0"/>
              <a:t>Criteria: Greatest collective regional impact, return on investment, </a:t>
            </a:r>
            <a:br>
              <a:rPr lang="en-US" sz="2200" dirty="0"/>
            </a:br>
            <a:r>
              <a:rPr lang="en-US" sz="2200" dirty="0"/>
              <a:t>potential for leveraging resources/partnerships)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231" y="1671512"/>
            <a:ext cx="10561321" cy="4042438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What is your greatest capacity building priority </a:t>
            </a:r>
            <a:r>
              <a:rPr lang="en-US" b="1" dirty="0" smtClean="0"/>
              <a:t>to </a:t>
            </a:r>
            <a:r>
              <a:rPr lang="en-US" b="1" dirty="0"/>
              <a:t>recommend for </a:t>
            </a:r>
            <a:r>
              <a:rPr lang="en-US" b="1" dirty="0" smtClean="0"/>
              <a:t>IHO CB </a:t>
            </a:r>
            <a:r>
              <a:rPr lang="en-US" b="1" dirty="0"/>
              <a:t>funding </a:t>
            </a:r>
            <a:r>
              <a:rPr lang="en-US" b="1" dirty="0" smtClean="0"/>
              <a:t>consideration (Phase 1)? </a:t>
            </a:r>
            <a:r>
              <a:rPr lang="en-US" b="1" dirty="0"/>
              <a:t>(Select one)</a:t>
            </a:r>
            <a:endParaRPr lang="en-US" b="1" i="1" dirty="0"/>
          </a:p>
          <a:p>
            <a:pPr marL="342900" lvl="1" indent="0">
              <a:lnSpc>
                <a:spcPct val="100000"/>
              </a:lnSpc>
              <a:buNone/>
            </a:pPr>
            <a:r>
              <a:rPr lang="en-US" sz="2800" i="1" dirty="0" smtClean="0"/>
              <a:t>n/a</a:t>
            </a:r>
            <a:endParaRPr lang="en-US" sz="2800" i="1" dirty="0"/>
          </a:p>
          <a:p>
            <a:pPr marL="0" indent="0">
              <a:buNone/>
            </a:pPr>
            <a:endParaRPr lang="en-US" dirty="0"/>
          </a:p>
          <a:p>
            <a:pPr marL="339725" indent="-339725">
              <a:lnSpc>
                <a:spcPct val="100000"/>
              </a:lnSpc>
              <a:buFont typeface="+mj-lt"/>
              <a:buAutoNum type="arabicPeriod" startAt="2"/>
            </a:pPr>
            <a:r>
              <a:rPr lang="en-US" b="1" dirty="0"/>
              <a:t>What is your greatest capacity building priority </a:t>
            </a:r>
            <a:r>
              <a:rPr lang="en-US" b="1" dirty="0" smtClean="0"/>
              <a:t>(</a:t>
            </a:r>
            <a:r>
              <a:rPr lang="en-US" b="1" dirty="0"/>
              <a:t>Phase 2 or Phase 3) for which to seek other partnership/funding </a:t>
            </a:r>
            <a:r>
              <a:rPr lang="en-US" b="1" dirty="0" smtClean="0"/>
              <a:t>opportunities </a:t>
            </a:r>
            <a:r>
              <a:rPr lang="en-US" b="1" i="1" dirty="0"/>
              <a:t>outside</a:t>
            </a:r>
            <a:r>
              <a:rPr lang="en-US" b="1" dirty="0"/>
              <a:t> </a:t>
            </a:r>
            <a:r>
              <a:rPr lang="en-US" b="1" dirty="0" smtClean="0"/>
              <a:t>of IHO CB?</a:t>
            </a:r>
          </a:p>
          <a:p>
            <a:pPr marL="339725" indent="0">
              <a:lnSpc>
                <a:spcPct val="100000"/>
              </a:lnSpc>
              <a:buNone/>
            </a:pPr>
            <a:r>
              <a:rPr lang="en-US" i="1" dirty="0" smtClean="0"/>
              <a:t>n/a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199794"/>
            <a:ext cx="11011577" cy="540511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Save the date !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675"/>
            <a:ext cx="10001250" cy="21587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You </a:t>
            </a:r>
            <a:r>
              <a:rPr lang="en-US" dirty="0"/>
              <a:t>are all invited to Paris on November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2020 </a:t>
            </a:r>
            <a:r>
              <a:rPr lang="en-US" dirty="0"/>
              <a:t>to celebrate the </a:t>
            </a:r>
            <a:r>
              <a:rPr lang="en-US" dirty="0" smtClean="0"/>
              <a:t>300</a:t>
            </a:r>
            <a:r>
              <a:rPr lang="en-US" baseline="30000" dirty="0" smtClean="0"/>
              <a:t>th</a:t>
            </a:r>
            <a:r>
              <a:rPr lang="en-US" dirty="0" smtClean="0"/>
              <a:t> anniversary </a:t>
            </a:r>
            <a:r>
              <a:rPr lang="en-US" dirty="0"/>
              <a:t>of French </a:t>
            </a:r>
            <a:r>
              <a:rPr lang="en-US" dirty="0" smtClean="0"/>
              <a:t>hydrography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u="sng" dirty="0">
                <a:solidFill>
                  <a:srgbClr val="0000FF"/>
                </a:solidFill>
                <a:ea typeface="Times New Roman"/>
                <a:cs typeface="Times New Roman"/>
              </a:rPr>
              <a:t>https://www.shom.fr/fr/300_ans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Image 7" descr="C:\Users\lamarrvi\Documents\01-REX\PUBLIC\300ans\Supports\TwitterBandeau300years_1500x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45" y="3877945"/>
            <a:ext cx="57150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084860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1220</TotalTime>
  <Words>345</Words>
  <Application>Microsoft Office PowerPoint</Application>
  <PresentationFormat>Personnalisé</PresentationFormat>
  <Paragraphs>35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IHO_Presentations_template-Blank</vt:lpstr>
      <vt:lpstr>20th Meeting of the  Meso America – Caribbean Sea Hydrographic Commission  National Report by</vt:lpstr>
      <vt:lpstr>Top achievements during the year (3 maximum)</vt:lpstr>
      <vt:lpstr>Top challenges and/or obstructions (3 maximum)  (Such as capacity building gaps)</vt:lpstr>
      <vt:lpstr>Top Plans that affect the region (3 maximum) (Charts, surveys, training, other)</vt:lpstr>
      <vt:lpstr>  Top 2 recommendations for MACHC plenary (Criteria: Greatest collective regional impact, return on investment,  potential for leveraging resources/partnerships) </vt:lpstr>
      <vt:lpstr>Save the date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Vincent Lamarre, DMI/REX</cp:lastModifiedBy>
  <cp:revision>109</cp:revision>
  <dcterms:created xsi:type="dcterms:W3CDTF">2017-10-26T13:07:26Z</dcterms:created>
  <dcterms:modified xsi:type="dcterms:W3CDTF">2019-11-28T09:59:22Z</dcterms:modified>
</cp:coreProperties>
</file>