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9" r:id="rId4"/>
    <p:sldId id="258" r:id="rId5"/>
    <p:sldId id="261" r:id="rId6"/>
    <p:sldId id="271" r:id="rId7"/>
    <p:sldId id="272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4511" autoAdjust="0"/>
  </p:normalViewPr>
  <p:slideViewPr>
    <p:cSldViewPr snapToGrid="0">
      <p:cViewPr varScale="1">
        <p:scale>
          <a:sx n="89" d="100"/>
          <a:sy n="89" d="100"/>
        </p:scale>
        <p:origin x="2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6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941"/>
            <a:ext cx="12192000" cy="3124739"/>
          </a:xfrm>
        </p:spPr>
        <p:txBody>
          <a:bodyPr>
            <a:normAutofit fontScale="90000"/>
          </a:bodyPr>
          <a:lstStyle/>
          <a:p>
            <a:r>
              <a:rPr lang="en-US" dirty="0"/>
              <a:t>20</a:t>
            </a:r>
            <a:r>
              <a:rPr lang="en-US" baseline="30000" dirty="0"/>
              <a:t>a</a:t>
            </a:r>
            <a:r>
              <a:rPr lang="en-US" dirty="0"/>
              <a:t> </a:t>
            </a:r>
            <a:r>
              <a:rPr lang="en-US" dirty="0" err="1"/>
              <a:t>Reunión</a:t>
            </a:r>
            <a:r>
              <a:rPr lang="en-US" dirty="0"/>
              <a:t> de la  </a:t>
            </a:r>
            <a:br>
              <a:rPr lang="en-US" dirty="0"/>
            </a:br>
            <a:r>
              <a:rPr lang="es-PE" dirty="0"/>
              <a:t>Comisión Hidrográfica Mesoamericana y del Mar Caribe</a:t>
            </a:r>
            <a:br>
              <a:rPr lang="en-US" dirty="0"/>
            </a:br>
            <a:r>
              <a:rPr lang="en-US" sz="4400" dirty="0"/>
              <a:t>Informe Nacional de la </a:t>
            </a:r>
            <a:r>
              <a:rPr lang="en-US" sz="4400" dirty="0" err="1"/>
              <a:t>República</a:t>
            </a:r>
            <a:r>
              <a:rPr lang="en-US" sz="4400" dirty="0"/>
              <a:t> de Guatemala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844" y="4777689"/>
            <a:ext cx="9144000" cy="534027"/>
          </a:xfrm>
        </p:spPr>
        <p:txBody>
          <a:bodyPr>
            <a:normAutofit/>
          </a:bodyPr>
          <a:lstStyle/>
          <a:p>
            <a:r>
              <a:rPr lang="en-AU" dirty="0"/>
              <a:t>Estado </a:t>
            </a:r>
            <a:r>
              <a:rPr lang="en-AU" dirty="0" err="1"/>
              <a:t>miembro</a:t>
            </a:r>
            <a:r>
              <a:rPr lang="en-AU" dirty="0"/>
              <a:t> de la MACHC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6" name="9 Imagen">
            <a:extLst>
              <a:ext uri="{FF2B5EF4-FFF2-40B4-BE49-F238E27FC236}">
                <a16:creationId xmlns:a16="http://schemas.microsoft.com/office/drawing/2014/main" id="{A1A795C8-A51F-408C-8CEC-DB483DE902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8333" y1="71007" x2="58333" y2="71007"/>
                        <a14:backgroundMark x1="55208" y1="78870" x2="55208" y2="78870"/>
                        <a14:backgroundMark x1="55208" y1="78870" x2="56510" y2="70270"/>
                        <a14:backgroundMark x1="56510" y1="70270" x2="57552" y2="72727"/>
                        <a14:backgroundMark x1="76563" y1="48649" x2="76563" y2="48649"/>
                        <a14:backgroundMark x1="75781" y1="50369" x2="75521" y2="52088"/>
                        <a14:backgroundMark x1="69010" y1="52826" x2="69010" y2="52826"/>
                        <a14:backgroundMark x1="69010" y1="52826" x2="69010" y2="52826"/>
                        <a14:backgroundMark x1="70313" y1="50123" x2="70313" y2="50123"/>
                        <a14:backgroundMark x1="51823" y1="60197" x2="51823" y2="60197"/>
                        <a14:backgroundMark x1="52083" y1="59951" x2="52604" y2="63391"/>
                        <a14:backgroundMark x1="41927" y1="40541" x2="45052" y2="37346"/>
                        <a14:backgroundMark x1="54688" y1="38084" x2="52604" y2="35381"/>
                        <a14:backgroundMark x1="41927" y1="46683" x2="44010" y2="47174"/>
                        <a14:backgroundMark x1="44271" y1="53317" x2="44271" y2="53317"/>
                        <a14:backgroundMark x1="41406" y1="81327" x2="41927" y2="75921"/>
                        <a14:backgroundMark x1="86458" y1="93612" x2="86458" y2="93612"/>
                        <a14:backgroundMark x1="80729" y1="59214" x2="78646" y2="62162"/>
                        <a14:backgroundMark x1="76302" y1="63882" x2="71615" y2="71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327" y="4237533"/>
            <a:ext cx="1596789" cy="1691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7F929-F121-4C4C-87CE-6CAADA3378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030" y="4333511"/>
            <a:ext cx="2862517" cy="1495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414"/>
            <a:ext cx="12192000" cy="540511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/>
              <a:t>Logros más importantes durante el año </a:t>
            </a:r>
            <a:r>
              <a:rPr lang="es-GT" sz="3100" dirty="0"/>
              <a:t>(tres máximo)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6" y="1187355"/>
            <a:ext cx="11354937" cy="5295332"/>
          </a:xfrm>
        </p:spPr>
        <p:txBody>
          <a:bodyPr>
            <a:normAutofit/>
          </a:bodyPr>
          <a:lstStyle/>
          <a:p>
            <a:pPr algn="just"/>
            <a:r>
              <a:rPr lang="es-GT" sz="2000" dirty="0"/>
              <a:t>Del 11 al 15 de marzo, se tuvo la </a:t>
            </a:r>
            <a:r>
              <a:rPr lang="es-GT" sz="2000" b="1" i="1" u="sng" dirty="0"/>
              <a:t>visita técnica de la OHI </a:t>
            </a:r>
            <a:r>
              <a:rPr lang="es-GT" sz="2000" dirty="0"/>
              <a:t>al Estado de Guatemala, con el objeto de evaluar y fortalecer las capacidades en materia hidrográfica.</a:t>
            </a:r>
          </a:p>
          <a:p>
            <a:pPr algn="just"/>
            <a:r>
              <a:rPr lang="es-GT" sz="2000" dirty="0"/>
              <a:t>Del 03 al 05 de junio, se llevó a cabo el </a:t>
            </a:r>
            <a:r>
              <a:rPr lang="es-GT" sz="2000" b="1" i="1" u="sng" dirty="0"/>
              <a:t>levantamiento hidro-oceanográfico </a:t>
            </a:r>
            <a:r>
              <a:rPr lang="es-GT" sz="2000" dirty="0"/>
              <a:t>en ZEE del pacífico de Guatemala, con el objeto de identificar la ruta marítima para la futura instalación de cable submarino de fibra óptica, así como en la </a:t>
            </a:r>
            <a:r>
              <a:rPr lang="es-GT" sz="2000" b="1" i="1" u="sng" dirty="0"/>
              <a:t>dársena del Puerto Quetzal, </a:t>
            </a:r>
            <a:r>
              <a:rPr lang="es-GT" sz="2000" dirty="0"/>
              <a:t>Escuintla.</a:t>
            </a:r>
          </a:p>
          <a:p>
            <a:pPr algn="just"/>
            <a:r>
              <a:rPr lang="es-GT" sz="2000" b="1" i="1" u="sng" dirty="0"/>
              <a:t>19 al 28 de Octubre se realizó la Auditoria al Estado de Guatemala en cumplimiento al </a:t>
            </a:r>
            <a:r>
              <a:rPr lang="es-GT" sz="2000" b="1" i="1" u="sng" dirty="0" err="1"/>
              <a:t>Codigo</a:t>
            </a:r>
            <a:r>
              <a:rPr lang="es-GT" sz="2000" b="1" i="1" u="sng" dirty="0"/>
              <a:t> III del Convenio SOLAS.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02111"/>
            <a:ext cx="2839792" cy="951000"/>
          </a:xfrm>
          <a:prstGeom prst="rect">
            <a:avLst/>
          </a:prstGeom>
        </p:spPr>
      </p:pic>
      <p:pic>
        <p:nvPicPr>
          <p:cNvPr id="8" name="Picture 5" descr="Picture 5">
            <a:extLst>
              <a:ext uri="{FF2B5EF4-FFF2-40B4-BE49-F238E27FC236}">
                <a16:creationId xmlns:a16="http://schemas.microsoft.com/office/drawing/2014/main" id="{DD5E8991-C963-447B-B41D-684352D9F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5256" y="6024781"/>
            <a:ext cx="1061000" cy="85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9 Imagen">
            <a:extLst>
              <a:ext uri="{FF2B5EF4-FFF2-40B4-BE49-F238E27FC236}">
                <a16:creationId xmlns:a16="http://schemas.microsoft.com/office/drawing/2014/main" id="{19FF1699-E4F4-48E6-8F86-146BEFCE73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8201" y1="71144" x2="58201" y2="71144"/>
                        <a14:backgroundMark x1="55026" y1="79104" x2="55026" y2="79104"/>
                        <a14:backgroundMark x1="55026" y1="79104" x2="56614" y2="70647"/>
                        <a14:backgroundMark x1="56614" y1="70647" x2="57672" y2="73134"/>
                        <a14:backgroundMark x1="76720" y1="48756" x2="76720" y2="48756"/>
                        <a14:backgroundMark x1="75661" y1="50249" x2="75661" y2="52239"/>
                        <a14:backgroundMark x1="68783" y1="53234" x2="68783" y2="53234"/>
                        <a14:backgroundMark x1="68783" y1="53234" x2="68783" y2="53234"/>
                        <a14:backgroundMark x1="70370" y1="50249" x2="70370" y2="50249"/>
                        <a14:backgroundMark x1="51852" y1="60199" x2="51852" y2="60199"/>
                        <a14:backgroundMark x1="52381" y1="60199" x2="52381" y2="63184"/>
                        <a14:backgroundMark x1="41799" y1="40796" x2="44974" y2="37313"/>
                        <a14:backgroundMark x1="54497" y1="38308" x2="52381" y2="35323"/>
                        <a14:backgroundMark x1="41799" y1="46766" x2="43915" y2="47264"/>
                        <a14:backgroundMark x1="44444" y1="53731" x2="44444" y2="53731"/>
                        <a14:backgroundMark x1="41270" y1="81592" x2="41799" y2="76119"/>
                        <a14:backgroundMark x1="86772" y1="93532" x2="86772" y2="93532"/>
                        <a14:backgroundMark x1="80952" y1="59204" x2="78836" y2="62189"/>
                        <a14:backgroundMark x1="76720" y1="64179" x2="7195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796" y="6013517"/>
            <a:ext cx="789950" cy="836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47257-F1D8-4587-B15F-D03D53D5EA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17" y="3602352"/>
            <a:ext cx="4471775" cy="217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A7B959-8229-40CF-A330-E840868E17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220" y="3602352"/>
            <a:ext cx="2892786" cy="217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8D41FD-AC60-40F6-BB84-29B2C3DD34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5256" y="3602352"/>
            <a:ext cx="3741216" cy="217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F69BDA-133E-4BCC-9A61-8D281B7D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522CDAB-D575-421A-91F8-C2741F1F0F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DE6308-C374-4437-BD9A-1BAF50A129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35" y="448575"/>
            <a:ext cx="4878006" cy="27518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B84246-711C-41F5-AE3D-D131459AA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676" y="0"/>
            <a:ext cx="6430324" cy="3246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D164607-D46C-48AA-931D-0FB463BC36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35" y="4100099"/>
            <a:ext cx="6430324" cy="23345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BE89DB-1DF1-4546-8441-ED2FC90A3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358" y="3674663"/>
            <a:ext cx="5754807" cy="30912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38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7" y="344986"/>
            <a:ext cx="11948507" cy="10372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Retos</a:t>
            </a:r>
            <a:r>
              <a:rPr lang="en-US" dirty="0"/>
              <a:t> y/u </a:t>
            </a:r>
            <a:r>
              <a:rPr lang="en-US" dirty="0" err="1"/>
              <a:t>obstrucciones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tres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máximo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) </a:t>
            </a:r>
            <a:br>
              <a:rPr lang="en-US" sz="3100" dirty="0">
                <a:solidFill>
                  <a:srgbClr val="ACCBF9">
                    <a:lumMod val="50000"/>
                  </a:srgbClr>
                </a:solidFill>
              </a:rPr>
            </a:b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(Tal 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como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falta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 de 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Construcción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 de 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Capacidad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75" y="1581744"/>
            <a:ext cx="11106614" cy="3779762"/>
          </a:xfrm>
        </p:spPr>
        <p:txBody>
          <a:bodyPr>
            <a:normAutofit lnSpcReduction="10000"/>
          </a:bodyPr>
          <a:lstStyle/>
          <a:p>
            <a:pPr algn="just"/>
            <a:r>
              <a:rPr lang="es-GT" sz="3200" dirty="0"/>
              <a:t>Adquisición de equipos, software hidrográfico así como una embarcación hidrográfica.</a:t>
            </a:r>
          </a:p>
          <a:p>
            <a:pPr algn="just"/>
            <a:r>
              <a:rPr lang="es-GT" sz="3200" dirty="0"/>
              <a:t>Crear las capacidades para iniciar en la generación de cartografía náutica de las aguas jurisdiccionales de la República de Guatemala. </a:t>
            </a:r>
          </a:p>
          <a:p>
            <a:pPr algn="just"/>
            <a:r>
              <a:rPr lang="es-ES" sz="3200" dirty="0"/>
              <a:t>Aumentar la participación por parte de representantes del Estado de Guatemala, en proyectos de creación de capacidad de la OHI y otras entidades internacionales (IALA, OMI, COI </a:t>
            </a:r>
            <a:r>
              <a:rPr lang="es-ES" sz="3200" dirty="0" err="1"/>
              <a:t>etc</a:t>
            </a:r>
            <a:r>
              <a:rPr lang="es-ES" sz="3200" dirty="0"/>
              <a:t>)</a:t>
            </a:r>
            <a:endParaRPr lang="es-GT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995CE51-F536-4125-ABE7-423C55485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02111"/>
            <a:ext cx="2839792" cy="951000"/>
          </a:xfrm>
          <a:prstGeom prst="rect">
            <a:avLst/>
          </a:prstGeom>
        </p:spPr>
      </p:pic>
      <p:pic>
        <p:nvPicPr>
          <p:cNvPr id="9" name="Picture 5" descr="Picture 5">
            <a:extLst>
              <a:ext uri="{FF2B5EF4-FFF2-40B4-BE49-F238E27FC236}">
                <a16:creationId xmlns:a16="http://schemas.microsoft.com/office/drawing/2014/main" id="{9B8CEE1F-040E-4469-BB7C-C43A39DBB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5256" y="6024781"/>
            <a:ext cx="1061000" cy="85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9 Imagen">
            <a:extLst>
              <a:ext uri="{FF2B5EF4-FFF2-40B4-BE49-F238E27FC236}">
                <a16:creationId xmlns:a16="http://schemas.microsoft.com/office/drawing/2014/main" id="{6AB30B7D-F9D2-4E2B-B7F4-7EA8A3E4AC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8201" y1="71144" x2="58201" y2="71144"/>
                        <a14:backgroundMark x1="55026" y1="79104" x2="55026" y2="79104"/>
                        <a14:backgroundMark x1="55026" y1="79104" x2="56614" y2="70647"/>
                        <a14:backgroundMark x1="56614" y1="70647" x2="57672" y2="73134"/>
                        <a14:backgroundMark x1="76720" y1="48756" x2="76720" y2="48756"/>
                        <a14:backgroundMark x1="75661" y1="50249" x2="75661" y2="52239"/>
                        <a14:backgroundMark x1="68783" y1="53234" x2="68783" y2="53234"/>
                        <a14:backgroundMark x1="68783" y1="53234" x2="68783" y2="53234"/>
                        <a14:backgroundMark x1="70370" y1="50249" x2="70370" y2="50249"/>
                        <a14:backgroundMark x1="51852" y1="60199" x2="51852" y2="60199"/>
                        <a14:backgroundMark x1="52381" y1="60199" x2="52381" y2="63184"/>
                        <a14:backgroundMark x1="41799" y1="40796" x2="44974" y2="37313"/>
                        <a14:backgroundMark x1="54497" y1="38308" x2="52381" y2="35323"/>
                        <a14:backgroundMark x1="41799" y1="46766" x2="43915" y2="47264"/>
                        <a14:backgroundMark x1="44444" y1="53731" x2="44444" y2="53731"/>
                        <a14:backgroundMark x1="41270" y1="81592" x2="41799" y2="76119"/>
                        <a14:backgroundMark x1="86772" y1="93532" x2="86772" y2="93532"/>
                        <a14:backgroundMark x1="80952" y1="59204" x2="78836" y2="62189"/>
                        <a14:backgroundMark x1="76720" y1="64179" x2="7195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796" y="6013517"/>
            <a:ext cx="789950" cy="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32" y="226400"/>
            <a:ext cx="11654555" cy="1124728"/>
          </a:xfrm>
        </p:spPr>
        <p:txBody>
          <a:bodyPr>
            <a:normAutofit fontScale="90000"/>
          </a:bodyPr>
          <a:lstStyle/>
          <a:p>
            <a:r>
              <a:rPr lang="en-US" dirty="0"/>
              <a:t>Planes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que </a:t>
            </a:r>
            <a:r>
              <a:rPr lang="en-US" dirty="0" err="1"/>
              <a:t>afectan</a:t>
            </a:r>
            <a:r>
              <a:rPr lang="en-US" dirty="0"/>
              <a:t> la </a:t>
            </a:r>
            <a:r>
              <a:rPr lang="en-US" dirty="0" err="1"/>
              <a:t>región</a:t>
            </a:r>
            <a:r>
              <a:rPr lang="en-US" dirty="0"/>
              <a:t> 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tres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 </a:t>
            </a:r>
            <a:r>
              <a:rPr lang="en-US" sz="3100" dirty="0" err="1">
                <a:solidFill>
                  <a:srgbClr val="ACCBF9">
                    <a:lumMod val="50000"/>
                  </a:srgbClr>
                </a:solidFill>
              </a:rPr>
              <a:t>máximo</a:t>
            </a: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) </a:t>
            </a:r>
            <a:r>
              <a:rPr lang="en-US" sz="3100" dirty="0"/>
              <a:t>(</a:t>
            </a:r>
            <a:r>
              <a:rPr lang="es-PE" sz="3100" dirty="0"/>
              <a:t>Cartas Náuticas, levantamientos hidrográficos, capacitación, otros</a:t>
            </a:r>
            <a:r>
              <a:rPr lang="en-US" sz="31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14" y="1601830"/>
            <a:ext cx="11545372" cy="3930555"/>
          </a:xfrm>
        </p:spPr>
        <p:txBody>
          <a:bodyPr>
            <a:normAutofit/>
          </a:bodyPr>
          <a:lstStyle/>
          <a:p>
            <a:pPr algn="just"/>
            <a:r>
              <a:rPr lang="es-GT" sz="3400" dirty="0"/>
              <a:t>Proyecto PNUD “</a:t>
            </a:r>
            <a:r>
              <a:rPr lang="uz-Cyrl-UZ" sz="3200" b="1" dirty="0"/>
              <a:t>Hacia una gestión conjunta basada en los ecosistemas del gran ecosistema marino de la costa del Pacífico centroamericano</a:t>
            </a:r>
            <a:r>
              <a:rPr lang="es-GT" sz="3200" b="1" dirty="0"/>
              <a:t> PACA”</a:t>
            </a:r>
          </a:p>
          <a:p>
            <a:pPr algn="just"/>
            <a:r>
              <a:rPr lang="es-GT" sz="3200" b="1" dirty="0"/>
              <a:t>Observatorio Oceanográfico MAGA-MINDEF-USAC/CEMA</a:t>
            </a:r>
          </a:p>
          <a:p>
            <a:pPr algn="just"/>
            <a:r>
              <a:rPr lang="es-ES" sz="3200" dirty="0"/>
              <a:t>Iniciativa de investigación biológica y oceanográfica en el litoral pacífico (</a:t>
            </a:r>
            <a:r>
              <a:rPr lang="es-ES" sz="3200" dirty="0" err="1"/>
              <a:t>cañon</a:t>
            </a:r>
            <a:r>
              <a:rPr lang="es-ES" sz="3200" dirty="0"/>
              <a:t> submarino) de la República de Guatemala, en coordinación con el Museo de Historia Natural de Francia. </a:t>
            </a:r>
            <a:endParaRPr lang="es-GT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9D646C0-3A6F-4118-8544-A36DA436B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02111"/>
            <a:ext cx="2839792" cy="951000"/>
          </a:xfrm>
          <a:prstGeom prst="rect">
            <a:avLst/>
          </a:prstGeom>
        </p:spPr>
      </p:pic>
      <p:pic>
        <p:nvPicPr>
          <p:cNvPr id="9" name="Picture 5" descr="Picture 5">
            <a:extLst>
              <a:ext uri="{FF2B5EF4-FFF2-40B4-BE49-F238E27FC236}">
                <a16:creationId xmlns:a16="http://schemas.microsoft.com/office/drawing/2014/main" id="{04ED4662-1938-4969-BCA1-327D631F58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5256" y="6024781"/>
            <a:ext cx="1061000" cy="85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9 Imagen">
            <a:extLst>
              <a:ext uri="{FF2B5EF4-FFF2-40B4-BE49-F238E27FC236}">
                <a16:creationId xmlns:a16="http://schemas.microsoft.com/office/drawing/2014/main" id="{03C1C732-0AFC-4F1C-B930-D069F0891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8201" y1="71144" x2="58201" y2="71144"/>
                        <a14:backgroundMark x1="55026" y1="79104" x2="55026" y2="79104"/>
                        <a14:backgroundMark x1="55026" y1="79104" x2="56614" y2="70647"/>
                        <a14:backgroundMark x1="56614" y1="70647" x2="57672" y2="73134"/>
                        <a14:backgroundMark x1="76720" y1="48756" x2="76720" y2="48756"/>
                        <a14:backgroundMark x1="75661" y1="50249" x2="75661" y2="52239"/>
                        <a14:backgroundMark x1="68783" y1="53234" x2="68783" y2="53234"/>
                        <a14:backgroundMark x1="68783" y1="53234" x2="68783" y2="53234"/>
                        <a14:backgroundMark x1="70370" y1="50249" x2="70370" y2="50249"/>
                        <a14:backgroundMark x1="51852" y1="60199" x2="51852" y2="60199"/>
                        <a14:backgroundMark x1="52381" y1="60199" x2="52381" y2="63184"/>
                        <a14:backgroundMark x1="41799" y1="40796" x2="44974" y2="37313"/>
                        <a14:backgroundMark x1="54497" y1="38308" x2="52381" y2="35323"/>
                        <a14:backgroundMark x1="41799" y1="46766" x2="43915" y2="47264"/>
                        <a14:backgroundMark x1="44444" y1="53731" x2="44444" y2="53731"/>
                        <a14:backgroundMark x1="41270" y1="81592" x2="41799" y2="76119"/>
                        <a14:backgroundMark x1="86772" y1="93532" x2="86772" y2="93532"/>
                        <a14:backgroundMark x1="80952" y1="59204" x2="78836" y2="62189"/>
                        <a14:backgroundMark x1="76720" y1="64179" x2="7195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796" y="6013517"/>
            <a:ext cx="789950" cy="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9B576-F412-4380-A6AE-275A5909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0BFE2E-6001-439C-83F1-A739EBE4E6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24" y="0"/>
            <a:ext cx="9841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7AD169-EA32-439E-866D-3B25E2F3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F766C-AA3E-4CDB-91A8-A6754926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A90E8E-410F-42EF-B51F-5FAB122DE9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89" y="1444759"/>
            <a:ext cx="5809410" cy="4674331"/>
          </a:xfrm>
          <a:prstGeom prst="rect">
            <a:avLst/>
          </a:prstGeom>
          <a:noFill/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7DF23A58-FD8B-4C23-846D-D1D44E702D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643" y="634420"/>
            <a:ext cx="5383482" cy="39375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063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136484"/>
            <a:ext cx="11661904" cy="10075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2 </a:t>
            </a:r>
            <a:r>
              <a:rPr lang="en-US" sz="3600" b="1" dirty="0" err="1"/>
              <a:t>recomendaciones</a:t>
            </a:r>
            <a:r>
              <a:rPr lang="en-US" sz="3600" b="1" dirty="0"/>
              <a:t> </a:t>
            </a:r>
            <a:r>
              <a:rPr lang="en-US" sz="3600" b="1" dirty="0" err="1"/>
              <a:t>más</a:t>
            </a:r>
            <a:r>
              <a:rPr lang="en-US" sz="3600" b="1" dirty="0"/>
              <a:t> </a:t>
            </a:r>
            <a:r>
              <a:rPr lang="en-US" sz="3600" b="1" dirty="0" err="1"/>
              <a:t>importantes</a:t>
            </a:r>
            <a:r>
              <a:rPr lang="en-US" sz="3600" b="1" dirty="0"/>
              <a:t> para el </a:t>
            </a:r>
            <a:r>
              <a:rPr lang="en-US" sz="3600" b="1" dirty="0" err="1"/>
              <a:t>plenario</a:t>
            </a:r>
            <a:r>
              <a:rPr lang="en-US" sz="3600" b="1" dirty="0"/>
              <a:t> de la MACHC</a:t>
            </a:r>
            <a:br>
              <a:rPr lang="en-US" b="1" dirty="0"/>
            </a:br>
            <a:r>
              <a:rPr lang="en-US" sz="2000" dirty="0"/>
              <a:t>(</a:t>
            </a:r>
            <a:r>
              <a:rPr lang="es-PE" sz="2000" dirty="0"/>
              <a:t>Criterio: mayor impacto regional colectivo, retorno de la inversión, potencial para aprovechar recursos / asociaciones</a:t>
            </a:r>
            <a:r>
              <a:rPr lang="en-US" sz="2200" dirty="0"/>
              <a:t>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66" y="1407781"/>
            <a:ext cx="10561321" cy="4042438"/>
          </a:xfrm>
        </p:spPr>
        <p:txBody>
          <a:bodyPr>
            <a:normAutofit fontScale="92500" lnSpcReduction="10000"/>
          </a:bodyPr>
          <a:lstStyle/>
          <a:p>
            <a:pPr marL="339725" indent="-339725">
              <a:lnSpc>
                <a:spcPct val="100000"/>
              </a:lnSpc>
              <a:buFont typeface="+mj-lt"/>
              <a:buAutoNum type="arabicPeriod"/>
            </a:pPr>
            <a:r>
              <a:rPr lang="es-PE" sz="3600" b="1" dirty="0"/>
              <a:t>¿Cuál es su mayor prioridad de construcción de capacidad que recomienda para la consideración de financiamiento del IHO CB (Fase 1)? (Seleccione uno)</a:t>
            </a:r>
            <a:endParaRPr lang="en-US" sz="2400" b="1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900" i="1" dirty="0" err="1">
                <a:solidFill>
                  <a:srgbClr val="FF0000"/>
                </a:solidFill>
              </a:rPr>
              <a:t>Seminario</a:t>
            </a:r>
            <a:r>
              <a:rPr lang="en-US" sz="2900" i="1" dirty="0">
                <a:solidFill>
                  <a:srgbClr val="FF0000"/>
                </a:solidFill>
              </a:rPr>
              <a:t> de </a:t>
            </a:r>
            <a:r>
              <a:rPr lang="en-US" sz="2900" i="1" dirty="0" err="1">
                <a:solidFill>
                  <a:srgbClr val="FF0000"/>
                </a:solidFill>
              </a:rPr>
              <a:t>Conciencia</a:t>
            </a:r>
            <a:r>
              <a:rPr lang="en-US" sz="2900" i="1" dirty="0">
                <a:solidFill>
                  <a:srgbClr val="FF0000"/>
                </a:solidFill>
              </a:rPr>
              <a:t> </a:t>
            </a:r>
            <a:r>
              <a:rPr lang="en-US" sz="2900" i="1" dirty="0" err="1">
                <a:solidFill>
                  <a:srgbClr val="FF0000"/>
                </a:solidFill>
              </a:rPr>
              <a:t>Hidrográfica</a:t>
            </a:r>
            <a:r>
              <a:rPr lang="en-US" sz="2900" i="1" dirty="0">
                <a:solidFill>
                  <a:srgbClr val="FF0000"/>
                </a:solidFill>
              </a:rPr>
              <a:t> (</a:t>
            </a:r>
            <a:r>
              <a:rPr lang="en-US" sz="2900" i="1" dirty="0" err="1">
                <a:solidFill>
                  <a:srgbClr val="FF0000"/>
                </a:solidFill>
              </a:rPr>
              <a:t>reunión</a:t>
            </a:r>
            <a:r>
              <a:rPr lang="en-US" sz="2900" i="1" dirty="0">
                <a:solidFill>
                  <a:srgbClr val="FF0000"/>
                </a:solidFill>
              </a:rPr>
              <a:t> previa-MACHC)</a:t>
            </a:r>
          </a:p>
          <a:p>
            <a:pPr marL="0" indent="0">
              <a:buNone/>
            </a:pPr>
            <a:endParaRPr lang="en-US" sz="3600" dirty="0"/>
          </a:p>
          <a:p>
            <a:pPr marL="339725" indent="-339725">
              <a:lnSpc>
                <a:spcPct val="100000"/>
              </a:lnSpc>
              <a:buFont typeface="+mj-lt"/>
              <a:buAutoNum type="alphaLcParenR" startAt="2"/>
            </a:pPr>
            <a:r>
              <a:rPr lang="es-PE" sz="3600" b="1" dirty="0"/>
              <a:t>¿Cuál es su mayor prioridad de creación de capacidad (Fase 2)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GT" sz="2900" i="1" dirty="0">
                <a:solidFill>
                  <a:srgbClr val="FF0000"/>
                </a:solidFill>
              </a:rPr>
              <a:t>	Capacitación para Cartógrafos y de control vertical (mareas)</a:t>
            </a:r>
            <a:endParaRPr lang="en-US" sz="29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8FA8372-5D24-4A79-B4C7-37E10EBAB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02111"/>
            <a:ext cx="2839792" cy="951000"/>
          </a:xfrm>
          <a:prstGeom prst="rect">
            <a:avLst/>
          </a:prstGeom>
        </p:spPr>
      </p:pic>
      <p:pic>
        <p:nvPicPr>
          <p:cNvPr id="9" name="Picture 5" descr="Picture 5">
            <a:extLst>
              <a:ext uri="{FF2B5EF4-FFF2-40B4-BE49-F238E27FC236}">
                <a16:creationId xmlns:a16="http://schemas.microsoft.com/office/drawing/2014/main" id="{DC7E8059-F3CB-46F5-BBBA-E061F75BC8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5256" y="6024781"/>
            <a:ext cx="1061000" cy="85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9 Imagen">
            <a:extLst>
              <a:ext uri="{FF2B5EF4-FFF2-40B4-BE49-F238E27FC236}">
                <a16:creationId xmlns:a16="http://schemas.microsoft.com/office/drawing/2014/main" id="{70608D10-2E81-4A69-A730-781949DB9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8201" y1="71144" x2="58201" y2="71144"/>
                        <a14:backgroundMark x1="55026" y1="79104" x2="55026" y2="79104"/>
                        <a14:backgroundMark x1="55026" y1="79104" x2="56614" y2="70647"/>
                        <a14:backgroundMark x1="56614" y1="70647" x2="57672" y2="73134"/>
                        <a14:backgroundMark x1="76720" y1="48756" x2="76720" y2="48756"/>
                        <a14:backgroundMark x1="75661" y1="50249" x2="75661" y2="52239"/>
                        <a14:backgroundMark x1="68783" y1="53234" x2="68783" y2="53234"/>
                        <a14:backgroundMark x1="68783" y1="53234" x2="68783" y2="53234"/>
                        <a14:backgroundMark x1="70370" y1="50249" x2="70370" y2="50249"/>
                        <a14:backgroundMark x1="51852" y1="60199" x2="51852" y2="60199"/>
                        <a14:backgroundMark x1="52381" y1="60199" x2="52381" y2="63184"/>
                        <a14:backgroundMark x1="41799" y1="40796" x2="44974" y2="37313"/>
                        <a14:backgroundMark x1="54497" y1="38308" x2="52381" y2="35323"/>
                        <a14:backgroundMark x1="41799" y1="46766" x2="43915" y2="47264"/>
                        <a14:backgroundMark x1="44444" y1="53731" x2="44444" y2="53731"/>
                        <a14:backgroundMark x1="41270" y1="81592" x2="41799" y2="76119"/>
                        <a14:backgroundMark x1="86772" y1="93532" x2="86772" y2="93532"/>
                        <a14:backgroundMark x1="80952" y1="59204" x2="78836" y2="62189"/>
                        <a14:backgroundMark x1="76720" y1="64179" x2="71958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796" y="6013517"/>
            <a:ext cx="789950" cy="8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D6AE-7A1C-4DBA-BE63-24835BE2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GT" dirty="0"/>
              <a:t>MUCHAS GRACIAS / THANK YOU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0F441-010E-4A49-ADA8-E010C51C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A9AB41C-726F-4886-B8B1-0108293BFF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56A5C-8114-43EF-9F7D-F41C1D829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785" y="985768"/>
            <a:ext cx="7215629" cy="4667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716872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1726</TotalTime>
  <Words>291</Words>
  <Application>Microsoft Office PowerPoint</Application>
  <PresentationFormat>Widescreen</PresentationFormat>
  <Paragraphs>33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IHO_Presentations_template-Blank</vt:lpstr>
      <vt:lpstr>20a Reunión de la   Comisión Hidrográfica Mesoamericana y del Mar Caribe Informe Nacional de la República de Guatemala</vt:lpstr>
      <vt:lpstr>Logros más importantes durante el año (tres máximo)</vt:lpstr>
      <vt:lpstr>PowerPoint Presentation</vt:lpstr>
      <vt:lpstr>Retos y/u obstrucciones más importantes (tres máximo)  (Tal como falta de Construcción de Capacidad </vt:lpstr>
      <vt:lpstr>Planes más importantes que afectan la región (tres máximo) (Cartas Náuticas, levantamientos hidrográficos, capacitación, otros)</vt:lpstr>
      <vt:lpstr>PowerPoint Presentation</vt:lpstr>
      <vt:lpstr>PowerPoint Presentation</vt:lpstr>
      <vt:lpstr>2 recomendaciones más importantes para el plenario de la MACHC (Criterio: mayor impacto regional colectivo, retorno de la inversión, potencial para aprovechar recursos / asociaciones) </vt:lpstr>
      <vt:lpstr>MUCHAS GRACIAS /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127</cp:revision>
  <dcterms:created xsi:type="dcterms:W3CDTF">2017-10-26T13:07:26Z</dcterms:created>
  <dcterms:modified xsi:type="dcterms:W3CDTF">2019-12-10T14:55:38Z</dcterms:modified>
</cp:coreProperties>
</file>