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70" r:id="rId4"/>
    <p:sldId id="271" r:id="rId5"/>
    <p:sldId id="258" r:id="rId6"/>
    <p:sldId id="261" r:id="rId7"/>
    <p:sldId id="272" r:id="rId8"/>
    <p:sldId id="267" r:id="rId9"/>
    <p:sldId id="268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14" autoAdjust="0"/>
  </p:normalViewPr>
  <p:slideViewPr>
    <p:cSldViewPr snapToGrid="0">
      <p:cViewPr varScale="1">
        <p:scale>
          <a:sx n="83" d="100"/>
          <a:sy n="83" d="100"/>
        </p:scale>
        <p:origin x="7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6E57B-A256-4434-9349-D1EEBA0E29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22F514-184A-413F-A518-859868E14A3B}">
      <dgm:prSet phldrT="[Text]"/>
      <dgm:spPr/>
      <dgm:t>
        <a:bodyPr/>
        <a:lstStyle/>
        <a:p>
          <a:r>
            <a:rPr lang="en-US" b="1" dirty="0" smtClean="0"/>
            <a:t>Phase 1 </a:t>
          </a:r>
          <a:endParaRPr lang="en-US" b="1" dirty="0"/>
        </a:p>
      </dgm:t>
    </dgm:pt>
    <dgm:pt modelId="{57D67E06-DB27-4535-8139-D3DAD8104BE9}" type="parTrans" cxnId="{7381862D-182E-45B2-8222-B4F6BDDD3E8F}">
      <dgm:prSet/>
      <dgm:spPr/>
      <dgm:t>
        <a:bodyPr/>
        <a:lstStyle/>
        <a:p>
          <a:endParaRPr lang="en-US"/>
        </a:p>
      </dgm:t>
    </dgm:pt>
    <dgm:pt modelId="{C115C6F3-86AE-4012-B701-7E58B226A526}" type="sibTrans" cxnId="{7381862D-182E-45B2-8222-B4F6BDDD3E8F}">
      <dgm:prSet/>
      <dgm:spPr/>
      <dgm:t>
        <a:bodyPr/>
        <a:lstStyle/>
        <a:p>
          <a:endParaRPr lang="en-US"/>
        </a:p>
      </dgm:t>
    </dgm:pt>
    <dgm:pt modelId="{DB7F6814-F1FC-49C8-AE20-C77AE4F69016}">
      <dgm:prSet/>
      <dgm:spPr/>
      <dgm:t>
        <a:bodyPr/>
        <a:lstStyle/>
        <a:p>
          <a:r>
            <a:rPr lang="en-US" dirty="0" smtClean="0"/>
            <a:t>Collection and circulation of nautical information, necessary to maintain existing charts and publications up to date.</a:t>
          </a:r>
        </a:p>
      </dgm:t>
    </dgm:pt>
    <dgm:pt modelId="{B96F10DC-591C-4C0C-A92C-BFF79222FAB1}" type="parTrans" cxnId="{9FB0AA55-F930-4AED-9FA0-4A002B9DB490}">
      <dgm:prSet/>
      <dgm:spPr/>
      <dgm:t>
        <a:bodyPr/>
        <a:lstStyle/>
        <a:p>
          <a:endParaRPr lang="en-US"/>
        </a:p>
      </dgm:t>
    </dgm:pt>
    <dgm:pt modelId="{15708B19-0F25-4311-A1E4-66E5B02E5001}" type="sibTrans" cxnId="{9FB0AA55-F930-4AED-9FA0-4A002B9DB490}">
      <dgm:prSet/>
      <dgm:spPr/>
      <dgm:t>
        <a:bodyPr/>
        <a:lstStyle/>
        <a:p>
          <a:endParaRPr lang="en-US"/>
        </a:p>
      </dgm:t>
    </dgm:pt>
    <dgm:pt modelId="{3DC28D8A-DF3D-48B2-8622-673C157AA28C}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Phase 2</a:t>
          </a:r>
        </a:p>
      </dgm:t>
    </dgm:pt>
    <dgm:pt modelId="{EAB42497-C217-4D8B-80E1-EBFA9AC257F3}" type="parTrans" cxnId="{77F6BE1B-BCB4-4FF4-A6EC-EA50F870F7C1}">
      <dgm:prSet/>
      <dgm:spPr/>
      <dgm:t>
        <a:bodyPr/>
        <a:lstStyle/>
        <a:p>
          <a:endParaRPr lang="en-US"/>
        </a:p>
      </dgm:t>
    </dgm:pt>
    <dgm:pt modelId="{A7F37992-FB35-4FAC-96F8-FC867E3336D0}" type="sibTrans" cxnId="{77F6BE1B-BCB4-4FF4-A6EC-EA50F870F7C1}">
      <dgm:prSet/>
      <dgm:spPr/>
      <dgm:t>
        <a:bodyPr/>
        <a:lstStyle/>
        <a:p>
          <a:endParaRPr lang="en-US"/>
        </a:p>
      </dgm:t>
    </dgm:pt>
    <dgm:pt modelId="{58144D21-938F-4E26-A712-ACD97A492F22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Creation of a surveying capability to conduct: </a:t>
          </a:r>
        </a:p>
      </dgm:t>
    </dgm:pt>
    <dgm:pt modelId="{4B5388F6-8F14-4FF0-8939-F2665EC719FA}" type="parTrans" cxnId="{4802F493-6146-4633-AE9A-5F8E3F82776E}">
      <dgm:prSet/>
      <dgm:spPr/>
      <dgm:t>
        <a:bodyPr/>
        <a:lstStyle/>
        <a:p>
          <a:endParaRPr lang="en-US"/>
        </a:p>
      </dgm:t>
    </dgm:pt>
    <dgm:pt modelId="{06850938-963C-4AA8-8E5F-307B9C5AC29A}" type="sibTrans" cxnId="{4802F493-6146-4633-AE9A-5F8E3F82776E}">
      <dgm:prSet/>
      <dgm:spPr/>
      <dgm:t>
        <a:bodyPr/>
        <a:lstStyle/>
        <a:p>
          <a:endParaRPr lang="en-US"/>
        </a:p>
      </dgm:t>
    </dgm:pt>
    <dgm:pt modelId="{938E68FF-B648-4033-9426-6F6BB32974F3}">
      <dgm:prSet/>
      <dgm:spPr/>
      <dgm:t>
        <a:bodyPr/>
        <a:lstStyle/>
        <a:p>
          <a:r>
            <a:rPr lang="en-US" smtClean="0">
              <a:solidFill>
                <a:srgbClr val="FFFF00"/>
              </a:solidFill>
            </a:rPr>
            <a:t>Coastal projects </a:t>
          </a:r>
          <a:endParaRPr lang="en-US" dirty="0" smtClean="0">
            <a:solidFill>
              <a:srgbClr val="FFFF00"/>
            </a:solidFill>
          </a:endParaRPr>
        </a:p>
      </dgm:t>
    </dgm:pt>
    <dgm:pt modelId="{C908474A-D743-4E64-BB93-F5EB7834F075}" type="parTrans" cxnId="{5466DF21-9C1D-452E-8674-DBC81512AD8A}">
      <dgm:prSet/>
      <dgm:spPr/>
      <dgm:t>
        <a:bodyPr/>
        <a:lstStyle/>
        <a:p>
          <a:endParaRPr lang="en-US"/>
        </a:p>
      </dgm:t>
    </dgm:pt>
    <dgm:pt modelId="{F00480A6-E5F5-4C6F-B0B8-7779636BF34C}" type="sibTrans" cxnId="{5466DF21-9C1D-452E-8674-DBC81512AD8A}">
      <dgm:prSet/>
      <dgm:spPr/>
      <dgm:t>
        <a:bodyPr/>
        <a:lstStyle/>
        <a:p>
          <a:endParaRPr lang="en-US"/>
        </a:p>
      </dgm:t>
    </dgm:pt>
    <dgm:pt modelId="{801F8C7A-CF84-4972-9DCF-BCFAE1893FAD}">
      <dgm:prSet/>
      <dgm:spPr/>
      <dgm:t>
        <a:bodyPr/>
        <a:lstStyle/>
        <a:p>
          <a:r>
            <a:rPr lang="en-US" smtClean="0">
              <a:solidFill>
                <a:srgbClr val="FFFF00"/>
              </a:solidFill>
            </a:rPr>
            <a:t>Offshore projects</a:t>
          </a:r>
          <a:endParaRPr lang="en-US" dirty="0" smtClean="0">
            <a:solidFill>
              <a:srgbClr val="FFFF00"/>
            </a:solidFill>
          </a:endParaRPr>
        </a:p>
      </dgm:t>
    </dgm:pt>
    <dgm:pt modelId="{66988896-4A78-49E8-8E20-CE5F8D8B59C1}" type="parTrans" cxnId="{C599CE1F-C0C7-4C1D-9A12-6897B1097843}">
      <dgm:prSet/>
      <dgm:spPr/>
      <dgm:t>
        <a:bodyPr/>
        <a:lstStyle/>
        <a:p>
          <a:endParaRPr lang="en-US"/>
        </a:p>
      </dgm:t>
    </dgm:pt>
    <dgm:pt modelId="{99CABD44-1A66-4D5E-A2D7-A376D3CE5C9D}" type="sibTrans" cxnId="{C599CE1F-C0C7-4C1D-9A12-6897B1097843}">
      <dgm:prSet/>
      <dgm:spPr/>
      <dgm:t>
        <a:bodyPr/>
        <a:lstStyle/>
        <a:p>
          <a:endParaRPr lang="en-US"/>
        </a:p>
      </dgm:t>
    </dgm:pt>
    <dgm:pt modelId="{79CB159A-F0EA-4726-9E71-189216B9BE79}">
      <dgm:prSet/>
      <dgm:spPr/>
      <dgm:t>
        <a:bodyPr/>
        <a:lstStyle/>
        <a:p>
          <a:r>
            <a:rPr lang="en-US" b="1" dirty="0" smtClean="0"/>
            <a:t>Phase 3 </a:t>
          </a:r>
        </a:p>
      </dgm:t>
    </dgm:pt>
    <dgm:pt modelId="{1A00DE0E-D259-4AE3-8819-1CC570023C08}" type="parTrans" cxnId="{00077751-64C3-4A60-BD27-42D33D81DB7A}">
      <dgm:prSet/>
      <dgm:spPr/>
      <dgm:t>
        <a:bodyPr/>
        <a:lstStyle/>
        <a:p>
          <a:endParaRPr lang="en-US"/>
        </a:p>
      </dgm:t>
    </dgm:pt>
    <dgm:pt modelId="{C253C9E4-25B4-45D5-814E-B9980C39BDEE}" type="sibTrans" cxnId="{00077751-64C3-4A60-BD27-42D33D81DB7A}">
      <dgm:prSet/>
      <dgm:spPr/>
      <dgm:t>
        <a:bodyPr/>
        <a:lstStyle/>
        <a:p>
          <a:endParaRPr lang="en-US"/>
        </a:p>
      </dgm:t>
    </dgm:pt>
    <dgm:pt modelId="{E8A8EAFA-B609-45B6-8850-A4529FA43AB5}">
      <dgm:prSet/>
      <dgm:spPr/>
      <dgm:t>
        <a:bodyPr/>
        <a:lstStyle/>
        <a:p>
          <a:r>
            <a:rPr lang="en-US" dirty="0" smtClean="0"/>
            <a:t>Produce paper charts, ENC and publications independently.</a:t>
          </a:r>
          <a:endParaRPr lang="en-US" dirty="0"/>
        </a:p>
      </dgm:t>
    </dgm:pt>
    <dgm:pt modelId="{042B4F82-6EA2-4649-A9D1-4A86468953AC}" type="parTrans" cxnId="{3907A4BE-6173-46A7-9F34-8D7D8A2D38A0}">
      <dgm:prSet/>
      <dgm:spPr/>
      <dgm:t>
        <a:bodyPr/>
        <a:lstStyle/>
        <a:p>
          <a:endParaRPr lang="en-US"/>
        </a:p>
      </dgm:t>
    </dgm:pt>
    <dgm:pt modelId="{5613A60B-89D5-4665-8D79-46A81A6C3E21}" type="sibTrans" cxnId="{3907A4BE-6173-46A7-9F34-8D7D8A2D38A0}">
      <dgm:prSet/>
      <dgm:spPr/>
      <dgm:t>
        <a:bodyPr/>
        <a:lstStyle/>
        <a:p>
          <a:endParaRPr lang="en-US"/>
        </a:p>
      </dgm:t>
    </dgm:pt>
    <dgm:pt modelId="{00FAA812-C76C-4528-90AB-15041A9FE889}" type="pres">
      <dgm:prSet presAssocID="{5436E57B-A256-4434-9349-D1EEBA0E2909}" presName="CompostProcess" presStyleCnt="0">
        <dgm:presLayoutVars>
          <dgm:dir/>
          <dgm:resizeHandles val="exact"/>
        </dgm:presLayoutVars>
      </dgm:prSet>
      <dgm:spPr/>
    </dgm:pt>
    <dgm:pt modelId="{1ED7654F-4D58-43EB-A0F3-291EBFD1117F}" type="pres">
      <dgm:prSet presAssocID="{5436E57B-A256-4434-9349-D1EEBA0E2909}" presName="arrow" presStyleLbl="bgShp" presStyleIdx="0" presStyleCnt="1"/>
      <dgm:spPr/>
    </dgm:pt>
    <dgm:pt modelId="{2BC3A222-9FE3-41E2-9FEC-5C05D1D3DAD9}" type="pres">
      <dgm:prSet presAssocID="{5436E57B-A256-4434-9349-D1EEBA0E2909}" presName="linearProcess" presStyleCnt="0"/>
      <dgm:spPr/>
    </dgm:pt>
    <dgm:pt modelId="{20B141D2-9C86-4F83-A9E0-2105F3C14AFD}" type="pres">
      <dgm:prSet presAssocID="{D922F514-184A-413F-A518-859868E14A3B}" presName="textNode" presStyleLbl="node1" presStyleIdx="0" presStyleCnt="3" custLinFactNeighborX="1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37FB5-994B-4289-BD21-7876FA7CB682}" type="pres">
      <dgm:prSet presAssocID="{C115C6F3-86AE-4012-B701-7E58B226A526}" presName="sibTrans" presStyleCnt="0"/>
      <dgm:spPr/>
    </dgm:pt>
    <dgm:pt modelId="{C1900D5C-1D25-45F0-BAFA-57A0F8158950}" type="pres">
      <dgm:prSet presAssocID="{3DC28D8A-DF3D-48B2-8622-673C157AA28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4C558-BE21-4EBF-88D4-9FFA63DA4F80}" type="pres">
      <dgm:prSet presAssocID="{A7F37992-FB35-4FAC-96F8-FC867E3336D0}" presName="sibTrans" presStyleCnt="0"/>
      <dgm:spPr/>
    </dgm:pt>
    <dgm:pt modelId="{87A8018B-D0F8-4EEE-877A-2216D5913512}" type="pres">
      <dgm:prSet presAssocID="{79CB159A-F0EA-4726-9E71-189216B9BE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77751-64C3-4A60-BD27-42D33D81DB7A}" srcId="{5436E57B-A256-4434-9349-D1EEBA0E2909}" destId="{79CB159A-F0EA-4726-9E71-189216B9BE79}" srcOrd="2" destOrd="0" parTransId="{1A00DE0E-D259-4AE3-8819-1CC570023C08}" sibTransId="{C253C9E4-25B4-45D5-814E-B9980C39BDEE}"/>
    <dgm:cxn modelId="{4802F493-6146-4633-AE9A-5F8E3F82776E}" srcId="{3DC28D8A-DF3D-48B2-8622-673C157AA28C}" destId="{58144D21-938F-4E26-A712-ACD97A492F22}" srcOrd="0" destOrd="0" parTransId="{4B5388F6-8F14-4FF0-8939-F2665EC719FA}" sibTransId="{06850938-963C-4AA8-8E5F-307B9C5AC29A}"/>
    <dgm:cxn modelId="{F4EA6386-DE4D-447C-90A0-615CFD5F861E}" type="presOf" srcId="{E8A8EAFA-B609-45B6-8850-A4529FA43AB5}" destId="{87A8018B-D0F8-4EEE-877A-2216D5913512}" srcOrd="0" destOrd="1" presId="urn:microsoft.com/office/officeart/2005/8/layout/hProcess9"/>
    <dgm:cxn modelId="{5466DF21-9C1D-452E-8674-DBC81512AD8A}" srcId="{58144D21-938F-4E26-A712-ACD97A492F22}" destId="{938E68FF-B648-4033-9426-6F6BB32974F3}" srcOrd="0" destOrd="0" parTransId="{C908474A-D743-4E64-BB93-F5EB7834F075}" sibTransId="{F00480A6-E5F5-4C6F-B0B8-7779636BF34C}"/>
    <dgm:cxn modelId="{FD8003DE-F6C0-4D46-9FD3-44611269A95F}" type="presOf" srcId="{D922F514-184A-413F-A518-859868E14A3B}" destId="{20B141D2-9C86-4F83-A9E0-2105F3C14AFD}" srcOrd="0" destOrd="0" presId="urn:microsoft.com/office/officeart/2005/8/layout/hProcess9"/>
    <dgm:cxn modelId="{B438C1B5-B026-4D23-BDA8-406C5E234AC3}" type="presOf" srcId="{801F8C7A-CF84-4972-9DCF-BCFAE1893FAD}" destId="{C1900D5C-1D25-45F0-BAFA-57A0F8158950}" srcOrd="0" destOrd="3" presId="urn:microsoft.com/office/officeart/2005/8/layout/hProcess9"/>
    <dgm:cxn modelId="{77F6BE1B-BCB4-4FF4-A6EC-EA50F870F7C1}" srcId="{5436E57B-A256-4434-9349-D1EEBA0E2909}" destId="{3DC28D8A-DF3D-48B2-8622-673C157AA28C}" srcOrd="1" destOrd="0" parTransId="{EAB42497-C217-4D8B-80E1-EBFA9AC257F3}" sibTransId="{A7F37992-FB35-4FAC-96F8-FC867E3336D0}"/>
    <dgm:cxn modelId="{3907A4BE-6173-46A7-9F34-8D7D8A2D38A0}" srcId="{79CB159A-F0EA-4726-9E71-189216B9BE79}" destId="{E8A8EAFA-B609-45B6-8850-A4529FA43AB5}" srcOrd="0" destOrd="0" parTransId="{042B4F82-6EA2-4649-A9D1-4A86468953AC}" sibTransId="{5613A60B-89D5-4665-8D79-46A81A6C3E21}"/>
    <dgm:cxn modelId="{7381862D-182E-45B2-8222-B4F6BDDD3E8F}" srcId="{5436E57B-A256-4434-9349-D1EEBA0E2909}" destId="{D922F514-184A-413F-A518-859868E14A3B}" srcOrd="0" destOrd="0" parTransId="{57D67E06-DB27-4535-8139-D3DAD8104BE9}" sibTransId="{C115C6F3-86AE-4012-B701-7E58B226A526}"/>
    <dgm:cxn modelId="{4E9EA3BE-7AAD-46F9-BB18-81C9F6A28CF8}" type="presOf" srcId="{3DC28D8A-DF3D-48B2-8622-673C157AA28C}" destId="{C1900D5C-1D25-45F0-BAFA-57A0F8158950}" srcOrd="0" destOrd="0" presId="urn:microsoft.com/office/officeart/2005/8/layout/hProcess9"/>
    <dgm:cxn modelId="{7A0C88E6-FD23-49DF-AC8E-0A7525B5F928}" type="presOf" srcId="{58144D21-938F-4E26-A712-ACD97A492F22}" destId="{C1900D5C-1D25-45F0-BAFA-57A0F8158950}" srcOrd="0" destOrd="1" presId="urn:microsoft.com/office/officeart/2005/8/layout/hProcess9"/>
    <dgm:cxn modelId="{9FB0AA55-F930-4AED-9FA0-4A002B9DB490}" srcId="{D922F514-184A-413F-A518-859868E14A3B}" destId="{DB7F6814-F1FC-49C8-AE20-C77AE4F69016}" srcOrd="0" destOrd="0" parTransId="{B96F10DC-591C-4C0C-A92C-BFF79222FAB1}" sibTransId="{15708B19-0F25-4311-A1E4-66E5B02E5001}"/>
    <dgm:cxn modelId="{C599CE1F-C0C7-4C1D-9A12-6897B1097843}" srcId="{58144D21-938F-4E26-A712-ACD97A492F22}" destId="{801F8C7A-CF84-4972-9DCF-BCFAE1893FAD}" srcOrd="1" destOrd="0" parTransId="{66988896-4A78-49E8-8E20-CE5F8D8B59C1}" sibTransId="{99CABD44-1A66-4D5E-A2D7-A376D3CE5C9D}"/>
    <dgm:cxn modelId="{C2B9CEB9-6EDA-45C3-8C6D-2FC612EE4CCB}" type="presOf" srcId="{DB7F6814-F1FC-49C8-AE20-C77AE4F69016}" destId="{20B141D2-9C86-4F83-A9E0-2105F3C14AFD}" srcOrd="0" destOrd="1" presId="urn:microsoft.com/office/officeart/2005/8/layout/hProcess9"/>
    <dgm:cxn modelId="{C4A4E14B-8A85-438A-8014-9DBF9B92CFBB}" type="presOf" srcId="{938E68FF-B648-4033-9426-6F6BB32974F3}" destId="{C1900D5C-1D25-45F0-BAFA-57A0F8158950}" srcOrd="0" destOrd="2" presId="urn:microsoft.com/office/officeart/2005/8/layout/hProcess9"/>
    <dgm:cxn modelId="{E48488B2-DA39-49C0-9020-680815E2236F}" type="presOf" srcId="{5436E57B-A256-4434-9349-D1EEBA0E2909}" destId="{00FAA812-C76C-4528-90AB-15041A9FE889}" srcOrd="0" destOrd="0" presId="urn:microsoft.com/office/officeart/2005/8/layout/hProcess9"/>
    <dgm:cxn modelId="{85EBEC79-F841-401F-9EBD-2DC9E4071733}" type="presOf" srcId="{79CB159A-F0EA-4726-9E71-189216B9BE79}" destId="{87A8018B-D0F8-4EEE-877A-2216D5913512}" srcOrd="0" destOrd="0" presId="urn:microsoft.com/office/officeart/2005/8/layout/hProcess9"/>
    <dgm:cxn modelId="{1CC84FBE-40C3-4AE9-8D48-0C49765A70DE}" type="presParOf" srcId="{00FAA812-C76C-4528-90AB-15041A9FE889}" destId="{1ED7654F-4D58-43EB-A0F3-291EBFD1117F}" srcOrd="0" destOrd="0" presId="urn:microsoft.com/office/officeart/2005/8/layout/hProcess9"/>
    <dgm:cxn modelId="{A25AF18E-99C1-488D-A431-88D056540545}" type="presParOf" srcId="{00FAA812-C76C-4528-90AB-15041A9FE889}" destId="{2BC3A222-9FE3-41E2-9FEC-5C05D1D3DAD9}" srcOrd="1" destOrd="0" presId="urn:microsoft.com/office/officeart/2005/8/layout/hProcess9"/>
    <dgm:cxn modelId="{C67A0505-42C9-4D27-9754-D2679D819505}" type="presParOf" srcId="{2BC3A222-9FE3-41E2-9FEC-5C05D1D3DAD9}" destId="{20B141D2-9C86-4F83-A9E0-2105F3C14AFD}" srcOrd="0" destOrd="0" presId="urn:microsoft.com/office/officeart/2005/8/layout/hProcess9"/>
    <dgm:cxn modelId="{D9F8424A-D47F-4C25-803B-46EBBB92DD00}" type="presParOf" srcId="{2BC3A222-9FE3-41E2-9FEC-5C05D1D3DAD9}" destId="{40C37FB5-994B-4289-BD21-7876FA7CB682}" srcOrd="1" destOrd="0" presId="urn:microsoft.com/office/officeart/2005/8/layout/hProcess9"/>
    <dgm:cxn modelId="{DB315A3C-3081-494E-8E1C-32E7DEFE7E3D}" type="presParOf" srcId="{2BC3A222-9FE3-41E2-9FEC-5C05D1D3DAD9}" destId="{C1900D5C-1D25-45F0-BAFA-57A0F8158950}" srcOrd="2" destOrd="0" presId="urn:microsoft.com/office/officeart/2005/8/layout/hProcess9"/>
    <dgm:cxn modelId="{6E24A0D3-CF94-43C3-B6C7-F07A06A7E551}" type="presParOf" srcId="{2BC3A222-9FE3-41E2-9FEC-5C05D1D3DAD9}" destId="{7204C558-BE21-4EBF-88D4-9FFA63DA4F80}" srcOrd="3" destOrd="0" presId="urn:microsoft.com/office/officeart/2005/8/layout/hProcess9"/>
    <dgm:cxn modelId="{826DD561-01E1-4D41-A4B1-9C8E1ABFBA8F}" type="presParOf" srcId="{2BC3A222-9FE3-41E2-9FEC-5C05D1D3DAD9}" destId="{87A8018B-D0F8-4EEE-877A-2216D5913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654F-4D58-43EB-A0F3-291EBFD1117F}">
      <dsp:nvSpPr>
        <dsp:cNvPr id="0" name=""/>
        <dsp:cNvSpPr/>
      </dsp:nvSpPr>
      <dsp:spPr>
        <a:xfrm>
          <a:off x="763666" y="0"/>
          <a:ext cx="8654891" cy="44442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141D2-9C86-4F83-A9E0-2105F3C14AFD}">
      <dsp:nvSpPr>
        <dsp:cNvPr id="0" name=""/>
        <dsp:cNvSpPr/>
      </dsp:nvSpPr>
      <dsp:spPr>
        <a:xfrm>
          <a:off x="36104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1 </a:t>
          </a:r>
          <a:endParaRPr lang="en-US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Collection and circulation of nautical information, necessary to maintain existing charts and publications up to date.</a:t>
          </a:r>
        </a:p>
      </dsp:txBody>
      <dsp:txXfrm>
        <a:off x="122885" y="1420069"/>
        <a:ext cx="3103841" cy="1604156"/>
      </dsp:txXfrm>
    </dsp:sp>
    <dsp:sp modelId="{C1900D5C-1D25-45F0-BAFA-57A0F8158950}">
      <dsp:nvSpPr>
        <dsp:cNvPr id="0" name=""/>
        <dsp:cNvSpPr/>
      </dsp:nvSpPr>
      <dsp:spPr>
        <a:xfrm>
          <a:off x="3452410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FF00"/>
              </a:solidFill>
            </a:rPr>
            <a:t>Phase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FF00"/>
              </a:solidFill>
            </a:rPr>
            <a:t>Creation of a surveying capability to conduct: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solidFill>
                <a:srgbClr val="FFFF00"/>
              </a:solidFill>
            </a:rPr>
            <a:t>Coastal projects </a:t>
          </a:r>
          <a:endParaRPr lang="en-US" sz="1600" kern="1200" dirty="0" smtClean="0">
            <a:solidFill>
              <a:srgbClr val="FFFF0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solidFill>
                <a:srgbClr val="FFFF00"/>
              </a:solidFill>
            </a:rPr>
            <a:t>Offshore projects</a:t>
          </a:r>
          <a:endParaRPr lang="en-US" sz="1600" kern="1200" dirty="0" smtClean="0">
            <a:solidFill>
              <a:srgbClr val="FFFF00"/>
            </a:solidFill>
          </a:endParaRPr>
        </a:p>
      </dsp:txBody>
      <dsp:txXfrm>
        <a:off x="3539191" y="1420069"/>
        <a:ext cx="3103841" cy="1604156"/>
      </dsp:txXfrm>
    </dsp:sp>
    <dsp:sp modelId="{87A8018B-D0F8-4EEE-877A-2216D5913512}">
      <dsp:nvSpPr>
        <dsp:cNvPr id="0" name=""/>
        <dsp:cNvSpPr/>
      </dsp:nvSpPr>
      <dsp:spPr>
        <a:xfrm>
          <a:off x="6893883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Produce paper charts, ENC and publications independently.</a:t>
          </a:r>
          <a:endParaRPr lang="en-US" sz="1600" kern="1200" dirty="0"/>
        </a:p>
      </dsp:txBody>
      <dsp:txXfrm>
        <a:off x="6980664" y="1420069"/>
        <a:ext cx="3103841" cy="16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National Activities</a:t>
            </a:r>
          </a:p>
          <a:p>
            <a:endParaRPr lang="en-US" b="1" u="sng" dirty="0" smtClean="0"/>
          </a:p>
          <a:p>
            <a:r>
              <a:rPr lang="en-US" b="1" u="none" dirty="0" smtClean="0"/>
              <a:t>Phase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Form National Authority (NA) and/or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National Hydrographic Coordinating Committee (NHCC).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Create/improve current infrastructure to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collect and circulate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Strengthen links with charting authority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to enable updating of charts and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publications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Minimal training needed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Strengthen links with NAVAREA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Coordinator to enable the promulgation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of safety 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 smtClean="0"/>
              <a:t>Phase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Establish capacity to enable surveys of ports and their approaches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Maintain adequate aids to navigation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 capacity to enable surveys in support of coastal and offshore areas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 capacity to set up hydrographic databases to support the work of the NA/NHCC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Provide basic geospatial data via MSDI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Requires funding for training, advising &amp; equipment or contract survey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 smtClean="0"/>
              <a:t>Phase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need shall be thoroughly assessed. Requires investment for production, distribution and updating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Alternatively, bi-lateral agreements for charting can provide easier solutions in production and distribution (of ENC through RENCs) and rewards.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Further development of MSDI 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 –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 smtClean="0"/>
              <a:t>JAMAICA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77940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Reference:  IHO Capacity Building </a:t>
            </a:r>
            <a:r>
              <a:rPr lang="en-US" dirty="0" smtClean="0"/>
              <a:t>Strategy </a:t>
            </a:r>
            <a:br>
              <a:rPr lang="en-US" dirty="0" smtClean="0"/>
            </a:br>
            <a:r>
              <a:rPr lang="en-US" dirty="0" smtClean="0"/>
              <a:t>Phases of Development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268679"/>
              </p:ext>
            </p:extLst>
          </p:nvPr>
        </p:nvGraphicFramePr>
        <p:xfrm>
          <a:off x="838200" y="1319917"/>
          <a:ext cx="10182225" cy="444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2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48774"/>
            <a:ext cx="7724182" cy="21587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Questions ?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2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Jamaica Hydrography: Organizational Structure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065" y="1435261"/>
            <a:ext cx="8439615" cy="4097438"/>
          </a:xfr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achievements </a:t>
            </a:r>
            <a:r>
              <a:rPr lang="en-US" dirty="0"/>
              <a:t>during the </a:t>
            </a:r>
            <a:r>
              <a:rPr lang="en-US" dirty="0" smtClean="0"/>
              <a:t>year </a:t>
            </a:r>
            <a:r>
              <a:rPr lang="en-US" sz="3100" dirty="0" smtClean="0"/>
              <a:t>(3 maximum)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325" y="1354238"/>
            <a:ext cx="7724182" cy="4640162"/>
          </a:xfrm>
        </p:spPr>
        <p:txBody>
          <a:bodyPr>
            <a:normAutofit/>
          </a:bodyPr>
          <a:lstStyle/>
          <a:p>
            <a:r>
              <a:rPr lang="en-US" dirty="0" smtClean="0"/>
              <a:t>UKHO (CME program) donated full suite of </a:t>
            </a:r>
            <a:r>
              <a:rPr lang="en-US" dirty="0" err="1" smtClean="0"/>
              <a:t>multibeam</a:t>
            </a:r>
            <a:r>
              <a:rPr lang="en-US" dirty="0" smtClean="0"/>
              <a:t> survey equipment</a:t>
            </a:r>
          </a:p>
          <a:p>
            <a:pPr lvl="1"/>
            <a:r>
              <a:rPr lang="en-US" dirty="0" smtClean="0"/>
              <a:t>Nine (9) persons received theoretical and practical training in data acquisition and processing</a:t>
            </a:r>
          </a:p>
          <a:p>
            <a:pPr lvl="1"/>
            <a:r>
              <a:rPr lang="en-US" dirty="0" smtClean="0"/>
              <a:t>Significant logistical support received from NHC stakeholders, the MAJ and PAJ</a:t>
            </a:r>
          </a:p>
          <a:p>
            <a:r>
              <a:rPr lang="en-US" dirty="0" smtClean="0"/>
              <a:t>One officer completed Cat. B </a:t>
            </a:r>
            <a:r>
              <a:rPr lang="en-US" dirty="0" smtClean="0"/>
              <a:t>training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1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achievements </a:t>
            </a:r>
            <a:r>
              <a:rPr lang="en-US" dirty="0"/>
              <a:t>during the </a:t>
            </a:r>
            <a:r>
              <a:rPr lang="en-US" dirty="0" smtClean="0"/>
              <a:t>year </a:t>
            </a:r>
            <a:r>
              <a:rPr lang="en-US" sz="3100" dirty="0" smtClean="0"/>
              <a:t>(3 maximum)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174" y="5242046"/>
            <a:ext cx="8201627" cy="752354"/>
          </a:xfrm>
        </p:spPr>
        <p:txBody>
          <a:bodyPr>
            <a:normAutofit/>
          </a:bodyPr>
          <a:lstStyle/>
          <a:p>
            <a:r>
              <a:rPr lang="en-US" dirty="0" smtClean="0"/>
              <a:t>Hydrographic </a:t>
            </a:r>
            <a:r>
              <a:rPr lang="en-US" dirty="0" smtClean="0"/>
              <a:t>Survey of Port Royal, Kingston </a:t>
            </a:r>
            <a:r>
              <a:rPr lang="en-US" dirty="0" err="1" smtClean="0"/>
              <a:t>Harbour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2049" name="Picture 3" descr="Tr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1059339"/>
            <a:ext cx="5943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738262" y="1399495"/>
            <a:ext cx="3419475" cy="1638300"/>
            <a:chOff x="2314575" y="2856230"/>
            <a:chExt cx="3419475" cy="1638300"/>
          </a:xfrm>
        </p:grpSpPr>
        <p:cxnSp>
          <p:nvCxnSpPr>
            <p:cNvPr id="9" name="Straight Arrow Connector 8"/>
            <p:cNvCxnSpPr>
              <a:cxnSpLocks noChangeShapeType="1"/>
            </p:cNvCxnSpPr>
            <p:nvPr/>
          </p:nvCxnSpPr>
          <p:spPr bwMode="auto">
            <a:xfrm flipH="1">
              <a:off x="2809875" y="3199130"/>
              <a:ext cx="85725" cy="12954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314575" y="2856230"/>
              <a:ext cx="2314575" cy="333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Fort James</a:t>
              </a: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       </a:t>
              </a:r>
              <a:r>
                <a: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Uncharted wrecks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>
              <a:cxnSpLocks noChangeShapeType="1"/>
            </p:cNvCxnSpPr>
            <p:nvPr/>
          </p:nvCxnSpPr>
          <p:spPr bwMode="auto">
            <a:xfrm>
              <a:off x="4629150" y="3027680"/>
              <a:ext cx="1104900" cy="48577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0" y="609369"/>
            <a:ext cx="11011577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challenges </a:t>
            </a:r>
            <a:r>
              <a:rPr lang="en-US" dirty="0"/>
              <a:t>and/or </a:t>
            </a:r>
            <a:r>
              <a:rPr lang="en-US" dirty="0" smtClean="0"/>
              <a:t>obstructions </a:t>
            </a:r>
            <a:r>
              <a:rPr lang="en-US" sz="3600" dirty="0" smtClean="0"/>
              <a:t>(3 maximum)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(Such as capacity building gaps)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658" y="1837200"/>
            <a:ext cx="9394681" cy="4018851"/>
          </a:xfrm>
        </p:spPr>
        <p:txBody>
          <a:bodyPr>
            <a:normAutofit/>
          </a:bodyPr>
          <a:lstStyle/>
          <a:p>
            <a:r>
              <a:rPr lang="en-US" dirty="0" smtClean="0"/>
              <a:t>Repairs to JDFCG vessel delaying hydrographic survey projects but almost complete</a:t>
            </a:r>
          </a:p>
          <a:p>
            <a:endParaRPr lang="en-US" dirty="0"/>
          </a:p>
          <a:p>
            <a:r>
              <a:rPr lang="en-US" dirty="0" smtClean="0"/>
              <a:t>Procurement of a dedicated RTK system for hydrographic surveys underway, as National Network RTK unsuitable</a:t>
            </a:r>
          </a:p>
          <a:p>
            <a:endParaRPr lang="en-US" dirty="0"/>
          </a:p>
          <a:p>
            <a:r>
              <a:rPr lang="en-US" dirty="0" smtClean="0"/>
              <a:t>Improved NHC stakeholder participation needed to support development of hydrographic capacity.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Plans </a:t>
            </a:r>
            <a:r>
              <a:rPr lang="en-US" dirty="0"/>
              <a:t>that affect the region </a:t>
            </a:r>
            <a:r>
              <a:rPr lang="en-US" sz="3100" dirty="0" smtClean="0"/>
              <a:t>(3 maximum)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(Charts</a:t>
            </a:r>
            <a:r>
              <a:rPr lang="en-US" sz="3100" dirty="0"/>
              <a:t>, surveys, training, other)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265" y="1296365"/>
            <a:ext cx="9386714" cy="4598597"/>
          </a:xfrm>
        </p:spPr>
        <p:txBody>
          <a:bodyPr>
            <a:normAutofit/>
          </a:bodyPr>
          <a:lstStyle/>
          <a:p>
            <a:r>
              <a:rPr lang="en-US" dirty="0" smtClean="0"/>
              <a:t>One officer pursuing Cat. A Oceanography/Hydrography Course at University of New Hampshire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Recent donation of equipped survey vessel to Caribbean Maritime University by private contractor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23" y="1696781"/>
            <a:ext cx="8944260" cy="4150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Plans </a:t>
            </a:r>
            <a:r>
              <a:rPr lang="en-US" dirty="0"/>
              <a:t>that affect the region </a:t>
            </a:r>
            <a:r>
              <a:rPr lang="en-US" sz="3100" dirty="0" smtClean="0"/>
              <a:t>(3 maximum)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>
                <a:solidFill>
                  <a:schemeClr val="tx1"/>
                </a:solidFill>
              </a:rPr>
              <a:t>Planned</a:t>
            </a:r>
            <a:r>
              <a:rPr lang="en-US" sz="3100" dirty="0" smtClean="0">
                <a:solidFill>
                  <a:schemeClr val="tx1"/>
                </a:solidFill>
              </a:rPr>
              <a:t> surveys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18685" y="5084123"/>
            <a:ext cx="2506883" cy="1048897"/>
          </a:xfrm>
        </p:spPr>
        <p:txBody>
          <a:bodyPr>
            <a:normAutofit fontScale="92500" lnSpcReduction="10000"/>
          </a:bodyPr>
          <a:lstStyle/>
          <a:p>
            <a:pPr marL="0" indent="0">
              <a:buSzPts val="2400"/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Bowden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Harbour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Thomas:</a:t>
            </a:r>
          </a:p>
          <a:p>
            <a:pPr marL="0" indent="0">
              <a:buSzPts val="24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Aquaculture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175811" y="1410814"/>
            <a:ext cx="6417196" cy="4168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ts val="2400"/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Mosquito Cove as a hurricane shelter for vessels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923097" y="1905219"/>
            <a:ext cx="676629" cy="4168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ts val="2400"/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②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9593007" y="4720626"/>
            <a:ext cx="676629" cy="4168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ts val="2400"/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①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2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Top 2 recommendations for MACHC plenary</a:t>
            </a:r>
            <a:br>
              <a:rPr lang="en-US" b="1" dirty="0"/>
            </a:br>
            <a:r>
              <a:rPr lang="en-US" sz="2000" dirty="0"/>
              <a:t>(</a:t>
            </a:r>
            <a:r>
              <a:rPr lang="en-US" sz="2200" dirty="0"/>
              <a:t>Criteria: Greatest collective regional impact, return on investment, </a:t>
            </a:r>
            <a:br>
              <a:rPr lang="en-US" sz="2200" dirty="0"/>
            </a:br>
            <a:r>
              <a:rPr lang="en-US" sz="2200" dirty="0"/>
              <a:t>potential for leveraging resources/partnerships)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671512"/>
            <a:ext cx="10561321" cy="4042438"/>
          </a:xfrm>
        </p:spPr>
        <p:txBody>
          <a:bodyPr>
            <a:normAutofit fontScale="700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to </a:t>
            </a:r>
            <a:r>
              <a:rPr lang="en-US" sz="3600" b="1" dirty="0"/>
              <a:t>recommend for </a:t>
            </a:r>
            <a:r>
              <a:rPr lang="en-US" sz="3600" b="1" dirty="0" smtClean="0"/>
              <a:t>IHO CB </a:t>
            </a:r>
            <a:r>
              <a:rPr lang="en-US" sz="3600" b="1" dirty="0"/>
              <a:t>funding </a:t>
            </a:r>
            <a:r>
              <a:rPr lang="en-US" sz="3600" b="1" dirty="0" smtClean="0"/>
              <a:t>consideration (Phase 1)? </a:t>
            </a:r>
            <a:r>
              <a:rPr lang="en-US" sz="3600" b="1" dirty="0"/>
              <a:t>(Select one)</a:t>
            </a:r>
            <a:endParaRPr lang="en-US" b="1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>
                <a:solidFill>
                  <a:srgbClr val="FF0000"/>
                </a:solidFill>
              </a:rPr>
              <a:t> High-level </a:t>
            </a:r>
            <a:r>
              <a:rPr lang="en-US" sz="2900" i="1" dirty="0">
                <a:solidFill>
                  <a:srgbClr val="FF0000"/>
                </a:solidFill>
              </a:rPr>
              <a:t>visit (political awareness)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/>
              <a:t>Technical visit (assessment of national capabilities and awareness)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/>
              <a:t>Maritime </a:t>
            </a:r>
            <a:r>
              <a:rPr lang="en-US" sz="2900" i="1" dirty="0"/>
              <a:t>Safety </a:t>
            </a:r>
            <a:r>
              <a:rPr lang="en-US" sz="2900" i="1" dirty="0" smtClean="0"/>
              <a:t>Information training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/>
              <a:t>Hydrographic Awareness Seminar (pre-MACHC meeting)</a:t>
            </a: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(</a:t>
            </a:r>
            <a:r>
              <a:rPr lang="en-US" sz="3600" b="1" dirty="0"/>
              <a:t>Phase 2 or Phase 3) for which to seek other partnership/funding </a:t>
            </a:r>
            <a:r>
              <a:rPr lang="en-US" sz="3600" b="1" dirty="0" smtClean="0"/>
              <a:t>opportunities </a:t>
            </a:r>
            <a:r>
              <a:rPr lang="en-US" sz="3600" b="1" i="1" dirty="0"/>
              <a:t>outside</a:t>
            </a:r>
            <a:r>
              <a:rPr lang="en-US" sz="3600" b="1" dirty="0"/>
              <a:t> </a:t>
            </a:r>
            <a:r>
              <a:rPr lang="en-US" sz="3600" b="1" dirty="0" smtClean="0"/>
              <a:t>of IHO CB?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n-US" i="1" dirty="0" smtClean="0">
                <a:solidFill>
                  <a:srgbClr val="FF0000"/>
                </a:solidFill>
              </a:rPr>
              <a:t>Category A nautical Cartographer training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n-US" i="1" dirty="0" smtClean="0"/>
              <a:t>An </a:t>
            </a:r>
            <a:r>
              <a:rPr lang="en-US" i="1" dirty="0"/>
              <a:t>example of a Phase 2 training is the recently funded 2020 Tides and Water Levels course for Spanish speakers or anything else related to hydrographic surveying or charting; other examples can include participation in a CAT A or CAT B program</a:t>
            </a:r>
            <a:r>
              <a:rPr lang="en-US" i="1" dirty="0" smtClean="0"/>
              <a:t>.  See slide 7 for reference below.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373711"/>
            <a:ext cx="9144000" cy="500645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IHO Capacity Building </a:t>
            </a:r>
            <a:br>
              <a:rPr lang="en-US" dirty="0" smtClean="0"/>
            </a:br>
            <a:r>
              <a:rPr lang="en-US" dirty="0" smtClean="0"/>
              <a:t>Phase Reference</a:t>
            </a:r>
            <a:endParaRPr lang="en-AU" sz="4400" dirty="0"/>
          </a:p>
        </p:txBody>
      </p:sp>
      <p:sp>
        <p:nvSpPr>
          <p:cNvPr id="3" name="Rectangle 2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0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1350</TotalTime>
  <Words>559</Words>
  <Application>Microsoft Office PowerPoint</Application>
  <PresentationFormat>Widescreen</PresentationFormat>
  <Paragraphs>83</Paragraphs>
  <Slides>11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IHO_Presentations_template-Blank</vt:lpstr>
      <vt:lpstr>20th Meeting of the  Meso America – Caribbean Sea Hydrographic Commission  National Report by</vt:lpstr>
      <vt:lpstr>Jamaica Hydrography: Organizational Structure</vt:lpstr>
      <vt:lpstr>Top achievements during the year (3 maximum)</vt:lpstr>
      <vt:lpstr>Top achievements during the year (3 maximum)</vt:lpstr>
      <vt:lpstr>Top challenges and/or obstructions (3 maximum)  (Such as capacity building gaps)</vt:lpstr>
      <vt:lpstr>Top Plans that affect the region (3 maximum) (Charts, surveys, training, other)</vt:lpstr>
      <vt:lpstr>Top Plans that affect the region (3 maximum) Planned surveys</vt:lpstr>
      <vt:lpstr>  Top 2 recommendations for MACHC plenary (Criteria: Greatest collective regional impact, return on investment,  potential for leveraging resources/partnerships) </vt:lpstr>
      <vt:lpstr>IHO Capacity Building  Phase Reference</vt:lpstr>
      <vt:lpstr>Reference:  IHO Capacity Building Strategy  Phases of Development </vt:lpstr>
      <vt:lpstr>End of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Antonio Williams</cp:lastModifiedBy>
  <cp:revision>119</cp:revision>
  <dcterms:created xsi:type="dcterms:W3CDTF">2017-10-26T13:07:26Z</dcterms:created>
  <dcterms:modified xsi:type="dcterms:W3CDTF">2019-12-03T22:27:14Z</dcterms:modified>
</cp:coreProperties>
</file>