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41.png" ContentType="image/png"/>
  <Override PartName="/ppt/media/image8.jpeg" ContentType="image/jpeg"/>
  <Override PartName="/ppt/media/image1.gif" ContentType="image/gif"/>
  <Override PartName="/ppt/media/image3.gif" ContentType="image/gif"/>
  <Override PartName="/ppt/media/image38.png" ContentType="image/png"/>
  <Override PartName="/ppt/media/image2.jpeg" ContentType="image/jpeg"/>
  <Override PartName="/ppt/media/image50.png" ContentType="image/png"/>
  <Override PartName="/ppt/media/image5.gif" ContentType="image/gif"/>
  <Override PartName="/ppt/media/image58.png" ContentType="image/png"/>
  <Override PartName="/ppt/media/image4.jpeg" ContentType="image/jpeg"/>
  <Override PartName="/ppt/media/image52.png" ContentType="image/png"/>
  <Override PartName="/ppt/media/image7.gif" ContentType="image/gif"/>
  <Override PartName="/ppt/media/image21.png" ContentType="image/png"/>
  <Override PartName="/ppt/media/image6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29.png" ContentType="image/png"/>
  <Override PartName="/ppt/media/image14.jpeg" ContentType="image/jpeg"/>
  <Override PartName="/ppt/media/image39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png" ContentType="image/png"/>
  <Override PartName="/ppt/media/image40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1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57.png" ContentType="image/png"/>
  <Override PartName="/ppt/media/image59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s-E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gif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gif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gif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040080"/>
            <a:ext cx="12191400" cy="83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250200" y="628020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International Hydrographic Organization</a:t>
            </a:r>
            <a:br/>
            <a:r>
              <a:rPr b="0" i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Organisation Hydrographique Internationale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2" name="Picture 9" descr=""/>
          <p:cNvPicPr/>
          <p:nvPr/>
        </p:nvPicPr>
        <p:blipFill>
          <a:blip r:embed="rId2"/>
          <a:stretch/>
        </p:blipFill>
        <p:spPr>
          <a:xfrm>
            <a:off x="175320" y="6049800"/>
            <a:ext cx="675720" cy="817200"/>
          </a:xfrm>
          <a:prstGeom prst="rect">
            <a:avLst/>
          </a:prstGeom>
          <a:ln>
            <a:noFill/>
          </a:ln>
        </p:spPr>
      </p:pic>
      <p:pic>
        <p:nvPicPr>
          <p:cNvPr id="3" name="Picture 3" descr=""/>
          <p:cNvPicPr/>
          <p:nvPr/>
        </p:nvPicPr>
        <p:blipFill>
          <a:blip r:embed="rId3"/>
          <a:stretch/>
        </p:blipFill>
        <p:spPr>
          <a:xfrm>
            <a:off x="9671400" y="6036840"/>
            <a:ext cx="2120400" cy="83988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838080" y="-43200"/>
            <a:ext cx="10514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s-ES" sz="1800" spc="-1" strike="noStrike">
                <a:latin typeface="Arial"/>
              </a:rPr>
              <a:t>Pulse para editar el formato del texto de título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 flipV="1">
            <a:off x="811800" y="893520"/>
            <a:ext cx="10568160" cy="5400"/>
          </a:xfrm>
          <a:prstGeom prst="line">
            <a:avLst/>
          </a:prstGeom>
          <a:ln w="28440">
            <a:solidFill>
              <a:schemeClr val="bg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0" y="6020640"/>
            <a:ext cx="12191400" cy="83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250200" y="628020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International Hydrographic Organization</a:t>
            </a:r>
            <a:br/>
            <a:r>
              <a:rPr b="0" i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Organisation Hydrographique Internationale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45" name="Picture 3" descr=""/>
          <p:cNvPicPr/>
          <p:nvPr/>
        </p:nvPicPr>
        <p:blipFill>
          <a:blip r:embed="rId2"/>
          <a:stretch/>
        </p:blipFill>
        <p:spPr>
          <a:xfrm>
            <a:off x="135360" y="6040080"/>
            <a:ext cx="675720" cy="817200"/>
          </a:xfrm>
          <a:prstGeom prst="rect">
            <a:avLst/>
          </a:prstGeom>
          <a:ln>
            <a:noFill/>
          </a:ln>
        </p:spPr>
      </p:pic>
      <p:pic>
        <p:nvPicPr>
          <p:cNvPr id="46" name="Picture 4" descr=""/>
          <p:cNvPicPr/>
          <p:nvPr/>
        </p:nvPicPr>
        <p:blipFill>
          <a:blip r:embed="rId3"/>
          <a:stretch/>
        </p:blipFill>
        <p:spPr>
          <a:xfrm>
            <a:off x="9618120" y="6018840"/>
            <a:ext cx="2116800" cy="838440"/>
          </a:xfrm>
          <a:prstGeom prst="rect">
            <a:avLst/>
          </a:prstGeom>
          <a:ln>
            <a:noFill/>
          </a:ln>
        </p:spPr>
      </p:pic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ine 1"/>
          <p:cNvSpPr/>
          <p:nvPr/>
        </p:nvSpPr>
        <p:spPr>
          <a:xfrm flipV="1">
            <a:off x="811800" y="893520"/>
            <a:ext cx="10568160" cy="5400"/>
          </a:xfrm>
          <a:prstGeom prst="line">
            <a:avLst/>
          </a:prstGeom>
          <a:ln w="28440">
            <a:solidFill>
              <a:schemeClr val="bg2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0" y="6020640"/>
            <a:ext cx="12191400" cy="83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3"/>
          <p:cNvSpPr/>
          <p:nvPr/>
        </p:nvSpPr>
        <p:spPr>
          <a:xfrm>
            <a:off x="250200" y="6280200"/>
            <a:ext cx="41140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International Hydrographic Organization</a:t>
            </a:r>
            <a:br/>
            <a:r>
              <a:rPr b="0" i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Organisation Hydrographique Internationale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88" name="Picture 3" descr=""/>
          <p:cNvPicPr/>
          <p:nvPr/>
        </p:nvPicPr>
        <p:blipFill>
          <a:blip r:embed="rId2"/>
          <a:stretch/>
        </p:blipFill>
        <p:spPr>
          <a:xfrm>
            <a:off x="135360" y="6040080"/>
            <a:ext cx="675720" cy="817200"/>
          </a:xfrm>
          <a:prstGeom prst="rect">
            <a:avLst/>
          </a:prstGeom>
          <a:ln>
            <a:noFill/>
          </a:ln>
        </p:spPr>
      </p:pic>
      <p:pic>
        <p:nvPicPr>
          <p:cNvPr id="89" name="Picture 4" descr=""/>
          <p:cNvPicPr/>
          <p:nvPr/>
        </p:nvPicPr>
        <p:blipFill>
          <a:blip r:embed="rId3"/>
          <a:stretch/>
        </p:blipFill>
        <p:spPr>
          <a:xfrm>
            <a:off x="9618120" y="6018840"/>
            <a:ext cx="2116800" cy="838440"/>
          </a:xfrm>
          <a:prstGeom prst="rect">
            <a:avLst/>
          </a:prstGeom>
          <a:ln>
            <a:noFill/>
          </a:ln>
        </p:spPr>
      </p:pic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s-ES" sz="4400" spc="-1" strike="noStrike">
                <a:latin typeface="Arial"/>
              </a:rPr>
              <a:t>Pulse para editar el formato del texto de título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latin typeface="Arial"/>
              </a:rPr>
              <a:t>Pulse para editar el formato de esquema del texto</a:t>
            </a:r>
            <a:endParaRPr b="0" lang="es-E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latin typeface="Arial"/>
              </a:rPr>
              <a:t>Segundo nivel del esquema</a:t>
            </a:r>
            <a:endParaRPr b="0" lang="es-E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latin typeface="Arial"/>
              </a:rPr>
              <a:t>Tercer nivel del esquema</a:t>
            </a:r>
            <a:endParaRPr b="0" lang="es-E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latin typeface="Arial"/>
              </a:rPr>
              <a:t>Cuarto nivel del esquema</a:t>
            </a:r>
            <a:endParaRPr b="0" lang="es-E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Quinto nivel del esquema</a:t>
            </a:r>
            <a:endParaRPr b="0" lang="es-E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Sexto nivel del esquema</a:t>
            </a:r>
            <a:endParaRPr b="0" lang="es-E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latin typeface="Arial"/>
              </a:rPr>
              <a:t>Séptimo nivel del esquema</a:t>
            </a:r>
            <a:endParaRPr b="0" lang="es-E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259560"/>
            <a:ext cx="10515240" cy="5400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e58c4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7723800" cy="21585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3"/>
          <p:cNvSpPr/>
          <p:nvPr/>
        </p:nvSpPr>
        <p:spPr>
          <a:xfrm flipV="1">
            <a:off x="811800" y="893520"/>
            <a:ext cx="10568160" cy="5400"/>
          </a:xfrm>
          <a:prstGeom prst="line">
            <a:avLst/>
          </a:prstGeom>
          <a:ln w="2844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4"/>
          <p:cNvSpPr/>
          <p:nvPr/>
        </p:nvSpPr>
        <p:spPr>
          <a:xfrm>
            <a:off x="0" y="6020640"/>
            <a:ext cx="12191760" cy="83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5"/>
          <p:cNvSpPr>
            <a:spLocks noGrp="1"/>
          </p:cNvSpPr>
          <p:nvPr>
            <p:ph type="sldNum"/>
          </p:nvPr>
        </p:nvSpPr>
        <p:spPr>
          <a:xfrm>
            <a:off x="4700160" y="626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8DAE482F-A515-4F5D-8F0B-07397A058416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250200" y="6280200"/>
            <a:ext cx="4114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</a:rPr>
              <a:t>International Hydrographic Organization</a:t>
            </a:r>
            <a:br/>
            <a:r>
              <a:rPr b="0" i="1" lang="es-ES" sz="1200" spc="-1" strike="noStrike">
                <a:solidFill>
                  <a:srgbClr val="000000"/>
                </a:solidFill>
                <a:latin typeface="Calibri"/>
              </a:rPr>
              <a:t>Organisation Hydrographique Internationale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134" name="Picture 3" descr=""/>
          <p:cNvPicPr/>
          <p:nvPr/>
        </p:nvPicPr>
        <p:blipFill>
          <a:blip r:embed="rId2"/>
          <a:stretch/>
        </p:blipFill>
        <p:spPr>
          <a:xfrm>
            <a:off x="135360" y="6040080"/>
            <a:ext cx="676080" cy="817560"/>
          </a:xfrm>
          <a:prstGeom prst="rect">
            <a:avLst/>
          </a:prstGeom>
          <a:ln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3"/>
          <a:stretch/>
        </p:blipFill>
        <p:spPr>
          <a:xfrm>
            <a:off x="9618120" y="6018840"/>
            <a:ext cx="2117160" cy="8388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hyperlink" Target="mailto:ihmesp@fn.mde.es" TargetMode="External"/><Relationship Id="rId5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hyperlink" Target="mailto:ihmesp@fn.mde.es" TargetMode="External"/><Relationship Id="rId5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hyperlink" Target="mailto:ihmesp@fn.mde.es" TargetMode="External"/><Relationship Id="rId5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hyperlink" Target="mailto:ihmesp@fn.mde.es" TargetMode="External"/><Relationship Id="rId5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hyperlink" Target="mailto:ihmesp@fn.mde.es" TargetMode="External"/><Relationship Id="rId5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2"/>
          <p:cNvSpPr/>
          <p:nvPr/>
        </p:nvSpPr>
        <p:spPr>
          <a:xfrm>
            <a:off x="1545120" y="149760"/>
            <a:ext cx="9634680" cy="388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2000"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20</a:t>
            </a:r>
            <a:r>
              <a:rPr b="0" lang="es-ES" sz="6000" spc="-1" strike="noStrike" baseline="30000">
                <a:solidFill>
                  <a:srgbClr val="000000"/>
                </a:solidFill>
                <a:latin typeface="Calibri Light"/>
              </a:rPr>
              <a:t>a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 Reunión de la </a:t>
            </a:r>
            <a:br/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Comisión Hidrográfica Mesoamericana y del Mar Caribe</a:t>
            </a:r>
            <a:br/>
            <a:br/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Capacitación para la CHMAC /Training offerings  for MACHC</a:t>
            </a:r>
            <a:endParaRPr b="0" lang="es-ES" sz="4400" spc="-1" strike="noStrike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1577160" y="4399560"/>
            <a:ext cx="914328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[ESPAÑA - SPAIN]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75" name="Picture 3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pic>
        <p:nvPicPr>
          <p:cNvPr id="176" name="Picture 2" descr=""/>
          <p:cNvPicPr/>
          <p:nvPr/>
        </p:nvPicPr>
        <p:blipFill>
          <a:blip r:embed="rId2"/>
          <a:stretch/>
        </p:blipFill>
        <p:spPr>
          <a:xfrm>
            <a:off x="144000" y="144000"/>
            <a:ext cx="1051920" cy="1051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848A0E1-2458-42BE-9B91-2A0B34148FE7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9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3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55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56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57" name="TextShape 5"/>
          <p:cNvSpPr txBox="1"/>
          <p:nvPr/>
        </p:nvSpPr>
        <p:spPr>
          <a:xfrm>
            <a:off x="1152000" y="1296000"/>
            <a:ext cx="10008000" cy="460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Curso básico de levantamientos hidrográficos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En español.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hasta 2 alumnos extranjeros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- 13 enero al 13 marzo 2020- 21- 22- 23.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Cabos y marineros principalmente.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Con becas dependiendo del país.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Materiales suministrados por España.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Solicitudes: a través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IHM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hlinkClick r:id="rId4"/>
              </a:rPr>
              <a:t>ihmesp@fn.mde.es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, pendiente gestionar a través de la Agregaduría de Defensa de España.  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270C464A-1128-42BF-A947-7C6A4A282667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10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1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64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65" name="TextShape 5"/>
          <p:cNvSpPr txBox="1"/>
          <p:nvPr/>
        </p:nvSpPr>
        <p:spPr>
          <a:xfrm>
            <a:off x="1152000" y="1296000"/>
            <a:ext cx="10008000" cy="4641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Curso medio de Hidrografía y Cartografía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En español.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hasta 2 alumnos extranjeros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- 1 de septiembre al 11 de diciembre 2020- 21- 22- 23.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cabos y cabos primeros principalmente. Se admiten suboficiales. Es un módulo del curso de Hidrografía Cat. B.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Con becas dependiendo del país.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Materiales suministrados por España.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Solicitudes: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a través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IHM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hlinkClick r:id="rId4"/>
              </a:rPr>
              <a:t>ihmesp@fn.mde.es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, pendiente gestionar a través de la Agregaduría de Defensa de España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675F361D-8FEC-4451-8FB9-642CE639968E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11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9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70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71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72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73" name="TextShape 5"/>
          <p:cNvSpPr txBox="1"/>
          <p:nvPr/>
        </p:nvSpPr>
        <p:spPr>
          <a:xfrm>
            <a:off x="1152000" y="1296000"/>
            <a:ext cx="10008000" cy="460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Curso de formación de manejo de equipos hidrográficos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En español.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hasta 2 alumnos extranjeros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- 15 abril al 15 junio 2020 y 2022.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cabos primeros, cabos y marineros principalmente.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Con becas dependiendo del país.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Materiales suministrados por España.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Solicitudes: a través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IHM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hlinkClick r:id="rId4"/>
              </a:rPr>
              <a:t>ihmesp@fn.mde.es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, pendiente gestionar a través de la Agregaduría de Defensa de España.  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57D31E5E-F5DB-448D-96D4-875C2177E44D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12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7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78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79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80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81" name="TextShape 5"/>
          <p:cNvSpPr txBox="1"/>
          <p:nvPr/>
        </p:nvSpPr>
        <p:spPr>
          <a:xfrm>
            <a:off x="1152000" y="1296000"/>
            <a:ext cx="10008000" cy="460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Curso de adquisición y procesado de datos batimétricos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En español.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hasta 2 alumnos extranjeros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- 15 abril al 15 junio 2021 y 2023.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oficiales y suboficiales con curso Hidrografía Cat. A o B.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Con becas dependiendo del país.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Materiales suministrados por España.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Solicitudes: a través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IHM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hlinkClick r:id="rId4"/>
              </a:rPr>
              <a:t>ihmesp@fn.mde.es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, pendiente gestionar a través de la Agregaduría de Defensa de España.  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38F271E5-43F5-4B9B-A322-BD33B4C5EC77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13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5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86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87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88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89" name="TextShape 5"/>
          <p:cNvSpPr txBox="1"/>
          <p:nvPr/>
        </p:nvSpPr>
        <p:spPr>
          <a:xfrm>
            <a:off x="720000" y="1296000"/>
            <a:ext cx="11160000" cy="460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Becas españolas / Spanish Schoolarships</a:t>
            </a:r>
            <a:endParaRPr b="0" lang="es-ES" sz="3200" spc="-1" strike="noStrike">
              <a:latin typeface="Arial"/>
            </a:endParaRPr>
          </a:p>
          <a:p>
            <a:pPr algn="ctr"/>
            <a:r>
              <a:rPr b="0" lang="es-ES" sz="2200" spc="-1" strike="noStrike">
                <a:solidFill>
                  <a:srgbClr val="000000"/>
                </a:solidFill>
                <a:latin typeface="Calibri"/>
                <a:ea typeface="Microsoft YaHei"/>
              </a:rPr>
              <a:t>(se gestiona alojamiento en Residencia Naval/ accommodation is managed in Naval Lodging)</a:t>
            </a:r>
            <a:endParaRPr b="0" lang="es-E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E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30 euros diarios/daily + Seguro médico/Medical and life insurance para/for (se gestiona alojamiento militar): 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</a:rPr>
              <a:t>Bolivia, Colombia, Cuba, Ecuador, El Salvador, Guatemala, Honduras, Nicaragua, Panamá, Perú, Uruguay. 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15 euros diarios/daily + Seguro médico/Medical and life insurance para/for: 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</a:rPr>
              <a:t>Argentina, Chile, México, Rep. Dominicana, Venezuela.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63E58A0B-8BD8-4943-A20C-AD9F17148D5D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14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3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94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95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96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97" name="TextShape 5"/>
          <p:cNvSpPr txBox="1"/>
          <p:nvPr/>
        </p:nvSpPr>
        <p:spPr>
          <a:xfrm>
            <a:off x="648000" y="1173960"/>
            <a:ext cx="10728000" cy="2158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Proyectos bilaterales de colaboración/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bilateral collaboration projects: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Proyectos conjuntos/ Joint projects. Colaboraciones concretas/ Concrete collaborations. Apoyo + producción en Cartografía/ Charting support + production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ZEE/EEZ, plataforma continental/continental shelf, IDE/MSDI.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Antártida/ Antarctica.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- Con otros organismos con conocimiento del medio marino/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With other organisms with knowledge of the marine environment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- Existen entre IHM y organizaciones o universidades/ They exist between IHM and organizations / universities.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403C044E-0400-4052-A075-E48373F919E4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15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1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302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303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304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pic>
        <p:nvPicPr>
          <p:cNvPr id="305" name="Picture 2" descr=""/>
          <p:cNvPicPr/>
          <p:nvPr/>
        </p:nvPicPr>
        <p:blipFill>
          <a:blip r:embed="rId4"/>
          <a:stretch/>
        </p:blipFill>
        <p:spPr>
          <a:xfrm>
            <a:off x="3505320" y="2006640"/>
            <a:ext cx="2047680" cy="2047680"/>
          </a:xfrm>
          <a:prstGeom prst="rect">
            <a:avLst/>
          </a:prstGeom>
          <a:ln>
            <a:noFill/>
          </a:ln>
        </p:spPr>
      </p:pic>
      <p:pic>
        <p:nvPicPr>
          <p:cNvPr id="306" name="Picture 3" descr=""/>
          <p:cNvPicPr/>
          <p:nvPr/>
        </p:nvPicPr>
        <p:blipFill>
          <a:blip r:embed="rId5"/>
          <a:stretch/>
        </p:blipFill>
        <p:spPr>
          <a:xfrm>
            <a:off x="6267600" y="2014920"/>
            <a:ext cx="2042280" cy="2030400"/>
          </a:xfrm>
          <a:prstGeom prst="rect">
            <a:avLst/>
          </a:prstGeom>
          <a:ln>
            <a:noFill/>
          </a:ln>
        </p:spPr>
      </p:pic>
      <p:sp>
        <p:nvSpPr>
          <p:cNvPr id="307" name="TextShape 5"/>
          <p:cNvSpPr txBox="1"/>
          <p:nvPr/>
        </p:nvSpPr>
        <p:spPr>
          <a:xfrm>
            <a:off x="3204000" y="4552920"/>
            <a:ext cx="5472000" cy="1135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Muchas gracias por su atención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Many thanks for your attention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B8E509DB-713B-4736-B666-8417CEE93372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0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82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183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pic>
        <p:nvPicPr>
          <p:cNvPr id="184" name="Picture 2" descr=""/>
          <p:cNvPicPr/>
          <p:nvPr/>
        </p:nvPicPr>
        <p:blipFill>
          <a:blip r:embed="rId4"/>
          <a:stretch/>
        </p:blipFill>
        <p:spPr>
          <a:xfrm>
            <a:off x="399600" y="1051200"/>
            <a:ext cx="7076520" cy="4716000"/>
          </a:xfrm>
          <a:prstGeom prst="rect">
            <a:avLst/>
          </a:prstGeom>
          <a:ln>
            <a:noFill/>
          </a:ln>
          <a:effectLst>
            <a:outerShdw algn="tl" blurRad="29210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85" name="Picture 6" descr=""/>
          <p:cNvPicPr/>
          <p:nvPr/>
        </p:nvPicPr>
        <p:blipFill>
          <a:blip r:embed="rId5"/>
          <a:stretch/>
        </p:blipFill>
        <p:spPr>
          <a:xfrm>
            <a:off x="7114680" y="1051200"/>
            <a:ext cx="4470840" cy="2158200"/>
          </a:xfrm>
          <a:prstGeom prst="rect">
            <a:avLst/>
          </a:prstGeom>
          <a:ln>
            <a:noFill/>
          </a:ln>
          <a:effectLst>
            <a:outerShdw algn="tl" blurRad="292100" dir="2700000" dist="138988" rotWithShape="0">
              <a:srgbClr val="333333">
                <a:alpha val="65000"/>
              </a:srgbClr>
            </a:outerShdw>
          </a:effectLst>
        </p:spPr>
      </p:pic>
      <p:pic>
        <p:nvPicPr>
          <p:cNvPr id="186" name="Picture 2" descr=""/>
          <p:cNvPicPr/>
          <p:nvPr/>
        </p:nvPicPr>
        <p:blipFill>
          <a:blip r:embed="rId6"/>
          <a:stretch/>
        </p:blipFill>
        <p:spPr>
          <a:xfrm>
            <a:off x="7300080" y="3155400"/>
            <a:ext cx="4290480" cy="272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838080" y="1576080"/>
            <a:ext cx="1039392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Observador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Principales objetivos con la CHMAC/MACHC: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Compromiso/ commitment.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Seguridad a la navegación/ safety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Apoyar capacitación en español/ Support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Capacity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Building (CB) in Spanish language.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Acuerdos con países CHMAC/ Agreements with MACHC countries.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F4C69428-35B1-422A-8257-312D67896CEC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2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0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92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193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6C64A698-D6A2-40BD-813E-64C278A84C1B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3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7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198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199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00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01" name="TextShape 5"/>
          <p:cNvSpPr txBox="1"/>
          <p:nvPr/>
        </p:nvSpPr>
        <p:spPr>
          <a:xfrm>
            <a:off x="754560" y="1440000"/>
            <a:ext cx="10945440" cy="40082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IHM e Escuela de Hidrografía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Alejandro Malaspina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Calibri"/>
              </a:rPr>
              <a:t>»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s-ES" sz="3200" spc="-1" strike="noStrike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Informe en web de la MACHC.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18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CHA/HCA, CHMMN/MBSHC, CHAtO/EAtHC, CHMAC/MACHC, GT/WG OHI/IHO.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Medios y equipamiento. Conocimiento y capacidad/ Resources and equipment. Knowledge and capacity.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Coordinador NAVAREA III.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CB en español: 122 alumnos extranjeros desde 1969/ 122 foreign students from 1969.</a:t>
            </a:r>
            <a:endParaRPr b="0" lang="es-ES" sz="2400" spc="-1" strike="noStrike">
              <a:latin typeface="Arial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Acuerdos con/ Agreements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Picture 9" descr=""/>
          <p:cNvPicPr/>
          <p:nvPr/>
        </p:nvPicPr>
        <p:blipFill>
          <a:blip r:embed="rId4"/>
          <a:stretch/>
        </p:blipFill>
        <p:spPr>
          <a:xfrm>
            <a:off x="5360760" y="4968720"/>
            <a:ext cx="767520" cy="477000"/>
          </a:xfrm>
          <a:prstGeom prst="rect">
            <a:avLst/>
          </a:prstGeom>
          <a:ln w="9360">
            <a:noFill/>
          </a:ln>
          <a:effectLst>
            <a:outerShdw algn="bl" blurRad="50800" dir="189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203" name="Picture 7" descr=""/>
          <p:cNvPicPr/>
          <p:nvPr/>
        </p:nvPicPr>
        <p:blipFill>
          <a:blip r:embed="rId5"/>
          <a:stretch/>
        </p:blipFill>
        <p:spPr>
          <a:xfrm>
            <a:off x="6281280" y="4968720"/>
            <a:ext cx="835200" cy="467280"/>
          </a:xfrm>
          <a:prstGeom prst="rect">
            <a:avLst/>
          </a:prstGeom>
          <a:ln w="9360">
            <a:noFill/>
          </a:ln>
          <a:effectLst>
            <a:outerShdw algn="bl" blurRad="50800" dir="189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204" name="Picture 5" descr=""/>
          <p:cNvPicPr/>
          <p:nvPr/>
        </p:nvPicPr>
        <p:blipFill>
          <a:blip r:embed="rId6"/>
          <a:stretch/>
        </p:blipFill>
        <p:spPr>
          <a:xfrm>
            <a:off x="7279920" y="4988880"/>
            <a:ext cx="767520" cy="445320"/>
          </a:xfrm>
          <a:prstGeom prst="rect">
            <a:avLst/>
          </a:prstGeom>
          <a:ln w="9360">
            <a:noFill/>
          </a:ln>
          <a:effectLst>
            <a:outerShdw algn="bl" blurRad="50800" dir="189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205" name="Picture 3" descr=""/>
          <p:cNvPicPr/>
          <p:nvPr/>
        </p:nvPicPr>
        <p:blipFill>
          <a:blip r:embed="rId7"/>
          <a:stretch/>
        </p:blipFill>
        <p:spPr>
          <a:xfrm>
            <a:off x="8210880" y="4988880"/>
            <a:ext cx="767520" cy="429480"/>
          </a:xfrm>
          <a:prstGeom prst="rect">
            <a:avLst/>
          </a:prstGeom>
          <a:ln w="9360">
            <a:noFill/>
          </a:ln>
          <a:effectLst>
            <a:outerShdw algn="bl" blurRad="50800" dir="189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206" name="Picture 11" descr=""/>
          <p:cNvPicPr/>
          <p:nvPr/>
        </p:nvPicPr>
        <p:blipFill>
          <a:blip r:embed="rId8"/>
          <a:stretch/>
        </p:blipFill>
        <p:spPr>
          <a:xfrm>
            <a:off x="9120600" y="4983840"/>
            <a:ext cx="767520" cy="434160"/>
          </a:xfrm>
          <a:prstGeom prst="rect">
            <a:avLst/>
          </a:prstGeom>
          <a:ln w="9360">
            <a:noFill/>
          </a:ln>
          <a:effectLst>
            <a:outerShdw algn="bl" blurRad="50800" dir="189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207" name="Picture 13" descr=""/>
          <p:cNvPicPr/>
          <p:nvPr/>
        </p:nvPicPr>
        <p:blipFill>
          <a:blip r:embed="rId9"/>
          <a:stretch/>
        </p:blipFill>
        <p:spPr>
          <a:xfrm>
            <a:off x="10031760" y="5001120"/>
            <a:ext cx="767520" cy="412200"/>
          </a:xfrm>
          <a:prstGeom prst="rect">
            <a:avLst/>
          </a:prstGeom>
          <a:ln w="9360">
            <a:noFill/>
          </a:ln>
          <a:effectLst>
            <a:outerShdw algn="bl" blurRad="50800" dir="18900000" dist="37674" rotWithShape="0">
              <a:srgbClr val="000000">
                <a:alpha val="40000"/>
              </a:srgbClr>
            </a:outerShdw>
          </a:effectLst>
        </p:spPr>
      </p:pic>
      <p:pic>
        <p:nvPicPr>
          <p:cNvPr id="208" name="" descr=""/>
          <p:cNvPicPr/>
          <p:nvPr/>
        </p:nvPicPr>
        <p:blipFill>
          <a:blip r:embed="rId10"/>
          <a:srcRect l="5367" t="26790" r="5716" b="25939"/>
          <a:stretch/>
        </p:blipFill>
        <p:spPr>
          <a:xfrm>
            <a:off x="10944000" y="4928760"/>
            <a:ext cx="720000" cy="51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7E12C73C-3660-458C-B93C-56895A95C7FA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4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2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13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15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16" name="TextShape 5"/>
          <p:cNvSpPr txBox="1"/>
          <p:nvPr/>
        </p:nvSpPr>
        <p:spPr>
          <a:xfrm>
            <a:off x="1152000" y="1296000"/>
            <a:ext cx="10008000" cy="460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CB en/in CHMAC/MACHC + CB en España/in Spain</a:t>
            </a:r>
            <a:endParaRPr b="0" lang="es-ES" sz="3200" spc="-1" strike="noStrike">
              <a:latin typeface="Arial"/>
            </a:endParaRPr>
          </a:p>
          <a:p>
            <a:endParaRPr b="0" lang="es-ES" sz="3200" spc="-1" strike="noStrike">
              <a:latin typeface="Arial"/>
            </a:endParaRPr>
          </a:p>
          <a:p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Formación básica en español</a:t>
            </a:r>
            <a:endParaRPr b="0" lang="es-ES" sz="3200" spc="-1" strike="noStrike">
              <a:latin typeface="Arial"/>
            </a:endParaRPr>
          </a:p>
          <a:p>
            <a:endParaRPr b="0" lang="es-ES" sz="3200" spc="-1" strike="noStrike">
              <a:latin typeface="Arial"/>
            </a:endParaRPr>
          </a:p>
          <a:p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Formación integral en español.</a:t>
            </a:r>
            <a:endParaRPr b="0" lang="es-ES" sz="3200" spc="-1" strike="noStrike">
              <a:latin typeface="Arial"/>
            </a:endParaRPr>
          </a:p>
          <a:p>
            <a:endParaRPr b="0" lang="es-ES" sz="3200" spc="-1" strike="noStrike">
              <a:latin typeface="Arial"/>
            </a:endParaRPr>
          </a:p>
          <a:p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En España/ in Spain: 6 cursos.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ES" sz="3200" spc="-1" strike="noStrike">
              <a:latin typeface="Arial"/>
            </a:endParaRPr>
          </a:p>
          <a:p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En países de la CHMAC/in MACHC countries: 6 courses.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5CDD5804-2362-4F17-B54C-1118D6887AEB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5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21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23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pic>
        <p:nvPicPr>
          <p:cNvPr id="224" name="" descr=""/>
          <p:cNvPicPr/>
          <p:nvPr/>
        </p:nvPicPr>
        <p:blipFill>
          <a:blip r:embed="rId4"/>
          <a:stretch/>
        </p:blipFill>
        <p:spPr>
          <a:xfrm>
            <a:off x="1872000" y="1502280"/>
            <a:ext cx="7776000" cy="4471920"/>
          </a:xfrm>
          <a:prstGeom prst="rect">
            <a:avLst/>
          </a:prstGeom>
          <a:ln>
            <a:noFill/>
          </a:ln>
        </p:spPr>
      </p:pic>
      <p:sp>
        <p:nvSpPr>
          <p:cNvPr id="225" name="TextShape 5"/>
          <p:cNvSpPr txBox="1"/>
          <p:nvPr/>
        </p:nvSpPr>
        <p:spPr>
          <a:xfrm>
            <a:off x="2088000" y="1080000"/>
            <a:ext cx="7357320" cy="49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Collaboration program with other countries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D3EF7AC5-4389-48D9-9776-799F345BBBFD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6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9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30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31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32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33" name="TextShape 5"/>
          <p:cNvSpPr txBox="1"/>
          <p:nvPr/>
        </p:nvSpPr>
        <p:spPr>
          <a:xfrm>
            <a:off x="720000" y="1296000"/>
            <a:ext cx="10800000" cy="538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Cursos CB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En España/ in Spain.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1. Curso de Hidrografía Cat. A OHI (10 meses)/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Hydrography Cat. A IHO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2. Curso de Hidrografía Cat. B OHI (10 meses)/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Hydrography Cat. B IHO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3. Curso básico de levantamientos hidrográficos (8 semanas) /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Basic Hydrographic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Survey Course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4. Curso medio de Hidrografía y Cartografía (15 semanas)/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Medium Hydrographic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Survey Course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5. 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Curso de formación de manejo de equipos hidrográficos (8 semanas)/ 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Training course management of hydrographic equipment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6. Adquisición y procesado de datos batimétricos (8 semanas)/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Acquisition and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processing of bathymetric data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E3115F5B-D05D-4DB9-BE95-44E7543AC5E1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7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7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38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39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40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41" name="TextShape 5"/>
          <p:cNvSpPr txBox="1"/>
          <p:nvPr/>
        </p:nvSpPr>
        <p:spPr>
          <a:xfrm>
            <a:off x="720000" y="1296000"/>
            <a:ext cx="10800000" cy="50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Cursos CB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En países de la CHMAC/ in MACHC countries.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1. Curso de procesado de sondadores multihaz (5 días)/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MBES processing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2. 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Curso básico de levantamientos hidrográficos (10 días)/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Basic Hydrographic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Survey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Course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3. Curso de información de seguridad marítima -ISM (3 días)/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MSI Course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4. Curso de levantamientos hidrográficos en puertos y aguas poco</a:t>
            </a:r>
            <a:endParaRPr b="0" lang="es-ES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profundas (5 días)/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</a:rPr>
              <a:t>Port and Shallow Water Survey Course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  <a:ea typeface="Microsoft YaHei"/>
              </a:rPr>
              <a:t>5. Taller de clasificación del fondo marino (5 días)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/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Seabed classification Workshop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s-ES" sz="2600" spc="-1" strike="noStrike">
                <a:solidFill>
                  <a:srgbClr val="000000"/>
                </a:solidFill>
                <a:latin typeface="Calibri"/>
              </a:rPr>
              <a:t>6. Taller de mareas y nivel del agua (5 días)/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Tides and Water Level Workshop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s-E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838080" y="1825560"/>
            <a:ext cx="7723440" cy="215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"/>
          <p:cNvSpPr/>
          <p:nvPr/>
        </p:nvSpPr>
        <p:spPr>
          <a:xfrm>
            <a:off x="4700160" y="626652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fld id="{22C29D94-09B6-487B-8996-D24E58AE83AA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8</a:t>
            </a:fld>
            <a:endParaRPr b="0" lang="es-ES" sz="12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116280" y="6002280"/>
            <a:ext cx="3714840" cy="85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5" name="Picture 6" descr=""/>
          <p:cNvPicPr/>
          <p:nvPr/>
        </p:nvPicPr>
        <p:blipFill>
          <a:blip r:embed="rId1"/>
          <a:stretch/>
        </p:blipFill>
        <p:spPr>
          <a:xfrm>
            <a:off x="314640" y="6002280"/>
            <a:ext cx="2524680" cy="847440"/>
          </a:xfrm>
          <a:prstGeom prst="rect">
            <a:avLst/>
          </a:prstGeom>
          <a:ln>
            <a:noFill/>
          </a:ln>
        </p:spPr>
      </p:pic>
      <p:sp>
        <p:nvSpPr>
          <p:cNvPr id="246" name="CustomShape 4"/>
          <p:cNvSpPr/>
          <p:nvPr/>
        </p:nvSpPr>
        <p:spPr>
          <a:xfrm>
            <a:off x="824760" y="288000"/>
            <a:ext cx="10514880" cy="5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es-ES" sz="4400" spc="-1" strike="noStrike">
                <a:solidFill>
                  <a:srgbClr val="0e58c4"/>
                </a:solidFill>
                <a:latin typeface="Calibri Light"/>
              </a:rPr>
              <a:t>Instituto Hidrográfico de la Marina</a:t>
            </a:r>
            <a:endParaRPr b="0" lang="es-ES" sz="4400" spc="-1" strike="noStrike">
              <a:latin typeface="Arial"/>
            </a:endParaRPr>
          </a:p>
        </p:txBody>
      </p:sp>
      <p:pic>
        <p:nvPicPr>
          <p:cNvPr id="247" name="Picture 2" descr=""/>
          <p:cNvPicPr/>
          <p:nvPr/>
        </p:nvPicPr>
        <p:blipFill>
          <a:blip r:embed="rId2"/>
          <a:stretch/>
        </p:blipFill>
        <p:spPr>
          <a:xfrm>
            <a:off x="116280" y="217080"/>
            <a:ext cx="720360" cy="720360"/>
          </a:xfrm>
          <a:prstGeom prst="rect">
            <a:avLst/>
          </a:prstGeom>
          <a:ln>
            <a:noFill/>
          </a:ln>
        </p:spPr>
      </p:pic>
      <p:pic>
        <p:nvPicPr>
          <p:cNvPr id="248" name="Picture 3" descr=""/>
          <p:cNvPicPr/>
          <p:nvPr/>
        </p:nvPicPr>
        <p:blipFill>
          <a:blip r:embed="rId3"/>
          <a:stretch/>
        </p:blipFill>
        <p:spPr>
          <a:xfrm>
            <a:off x="11290320" y="185040"/>
            <a:ext cx="744120" cy="739800"/>
          </a:xfrm>
          <a:prstGeom prst="rect">
            <a:avLst/>
          </a:prstGeom>
          <a:ln>
            <a:noFill/>
          </a:ln>
        </p:spPr>
      </p:pic>
      <p:sp>
        <p:nvSpPr>
          <p:cNvPr id="249" name="TextShape 5"/>
          <p:cNvSpPr txBox="1"/>
          <p:nvPr/>
        </p:nvSpPr>
        <p:spPr>
          <a:xfrm>
            <a:off x="1152000" y="1296000"/>
            <a:ext cx="10008000" cy="460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 u="sng">
                <a:solidFill>
                  <a:srgbClr val="000000"/>
                </a:solidFill>
                <a:uFillTx/>
                <a:latin typeface="Calibri"/>
              </a:rPr>
              <a:t>Curso de Hidrografía Cat. A OHI – Cat. B OHI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Microsoft YaHei"/>
              </a:rPr>
              <a:t>-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En español.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hasta 4 + 4 alumnos extranjeros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todos los años del 1 de Septiembre al 30 de Junio.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Alumnos deben tener formación adecuada.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Con becas dependiendo del país.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Materiales suministrados por España.</a:t>
            </a:r>
            <a:endParaRPr b="0" lang="es-ES" sz="3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- Solicitudes: a través de la Agregaduría de Defensa de España, con copia a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hlinkClick r:id="rId4"/>
              </a:rPr>
              <a:t>ihmesp@fn.mde.es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1443</TotalTime>
  <Application>LibreOffice/6.1.5.2$Windows_x86 LibreOffice_project/90f8dcf33c87b3705e78202e3df5142b201bd805</Application>
  <Words>500</Words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2017-10-26T13:07:26Z</dcterms:created>
  <dc:creator>Owner</dc:creator>
  <dc:description/>
  <dc:language>es-ES</dc:language>
  <cp:lastModifiedBy/>
  <dcterms:modified xsi:type="dcterms:W3CDTF">2019-12-02T12:39:48Z</dcterms:modified>
  <cp:revision>121</cp:revision>
  <dc:subject/>
  <dc:title>Report of JCOMM-5 to HSSC 9 6-10 November 2017,  Ottawa, Canada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7</vt:i4>
  </property>
</Properties>
</file>