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12"/>
  </p:notesMasterIdLst>
  <p:handoutMasterIdLst>
    <p:handoutMasterId r:id="rId13"/>
  </p:handoutMasterIdLst>
  <p:sldIdLst>
    <p:sldId id="489" r:id="rId2"/>
    <p:sldId id="498" r:id="rId3"/>
    <p:sldId id="499" r:id="rId4"/>
    <p:sldId id="490" r:id="rId5"/>
    <p:sldId id="491" r:id="rId6"/>
    <p:sldId id="492" r:id="rId7"/>
    <p:sldId id="495" r:id="rId8"/>
    <p:sldId id="496" r:id="rId9"/>
    <p:sldId id="497" r:id="rId10"/>
    <p:sldId id="494" r:id="rId11"/>
  </p:sldIdLst>
  <p:sldSz cx="9144000" cy="6858000" type="screen4x3"/>
  <p:notesSz cx="6954838" cy="9309100"/>
  <p:defaultTextStyle>
    <a:defPPr>
      <a:defRPr lang="es-N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FF00"/>
    <a:srgbClr val="FF9900"/>
    <a:srgbClr val="EF4233"/>
    <a:srgbClr val="F88822"/>
    <a:srgbClr val="FFFF75"/>
    <a:srgbClr val="66FF33"/>
    <a:srgbClr val="FFFFFF"/>
    <a:srgbClr val="FF9999"/>
    <a:srgbClr val="EF5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7782" autoAdjust="0"/>
  </p:normalViewPr>
  <p:slideViewPr>
    <p:cSldViewPr>
      <p:cViewPr varScale="1">
        <p:scale>
          <a:sx n="82" d="100"/>
          <a:sy n="82" d="100"/>
        </p:scale>
        <p:origin x="269" y="5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74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1075" y="0"/>
            <a:ext cx="3013763" cy="474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4961"/>
            <a:ext cx="3013763" cy="474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1075" y="8864961"/>
            <a:ext cx="3013763" cy="474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BC5CD6-6E4D-4ECC-86D8-B58DCFF9212A}" type="slidenum">
              <a:rPr lang="es-ES_tradnl" altLang="es-NI"/>
              <a:pPr>
                <a:defRPr/>
              </a:pPr>
              <a:t>‹#›</a:t>
            </a:fld>
            <a:endParaRPr lang="es-ES_tradnl" altLang="es-NI"/>
          </a:p>
        </p:txBody>
      </p:sp>
    </p:spTree>
    <p:extLst>
      <p:ext uri="{BB962C8B-B14F-4D97-AF65-F5344CB8AC3E}">
        <p14:creationId xmlns:p14="http://schemas.microsoft.com/office/powerpoint/2010/main" val="221382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376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1"/>
            <a:ext cx="3013763" cy="4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6913"/>
            <a:ext cx="4652962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421944"/>
            <a:ext cx="5563870" cy="419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267"/>
            <a:ext cx="3013763" cy="46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842267"/>
            <a:ext cx="3013763" cy="46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9BE929-23D3-4BA6-BF87-4B4955C7764D}" type="slidenum">
              <a:rPr lang="es-ES" altLang="es-NI"/>
              <a:pPr>
                <a:defRPr/>
              </a:pPr>
              <a:t>‹#›</a:t>
            </a:fld>
            <a:endParaRPr lang="es-ES" altLang="es-NI"/>
          </a:p>
        </p:txBody>
      </p:sp>
    </p:spTree>
    <p:extLst>
      <p:ext uri="{BB962C8B-B14F-4D97-AF65-F5344CB8AC3E}">
        <p14:creationId xmlns:p14="http://schemas.microsoft.com/office/powerpoint/2010/main" val="1047363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18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19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20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23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24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25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26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27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90039-8325-47E4-9C53-F84C99A13A07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393682833"/>
      </p:ext>
    </p:extLst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0DFA-6946-4D51-9DA2-7334CA6061EF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844001276"/>
      </p:ext>
    </p:extLst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5A37-C582-4F64-B043-D61A56D3A63B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039867318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D12D-2E40-4C7D-A22B-04098774CBE1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4015590008"/>
      </p:ext>
    </p:extLst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7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6 h 3648"/>
              <a:gd name="T2" fmla="*/ 2147483646 w 2736"/>
              <a:gd name="T3" fmla="*/ 2147483646 h 3648"/>
              <a:gd name="T4" fmla="*/ 2147483646 w 2736"/>
              <a:gd name="T5" fmla="*/ 0 h 3648"/>
              <a:gd name="T6" fmla="*/ 2147483646 w 2736"/>
              <a:gd name="T7" fmla="*/ 2147483646 h 3648"/>
              <a:gd name="T8" fmla="*/ 2147483646 w 2736"/>
              <a:gd name="T9" fmla="*/ 2147483646 h 3648"/>
              <a:gd name="T10" fmla="*/ 2147483646 w 2736"/>
              <a:gd name="T11" fmla="*/ 2147483646 h 3648"/>
              <a:gd name="T12" fmla="*/ 0 w 2736"/>
              <a:gd name="T13" fmla="*/ 2147483646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" name="18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6 h 4128"/>
              <a:gd name="T2" fmla="*/ 0 w 3504"/>
              <a:gd name="T3" fmla="*/ 2147483646 h 4128"/>
              <a:gd name="T4" fmla="*/ 2147483646 w 3504"/>
              <a:gd name="T5" fmla="*/ 2147483646 h 4128"/>
              <a:gd name="T6" fmla="*/ 2147483646 w 3504"/>
              <a:gd name="T7" fmla="*/ 0 h 4128"/>
              <a:gd name="T8" fmla="*/ 2147483646 w 3504"/>
              <a:gd name="T9" fmla="*/ 0 h 4128"/>
              <a:gd name="T10" fmla="*/ 2147483646 w 3504"/>
              <a:gd name="T11" fmla="*/ 2147483646 h 4128"/>
              <a:gd name="T12" fmla="*/ 0 w 3504"/>
              <a:gd name="T13" fmla="*/ 2147483646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19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20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23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24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25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26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27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28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29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30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31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7" name="32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33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34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35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36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37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38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39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3"/>
            <a:ext cx="5718048" cy="977487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B223F-8487-4118-AE49-426B5DD29FF0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720940197"/>
      </p:ext>
    </p:extLst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F3A9-B108-4629-B804-A047EEC4DED6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1863331208"/>
      </p:ext>
    </p:extLst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7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18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19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20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23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24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25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26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27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28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49"/>
            <a:ext cx="4040188" cy="639763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1809749"/>
            <a:ext cx="4041775" cy="639763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AEAF3-EE08-4107-9919-9A5CB83F0150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991561117"/>
      </p:ext>
    </p:extLst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2C446-1462-4342-85CB-CEFF1E479BB4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3645195575"/>
      </p:ext>
    </p:extLst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2B97B-8294-4DA0-B2C8-145D25C58EB0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465174559"/>
      </p:ext>
    </p:extLst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49"/>
            <a:ext cx="8229600" cy="1162051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4E89C-2440-4A8E-BD7C-0E0D1A05A9CB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2830699820"/>
      </p:ext>
    </p:extLst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7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18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1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20 Conector recto"/>
            <p:cNvCxnSpPr/>
            <p:nvPr/>
          </p:nvCxnSpPr>
          <p:spPr>
            <a:xfrm rot="16200000">
              <a:off x="6663593" y="1219106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23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24 Conector recto"/>
            <p:cNvCxnSpPr/>
            <p:nvPr/>
          </p:nvCxnSpPr>
          <p:spPr>
            <a:xfrm rot="5400000" flipH="1">
              <a:off x="6744513" y="1218131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25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26 Conector recto"/>
            <p:cNvCxnSpPr/>
            <p:nvPr/>
          </p:nvCxnSpPr>
          <p:spPr>
            <a:xfrm rot="16200000">
              <a:off x="6663593" y="1219106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27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28 Conector recto"/>
            <p:cNvCxnSpPr/>
            <p:nvPr/>
          </p:nvCxnSpPr>
          <p:spPr>
            <a:xfrm rot="5400000" flipH="1">
              <a:off x="6744513" y="1218131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29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30 Conector recto"/>
            <p:cNvCxnSpPr/>
            <p:nvPr/>
          </p:nvCxnSpPr>
          <p:spPr>
            <a:xfrm rot="16200000">
              <a:off x="6663592" y="12191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31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32 Conector recto"/>
            <p:cNvCxnSpPr/>
            <p:nvPr/>
          </p:nvCxnSpPr>
          <p:spPr>
            <a:xfrm rot="5400000" flipH="1">
              <a:off x="6744512" y="12181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8610-F576-4907-81ED-25114477EE1B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  <p:extLst>
      <p:ext uri="{BB962C8B-B14F-4D97-AF65-F5344CB8AC3E}">
        <p14:creationId xmlns:p14="http://schemas.microsoft.com/office/powerpoint/2010/main" val="3605463702"/>
      </p:ext>
    </p:extLst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NI"/>
              <a:t>Haga clic para modificar el estilo de texto del patrón</a:t>
            </a:r>
          </a:p>
          <a:p>
            <a:pPr lvl="1"/>
            <a:r>
              <a:rPr lang="es-ES" altLang="es-NI"/>
              <a:t>Segundo nivel</a:t>
            </a:r>
          </a:p>
          <a:p>
            <a:pPr lvl="2"/>
            <a:r>
              <a:rPr lang="es-ES" altLang="es-NI"/>
              <a:t>Tercer nivel</a:t>
            </a:r>
          </a:p>
          <a:p>
            <a:pPr lvl="3"/>
            <a:r>
              <a:rPr lang="es-ES" altLang="es-NI"/>
              <a:t>Cuarto nivel</a:t>
            </a:r>
          </a:p>
          <a:p>
            <a:pPr lvl="4"/>
            <a:r>
              <a:rPr lang="es-ES" altLang="es-NI"/>
              <a:t>Quinto nivel</a:t>
            </a:r>
            <a:endParaRPr lang="en-US" altLang="es-NI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B4C09E-FCB9-4D06-93D9-BDF87E69A0B1}" type="slidenum">
              <a:rPr lang="en-US" altLang="es-NI"/>
              <a:pPr>
                <a:defRPr/>
              </a:pPr>
              <a:t>‹#›</a:t>
            </a:fld>
            <a:endParaRPr lang="en-US" altLang="es-N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20" r:id="rId1"/>
    <p:sldLayoutId id="2147484821" r:id="rId2"/>
    <p:sldLayoutId id="2147484822" r:id="rId3"/>
    <p:sldLayoutId id="2147484823" r:id="rId4"/>
    <p:sldLayoutId id="2147484824" r:id="rId5"/>
    <p:sldLayoutId id="2147484825" r:id="rId6"/>
    <p:sldLayoutId id="2147484826" r:id="rId7"/>
    <p:sldLayoutId id="2147484827" r:id="rId8"/>
    <p:sldLayoutId id="2147484828" r:id="rId9"/>
    <p:sldLayoutId id="2147484829" r:id="rId10"/>
    <p:sldLayoutId id="2147484830" r:id="rId11"/>
  </p:sldLayoutIdLst>
  <p:transition>
    <p:whee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-588yGqecPE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://www.cocatram.org.ni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SICA_2014.pptx" TargetMode="External"/><Relationship Id="rId11" Type="http://schemas.openxmlformats.org/officeDocument/2006/relationships/image" Target="../media/image17.png"/><Relationship Id="rId5" Type="http://schemas.openxmlformats.org/officeDocument/2006/relationships/image" Target="../media/image12.jpeg"/><Relationship Id="rId10" Type="http://schemas.openxmlformats.org/officeDocument/2006/relationships/image" Target="../media/image16.pn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://www.cocatram.org.ni/repica/history.html" TargetMode="External"/><Relationship Id="rId7" Type="http://schemas.openxmlformats.org/officeDocument/2006/relationships/image" Target="../media/image16.png"/><Relationship Id="rId12" Type="http://schemas.openxmlformats.org/officeDocument/2006/relationships/hyperlink" Target="https://www.collinsdictionary.com/es/diccionario/ingles-espanol/port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hyperlink" Target="https://www.collinsdictionary.com/es/diccionario/ingles-espanol/maritime" TargetMode="External"/><Relationship Id="rId5" Type="http://schemas.openxmlformats.org/officeDocument/2006/relationships/hyperlink" Target="http://www.cocatram.org.ni/rocramiembro.html" TargetMode="External"/><Relationship Id="rId10" Type="http://schemas.openxmlformats.org/officeDocument/2006/relationships/hyperlink" Target="https://www.collinsdictionary.com/es/diccionario/ingles-espanol/central" TargetMode="External"/><Relationship Id="rId4" Type="http://schemas.openxmlformats.org/officeDocument/2006/relationships/hyperlink" Target="http://www.cocatram.org.ni/estadisticas/" TargetMode="External"/><Relationship Id="rId9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3756" y="271197"/>
            <a:ext cx="1008444" cy="91499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3813" y="238240"/>
            <a:ext cx="2280257" cy="878631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8100" y="1503087"/>
            <a:ext cx="9142412" cy="989809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algn="ctr"/>
            <a:endParaRPr lang="es-PE" sz="2600" b="1" dirty="0">
              <a:solidFill>
                <a:schemeClr val="accent4">
                  <a:lumMod val="60000"/>
                  <a:lumOff val="4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algn="ctr"/>
            <a:r>
              <a:rPr lang="en-US" sz="2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20th MEETING OF THE MESO AMERICAN &amp; CARIBBEAN SEA HYDROGRAPHIC COMMISSION (MACHC 20) 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1089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51520" y="3159271"/>
            <a:ext cx="8711306" cy="989809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rgbClr val="C1EEF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C1EEFF"/>
                </a:solidFill>
                <a:latin typeface="Consolas" pitchFamily="49" charset="0"/>
              </a:defRPr>
            </a:lvl9pPr>
            <a:extLst/>
          </a:lstStyle>
          <a:p>
            <a:pPr algn="ctr"/>
            <a:r>
              <a:rPr lang="es-NI" sz="2600" b="1" spc="0" dirty="0">
                <a:ln/>
                <a:solidFill>
                  <a:schemeClr val="accent3"/>
                </a:solidFill>
                <a:latin typeface="Century Gothic" panose="020B0502020202020204" pitchFamily="34" charset="0"/>
                <a:ea typeface="+mn-ea"/>
                <a:cs typeface="+mn-cs"/>
              </a:rPr>
              <a:t>COCATRAM</a:t>
            </a:r>
          </a:p>
          <a:p>
            <a:pPr algn="ctr"/>
            <a:r>
              <a:rPr lang="en-US" sz="2600" b="1" spc="0" dirty="0">
                <a:ln/>
                <a:solidFill>
                  <a:schemeClr val="accent3"/>
                </a:solidFill>
                <a:latin typeface="Century Gothic" panose="020B0502020202020204" pitchFamily="34" charset="0"/>
                <a:ea typeface="+mn-ea"/>
                <a:cs typeface="+mn-cs"/>
              </a:rPr>
              <a:t>Regional Projects / Training Priorities</a:t>
            </a:r>
            <a:endParaRPr lang="es-NI" sz="2600" b="1" spc="0" dirty="0">
              <a:ln/>
              <a:solidFill>
                <a:schemeClr val="accent3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42D896B-E2FA-443E-B59B-5F5BB7C21131}"/>
              </a:ext>
            </a:extLst>
          </p:cNvPr>
          <p:cNvSpPr/>
          <p:nvPr/>
        </p:nvSpPr>
        <p:spPr>
          <a:xfrm>
            <a:off x="2376264" y="46548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Santo Domingo, Dominican Republic December 02 - December 6, 2019</a:t>
            </a:r>
            <a:endParaRPr lang="en-AU" b="1" dirty="0">
              <a:solidFill>
                <a:schemeClr val="accent4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11144"/>
      </p:ext>
    </p:extLst>
  </p:cSld>
  <p:clrMapOvr>
    <a:masterClrMapping/>
  </p:clrMapOvr>
  <p:transition advTm="412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805263"/>
            <a:ext cx="9144000" cy="1051657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449" y="579542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7767" y="5807299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4" y="5803535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sp>
        <p:nvSpPr>
          <p:cNvPr id="18" name="2 CuadroTexto">
            <a:hlinkClick r:id="rId7"/>
          </p:cNvPr>
          <p:cNvSpPr txBox="1"/>
          <p:nvPr/>
        </p:nvSpPr>
        <p:spPr>
          <a:xfrm>
            <a:off x="3127867" y="4880021"/>
            <a:ext cx="2733441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NI" sz="1602" b="1" spc="149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www.cocatram.org.ni</a:t>
            </a:r>
          </a:p>
        </p:txBody>
      </p:sp>
      <p:sp>
        <p:nvSpPr>
          <p:cNvPr id="22" name="7 CuadroTexto"/>
          <p:cNvSpPr txBox="1"/>
          <p:nvPr/>
        </p:nvSpPr>
        <p:spPr>
          <a:xfrm>
            <a:off x="3161876" y="1863193"/>
            <a:ext cx="3007811" cy="8313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NI" sz="4802" b="1" spc="149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</a:rPr>
              <a:t>Thank</a:t>
            </a:r>
            <a:r>
              <a:rPr lang="es-NI" sz="4802" b="1" spc="149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</a:rPr>
              <a:t> </a:t>
            </a:r>
            <a:r>
              <a:rPr lang="es-NI" sz="4802" b="1" spc="149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</a:rPr>
              <a:t>you</a:t>
            </a:r>
            <a:endParaRPr lang="es-NI" sz="4802" b="1" spc="149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ulshock Rg" panose="04050807020B02020A04" pitchFamily="82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-10449" y="3429000"/>
            <a:ext cx="9171800" cy="576064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24" name="Imagen 23">
            <a:hlinkClick r:id="rId8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3482402"/>
            <a:ext cx="3888432" cy="47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13158"/>
      </p:ext>
    </p:extLst>
  </p:cSld>
  <p:clrMapOvr>
    <a:masterClrMapping/>
  </p:clrMapOvr>
  <p:transition advTm="412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96552" y="-99392"/>
            <a:ext cx="9820112" cy="7588268"/>
          </a:xfrm>
          <a:prstGeom prst="rect">
            <a:avLst/>
          </a:prstGeom>
        </p:spPr>
      </p:pic>
      <p:pic>
        <p:nvPicPr>
          <p:cNvPr id="21" name="Picture 10" descr="10738245_daisycop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36912"/>
            <a:ext cx="426474" cy="388577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6" name="Picture 4" descr="10738245_daisycopy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6046787"/>
            <a:ext cx="465300" cy="460035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7" name="Picture 5" descr="10738245_daisycopy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5472" y="6217172"/>
            <a:ext cx="380562" cy="380180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4 CuadroTexto"/>
          <p:cNvSpPr txBox="1"/>
          <p:nvPr/>
        </p:nvSpPr>
        <p:spPr>
          <a:xfrm>
            <a:off x="420711" y="627653"/>
            <a:ext cx="24230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 specialized Organization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that is part of the institutionalism of the Central American Integration System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(SICA) </a:t>
            </a:r>
            <a:endParaRPr lang="es-N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5" name="Picture 2" descr="10738245_daisycopy.jpg">
            <a:hlinkClick r:id="rId6" action="ppaction://hlinkpres?slideindex=1&amp;slidetitle=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2850708"/>
            <a:ext cx="314632" cy="314632"/>
          </a:xfrm>
          <a:prstGeom prst="ellipse">
            <a:avLst/>
          </a:prstGeom>
          <a:ln>
            <a:noFill/>
          </a:ln>
          <a:effectLst>
            <a:outerShdw blurRad="127000" dist="127000" dir="8460000" algn="ctr">
              <a:srgbClr val="000000">
                <a:alpha val="23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13 CuadroTexto"/>
          <p:cNvSpPr txBox="1"/>
          <p:nvPr/>
        </p:nvSpPr>
        <p:spPr>
          <a:xfrm>
            <a:off x="6156176" y="548680"/>
            <a:ext cx="26613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NI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The Technical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Secretariat of </a:t>
            </a:r>
          </a:p>
          <a:p>
            <a:pPr algn="ctr"/>
            <a:r>
              <a:rPr lang="es-NI" b="1" dirty="0">
                <a:latin typeface="Century Gothic" panose="020B0502020202020204" pitchFamily="34" charset="0"/>
              </a:rPr>
              <a:t>COMITRAN </a:t>
            </a:r>
            <a:r>
              <a:rPr lang="es-NI" dirty="0">
                <a:latin typeface="Century Gothic" panose="020B0502020202020204" pitchFamily="34" charset="0"/>
              </a:rPr>
              <a:t>is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the Secretariat for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 Central American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 Economic Integration</a:t>
            </a:r>
            <a:endParaRPr lang="es-NI" dirty="0">
              <a:latin typeface="Century Gothic" panose="020B0502020202020204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51520" y="4141072"/>
            <a:ext cx="2726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 permanent 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nature, </a:t>
            </a:r>
          </a:p>
          <a:p>
            <a:pPr algn="ctr"/>
            <a:r>
              <a:rPr lang="es-N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own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Directory</a:t>
            </a:r>
            <a:r>
              <a:rPr lang="es-N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s-NI" dirty="0">
                <a:latin typeface="Century Gothic" panose="020B0502020202020204" pitchFamily="34" charset="0"/>
              </a:rPr>
              <a:t>and </a:t>
            </a:r>
          </a:p>
          <a:p>
            <a:pPr algn="ctr"/>
            <a:r>
              <a:rPr lang="es-NI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based</a:t>
            </a:r>
            <a:r>
              <a:rPr lang="es-N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in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 city of Managua, Nicaragua, C.A.</a:t>
            </a:r>
            <a:endParaRPr lang="es-N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012160" y="3934504"/>
            <a:ext cx="2945037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NI" sz="17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700" dirty="0">
                <a:latin typeface="Century Gothic" panose="020B0502020202020204" pitchFamily="34" charset="0"/>
              </a:rPr>
              <a:t>It Responds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to the policies and </a:t>
            </a:r>
          </a:p>
          <a:p>
            <a:pPr algn="ctr"/>
            <a:r>
              <a:rPr lang="en-US" sz="1700" dirty="0">
                <a:latin typeface="Century Gothic" panose="020B0502020202020204" pitchFamily="34" charset="0"/>
              </a:rPr>
              <a:t>guidelines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of the </a:t>
            </a:r>
            <a:r>
              <a:rPr lang="en-US" sz="1700" b="1" dirty="0">
                <a:latin typeface="Century Gothic" panose="020B0502020202020204" pitchFamily="34" charset="0"/>
              </a:rPr>
              <a:t>Council of Ministers</a:t>
            </a:r>
            <a:r>
              <a:rPr lang="en-US" sz="1700" dirty="0">
                <a:latin typeface="Century Gothic" panose="020B0502020202020204" pitchFamily="34" charset="0"/>
              </a:rPr>
              <a:t>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responsible for the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Transport </a:t>
            </a:r>
            <a:br>
              <a:rPr lang="en-US" sz="1700" dirty="0">
                <a:latin typeface="Century Gothic" panose="020B0502020202020204" pitchFamily="34" charset="0"/>
              </a:rPr>
            </a:br>
            <a:r>
              <a:rPr lang="en-US" sz="1700" dirty="0">
                <a:latin typeface="Century Gothic" panose="020B0502020202020204" pitchFamily="34" charset="0"/>
              </a:rPr>
              <a:t>in Central America </a:t>
            </a:r>
          </a:p>
          <a:p>
            <a:pPr algn="ctr"/>
            <a:r>
              <a:rPr lang="en-US" sz="1700" b="1" dirty="0">
                <a:latin typeface="Century Gothic" panose="020B0502020202020204" pitchFamily="34" charset="0"/>
              </a:rPr>
              <a:t>(COMITRAN)</a:t>
            </a:r>
            <a:endParaRPr lang="es-NI" sz="1700" b="1" dirty="0">
              <a:latin typeface="Century Gothic" panose="020B0502020202020204" pitchFamily="34" charset="0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663248" y="59856"/>
            <a:ext cx="5789072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s-E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COCATRAM IS?</a:t>
            </a:r>
          </a:p>
        </p:txBody>
      </p:sp>
      <p:pic>
        <p:nvPicPr>
          <p:cNvPr id="25" name="Picture 2" descr="F:\Dokumentos\Logos_Oficiales\Logo COCATRAM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7395" y="2420888"/>
            <a:ext cx="245885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1 Imagen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9412" y="2455885"/>
            <a:ext cx="2362877" cy="2214278"/>
          </a:xfrm>
          <a:prstGeom prst="rect">
            <a:avLst/>
          </a:prstGeom>
        </p:spPr>
      </p:pic>
      <p:sp>
        <p:nvSpPr>
          <p:cNvPr id="22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2018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3" name="12 Imagen">
            <a:extLst>
              <a:ext uri="{FF2B5EF4-FFF2-40B4-BE49-F238E27FC236}">
                <a16:creationId xmlns:a16="http://schemas.microsoft.com/office/drawing/2014/main" id="{E4396B1A-E7D3-4C78-AB82-B18FAF9EC9E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9185167B-ABC7-4C59-A4EE-4603EE7EFFD6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41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4544" y="908720"/>
            <a:ext cx="7543800" cy="5829300"/>
          </a:xfrm>
          <a:prstGeom prst="rect">
            <a:avLst/>
          </a:prstGeom>
        </p:spPr>
      </p:pic>
      <p:grpSp>
        <p:nvGrpSpPr>
          <p:cNvPr id="3" name="2 Grupo"/>
          <p:cNvGrpSpPr/>
          <p:nvPr/>
        </p:nvGrpSpPr>
        <p:grpSpPr>
          <a:xfrm>
            <a:off x="5940152" y="4221088"/>
            <a:ext cx="2673803" cy="1728192"/>
            <a:chOff x="6599126" y="3212976"/>
            <a:chExt cx="2160240" cy="1358327"/>
          </a:xfrm>
        </p:grpSpPr>
        <p:sp>
          <p:nvSpPr>
            <p:cNvPr id="20" name="19 Rectángulo"/>
            <p:cNvSpPr/>
            <p:nvPr/>
          </p:nvSpPr>
          <p:spPr>
            <a:xfrm>
              <a:off x="6948264" y="3212976"/>
              <a:ext cx="1811102" cy="1358327"/>
            </a:xfrm>
            <a:prstGeom prst="rect">
              <a:avLst/>
            </a:prstGeom>
            <a:noFill/>
            <a:ln w="12700" cap="sq" cmpd="sng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NI"/>
            </a:p>
          </p:txBody>
        </p:sp>
        <p:cxnSp>
          <p:nvCxnSpPr>
            <p:cNvPr id="14" name="13 Conector recto"/>
            <p:cNvCxnSpPr>
              <a:endCxn id="20" idx="1"/>
            </p:cNvCxnSpPr>
            <p:nvPr/>
          </p:nvCxnSpPr>
          <p:spPr>
            <a:xfrm>
              <a:off x="6599126" y="3892140"/>
              <a:ext cx="349138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Rectángulo"/>
          <p:cNvSpPr/>
          <p:nvPr/>
        </p:nvSpPr>
        <p:spPr>
          <a:xfrm>
            <a:off x="1115616" y="2276872"/>
            <a:ext cx="234768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300" b="1" dirty="0">
                <a:latin typeface="Century Gothic" panose="020B0502020202020204" pitchFamily="34" charset="0"/>
              </a:rPr>
              <a:t>Central American Port </a:t>
            </a:r>
            <a:r>
              <a:rPr lang="es-NI" sz="1300" b="1" dirty="0" err="1">
                <a:latin typeface="Century Gothic" panose="020B0502020202020204" pitchFamily="34" charset="0"/>
              </a:rPr>
              <a:t>Forum</a:t>
            </a:r>
            <a:r>
              <a:rPr lang="es-NI" sz="1300" b="1" dirty="0">
                <a:latin typeface="Century Gothic" panose="020B0502020202020204" pitchFamily="34" charset="0"/>
              </a:rPr>
              <a:t>, REPICA</a:t>
            </a:r>
          </a:p>
        </p:txBody>
      </p:sp>
      <p:sp>
        <p:nvSpPr>
          <p:cNvPr id="6" name="5 Rectángulo">
            <a:hlinkClick r:id="rId3"/>
          </p:cNvPr>
          <p:cNvSpPr/>
          <p:nvPr/>
        </p:nvSpPr>
        <p:spPr>
          <a:xfrm>
            <a:off x="1331640" y="1794882"/>
            <a:ext cx="129394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500" b="1" dirty="0">
                <a:latin typeface="Century Gothic" panose="020B0502020202020204" pitchFamily="34" charset="0"/>
              </a:rPr>
              <a:t>REPICA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355976" y="2708920"/>
            <a:ext cx="210728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250" b="1" dirty="0" err="1">
                <a:latin typeface="Century Gothic" panose="020B0502020202020204" pitchFamily="34" charset="0"/>
              </a:rPr>
              <a:t>Marítime</a:t>
            </a:r>
            <a:r>
              <a:rPr lang="es-NI" sz="1250" b="1" dirty="0">
                <a:latin typeface="Century Gothic" panose="020B0502020202020204" pitchFamily="34" charset="0"/>
              </a:rPr>
              <a:t> &amp; </a:t>
            </a:r>
            <a:r>
              <a:rPr lang="es-NI" sz="1250" b="1" dirty="0" err="1">
                <a:latin typeface="Century Gothic" panose="020B0502020202020204" pitchFamily="34" charset="0"/>
              </a:rPr>
              <a:t>Ports</a:t>
            </a:r>
            <a:r>
              <a:rPr lang="es-NI" sz="1250" b="1" dirty="0">
                <a:latin typeface="Century Gothic" panose="020B0502020202020204" pitchFamily="34" charset="0"/>
              </a:rPr>
              <a:t> </a:t>
            </a:r>
          </a:p>
          <a:p>
            <a:r>
              <a:rPr lang="es-NI" sz="1250" b="1" dirty="0" err="1">
                <a:latin typeface="Century Gothic" panose="020B0502020202020204" pitchFamily="34" charset="0"/>
              </a:rPr>
              <a:t>Statistics</a:t>
            </a:r>
            <a:r>
              <a:rPr lang="es-NI" sz="1250" b="1" dirty="0">
                <a:latin typeface="Century Gothic" panose="020B0502020202020204" pitchFamily="34" charset="0"/>
              </a:rPr>
              <a:t> Network</a:t>
            </a:r>
          </a:p>
        </p:txBody>
      </p:sp>
      <p:sp>
        <p:nvSpPr>
          <p:cNvPr id="16" name="15 Rectángulo">
            <a:hlinkClick r:id="rId4"/>
          </p:cNvPr>
          <p:cNvSpPr/>
          <p:nvPr/>
        </p:nvSpPr>
        <p:spPr>
          <a:xfrm>
            <a:off x="4227165" y="2393743"/>
            <a:ext cx="1779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000" b="1" dirty="0">
                <a:latin typeface="Century Gothic" panose="020B0502020202020204" pitchFamily="34" charset="0"/>
              </a:rPr>
              <a:t>REDMARPOR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43608" y="4675142"/>
            <a:ext cx="18722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 err="1">
                <a:latin typeface="Century Gothic" panose="020B0502020202020204" pitchFamily="34" charset="0"/>
              </a:rPr>
              <a:t>Operative</a:t>
            </a:r>
            <a:r>
              <a:rPr lang="es-NI" sz="1050" b="1" dirty="0">
                <a:latin typeface="Century Gothic" panose="020B0502020202020204" pitchFamily="34" charset="0"/>
              </a:rPr>
              <a:t> Regional </a:t>
            </a:r>
          </a:p>
        </p:txBody>
      </p:sp>
      <p:sp>
        <p:nvSpPr>
          <p:cNvPr id="9" name="8 Rectángulo">
            <a:hlinkClick r:id="rId5"/>
          </p:cNvPr>
          <p:cNvSpPr/>
          <p:nvPr/>
        </p:nvSpPr>
        <p:spPr>
          <a:xfrm>
            <a:off x="899592" y="4397042"/>
            <a:ext cx="1834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000" b="1" dirty="0">
                <a:latin typeface="Century Gothic" panose="020B0502020202020204" pitchFamily="34" charset="0"/>
              </a:rPr>
              <a:t>ROCRAM-CA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971600" y="5085184"/>
            <a:ext cx="18722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 err="1">
                <a:latin typeface="Century Gothic" panose="020B0502020202020204" pitchFamily="34" charset="0"/>
              </a:rPr>
              <a:t>Maritime</a:t>
            </a:r>
            <a:r>
              <a:rPr lang="es-NI" sz="1050" b="1" dirty="0">
                <a:latin typeface="Century Gothic" panose="020B0502020202020204" pitchFamily="34" charset="0"/>
              </a:rPr>
              <a:t> </a:t>
            </a:r>
            <a:r>
              <a:rPr lang="es-NI" sz="1050" b="1" dirty="0" err="1">
                <a:latin typeface="Century Gothic" panose="020B0502020202020204" pitchFamily="34" charset="0"/>
              </a:rPr>
              <a:t>Authorities</a:t>
            </a:r>
            <a:r>
              <a:rPr lang="es-NI" sz="1050" b="1" dirty="0">
                <a:latin typeface="Century Gothic" panose="020B0502020202020204" pitchFamily="34" charset="0"/>
              </a:rPr>
              <a:t> in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1164336" y="5263316"/>
            <a:ext cx="15354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>
                <a:latin typeface="Century Gothic" panose="020B0502020202020204" pitchFamily="34" charset="0"/>
              </a:rPr>
              <a:t>Central </a:t>
            </a:r>
            <a:r>
              <a:rPr lang="es-NI" sz="1050" b="1" dirty="0" err="1">
                <a:latin typeface="Century Gothic" panose="020B0502020202020204" pitchFamily="34" charset="0"/>
              </a:rPr>
              <a:t>America</a:t>
            </a:r>
            <a:r>
              <a:rPr lang="es-NI" sz="1050" b="1" dirty="0">
                <a:latin typeface="Century Gothic" panose="020B0502020202020204" pitchFamily="34" charset="0"/>
              </a:rPr>
              <a:t>  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1259632" y="5479340"/>
            <a:ext cx="12241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050" b="1" dirty="0">
                <a:latin typeface="Century Gothic" panose="020B0502020202020204" pitchFamily="34" charset="0"/>
              </a:rPr>
              <a:t>And </a:t>
            </a:r>
            <a:r>
              <a:rPr lang="es-NI" sz="1050" b="1" dirty="0" err="1">
                <a:latin typeface="Century Gothic" panose="020B0502020202020204" pitchFamily="34" charset="0"/>
              </a:rPr>
              <a:t>Dominican</a:t>
            </a:r>
            <a:endParaRPr lang="es-NI" sz="1050" b="1" dirty="0">
              <a:latin typeface="Century Gothic" panose="020B0502020202020204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3995936" y="5127575"/>
            <a:ext cx="1675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200" b="1" dirty="0">
                <a:latin typeface="Century Gothic" panose="020B0502020202020204" pitchFamily="34" charset="0"/>
              </a:rPr>
              <a:t>Central American </a:t>
            </a:r>
          </a:p>
          <a:p>
            <a:r>
              <a:rPr lang="es-NI" sz="1200" b="1" dirty="0">
                <a:latin typeface="Century Gothic" panose="020B0502020202020204" pitchFamily="34" charset="0"/>
              </a:rPr>
              <a:t>Network of </a:t>
            </a:r>
            <a:r>
              <a:rPr lang="es-NI" sz="1200" b="1" dirty="0" err="1">
                <a:latin typeface="Century Gothic" panose="020B0502020202020204" pitchFamily="34" charset="0"/>
              </a:rPr>
              <a:t>Maritime</a:t>
            </a:r>
            <a:endParaRPr lang="es-NI" sz="1200" b="1" dirty="0">
              <a:latin typeface="Century Gothic" panose="020B0502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055913" y="4786119"/>
            <a:ext cx="1569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2000" b="1" dirty="0">
                <a:latin typeface="Century Gothic" panose="020B0502020202020204" pitchFamily="34" charset="0"/>
              </a:rPr>
              <a:t>REDCAFOR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2296319" y="116632"/>
            <a:ext cx="4507929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/>
            <a:r>
              <a:rPr lang="es-NI" altLang="es-NI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PERMANENT NETWORKS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971600" y="4869160"/>
            <a:ext cx="17524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sz="1050" b="1" dirty="0" err="1">
                <a:latin typeface="Century Gothic" panose="020B0502020202020204" pitchFamily="34" charset="0"/>
              </a:rPr>
              <a:t>Cooperation</a:t>
            </a:r>
            <a:r>
              <a:rPr lang="es-NI" sz="1050" b="1" dirty="0">
                <a:latin typeface="Century Gothic" panose="020B0502020202020204" pitchFamily="34" charset="0"/>
              </a:rPr>
              <a:t> Network of</a:t>
            </a:r>
          </a:p>
        </p:txBody>
      </p:sp>
      <p:sp>
        <p:nvSpPr>
          <p:cNvPr id="27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2018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21 Rectángulo"/>
          <p:cNvSpPr/>
          <p:nvPr/>
        </p:nvSpPr>
        <p:spPr>
          <a:xfrm>
            <a:off x="1547664" y="5687670"/>
            <a:ext cx="122413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100" b="1" dirty="0" err="1">
                <a:latin typeface="Century Gothic" panose="020B0502020202020204" pitchFamily="34" charset="0"/>
              </a:rPr>
              <a:t>Republic</a:t>
            </a:r>
            <a:endParaRPr lang="es-NI" sz="1100" b="1" dirty="0">
              <a:latin typeface="Century Gothic" panose="020B0502020202020204" pitchFamily="34" charset="0"/>
            </a:endParaRPr>
          </a:p>
        </p:txBody>
      </p:sp>
      <p:sp>
        <p:nvSpPr>
          <p:cNvPr id="30" name="22 Rectángulo"/>
          <p:cNvSpPr/>
          <p:nvPr/>
        </p:nvSpPr>
        <p:spPr>
          <a:xfrm>
            <a:off x="4283968" y="5518973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NI" sz="1200" b="1" dirty="0">
                <a:latin typeface="Century Gothic" panose="020B0502020202020204" pitchFamily="34" charset="0"/>
              </a:rPr>
              <a:t>And Port</a:t>
            </a:r>
          </a:p>
          <a:p>
            <a:r>
              <a:rPr lang="es-NI" sz="1200" b="1" dirty="0">
                <a:latin typeface="Century Gothic" panose="020B0502020202020204" pitchFamily="34" charset="0"/>
              </a:rPr>
              <a:t>Training  </a:t>
            </a:r>
          </a:p>
          <a:p>
            <a:r>
              <a:rPr lang="es-NI" sz="1200" b="1" dirty="0">
                <a:latin typeface="Century Gothic" panose="020B0502020202020204" pitchFamily="34" charset="0"/>
              </a:rPr>
              <a:t>Centers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6444208" y="4284385"/>
            <a:ext cx="2106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NI" sz="1600" b="1" dirty="0">
                <a:latin typeface="Century Gothic" panose="020B0502020202020204" pitchFamily="34" charset="0"/>
              </a:rPr>
              <a:t>Regional Network</a:t>
            </a:r>
          </a:p>
          <a:p>
            <a:pPr algn="ctr"/>
            <a:r>
              <a:rPr lang="es-NI" sz="1600" b="1" dirty="0">
                <a:latin typeface="Century Gothic" panose="020B0502020202020204" pitchFamily="34" charset="0"/>
              </a:rPr>
              <a:t> of Port </a:t>
            </a:r>
            <a:r>
              <a:rPr lang="es-NI" sz="1600" b="1" dirty="0" err="1">
                <a:latin typeface="Century Gothic" panose="020B0502020202020204" pitchFamily="34" charset="0"/>
              </a:rPr>
              <a:t>Protection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3FBC9842-DE21-4789-A071-A9A08C39AD4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33" name="12 Imagen">
            <a:extLst>
              <a:ext uri="{FF2B5EF4-FFF2-40B4-BE49-F238E27FC236}">
                <a16:creationId xmlns:a16="http://schemas.microsoft.com/office/drawing/2014/main" id="{4425CA9A-29E8-4E46-8C81-E6839D3577D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40" name="Picture 2">
            <a:extLst>
              <a:ext uri="{FF2B5EF4-FFF2-40B4-BE49-F238E27FC236}">
                <a16:creationId xmlns:a16="http://schemas.microsoft.com/office/drawing/2014/main" id="{3CBD38D1-8BF0-41E7-A3D1-8334AB516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264" y="4869160"/>
            <a:ext cx="1296144" cy="94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2 Grupo">
            <a:extLst>
              <a:ext uri="{FF2B5EF4-FFF2-40B4-BE49-F238E27FC236}">
                <a16:creationId xmlns:a16="http://schemas.microsoft.com/office/drawing/2014/main" id="{7CFC8AF8-FE3B-46FD-A9B8-24FE235063AB}"/>
              </a:ext>
            </a:extLst>
          </p:cNvPr>
          <p:cNvGrpSpPr/>
          <p:nvPr/>
        </p:nvGrpSpPr>
        <p:grpSpPr>
          <a:xfrm>
            <a:off x="5940152" y="1734766"/>
            <a:ext cx="3121774" cy="1478210"/>
            <a:chOff x="6732240" y="3212976"/>
            <a:chExt cx="2160240" cy="1358327"/>
          </a:xfrm>
        </p:grpSpPr>
        <p:sp>
          <p:nvSpPr>
            <p:cNvPr id="42" name="19 Rectángulo">
              <a:extLst>
                <a:ext uri="{FF2B5EF4-FFF2-40B4-BE49-F238E27FC236}">
                  <a16:creationId xmlns:a16="http://schemas.microsoft.com/office/drawing/2014/main" id="{8E33703E-5FE5-451A-A72D-03778A7E17F0}"/>
                </a:ext>
              </a:extLst>
            </p:cNvPr>
            <p:cNvSpPr/>
            <p:nvPr/>
          </p:nvSpPr>
          <p:spPr>
            <a:xfrm>
              <a:off x="7081378" y="3212976"/>
              <a:ext cx="1811102" cy="1358327"/>
            </a:xfrm>
            <a:prstGeom prst="rect">
              <a:avLst/>
            </a:prstGeom>
            <a:noFill/>
            <a:ln w="12700" cap="sq" cmpd="sng">
              <a:solidFill>
                <a:schemeClr val="tx1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NI"/>
            </a:p>
          </p:txBody>
        </p:sp>
        <p:cxnSp>
          <p:nvCxnSpPr>
            <p:cNvPr id="43" name="13 Conector recto">
              <a:extLst>
                <a:ext uri="{FF2B5EF4-FFF2-40B4-BE49-F238E27FC236}">
                  <a16:creationId xmlns:a16="http://schemas.microsoft.com/office/drawing/2014/main" id="{E424C13C-E7E8-4598-92C0-AA1C911467A2}"/>
                </a:ext>
              </a:extLst>
            </p:cNvPr>
            <p:cNvCxnSpPr>
              <a:endCxn id="42" idx="1"/>
            </p:cNvCxnSpPr>
            <p:nvPr/>
          </p:nvCxnSpPr>
          <p:spPr>
            <a:xfrm>
              <a:off x="6732240" y="3892140"/>
              <a:ext cx="349138" cy="0"/>
            </a:xfrm>
            <a:prstGeom prst="line">
              <a:avLst/>
            </a:prstGeom>
            <a:ln cmpd="sng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4" name="Imagen 43">
            <a:extLst>
              <a:ext uri="{FF2B5EF4-FFF2-40B4-BE49-F238E27FC236}">
                <a16:creationId xmlns:a16="http://schemas.microsoft.com/office/drawing/2014/main" id="{13A40203-B4B1-427A-9BB3-957BDBD6707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3627" y="2410739"/>
            <a:ext cx="2456874" cy="730229"/>
          </a:xfrm>
          <a:prstGeom prst="rect">
            <a:avLst/>
          </a:prstGeom>
        </p:spPr>
      </p:pic>
      <p:sp>
        <p:nvSpPr>
          <p:cNvPr id="45" name="Rectángulo 44">
            <a:extLst>
              <a:ext uri="{FF2B5EF4-FFF2-40B4-BE49-F238E27FC236}">
                <a16:creationId xmlns:a16="http://schemas.microsoft.com/office/drawing/2014/main" id="{C5D3D360-9387-45C8-A0B4-8FE470C2269D}"/>
              </a:ext>
            </a:extLst>
          </p:cNvPr>
          <p:cNvSpPr/>
          <p:nvPr/>
        </p:nvSpPr>
        <p:spPr>
          <a:xfrm>
            <a:off x="6516215" y="1700808"/>
            <a:ext cx="2556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5FCB5B7-71E1-4EDA-A908-0AAB1C56A94F}"/>
              </a:ext>
            </a:extLst>
          </p:cNvPr>
          <p:cNvSpPr/>
          <p:nvPr/>
        </p:nvSpPr>
        <p:spPr>
          <a:xfrm>
            <a:off x="6360986" y="1825660"/>
            <a:ext cx="27830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>
                <a:latin typeface="Century Gothic" panose="020B0502020202020204" pitchFamily="34" charset="0"/>
                <a:hlinkClick r:id="rId10" tooltip="Entry of &quot;central&quot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Central</a:t>
            </a:r>
            <a:r>
              <a:rPr lang="en-US" sz="1400" b="1">
                <a:latin typeface="Century Gothic" panose="020B0502020202020204" pitchFamily="34" charset="0"/>
              </a:rPr>
              <a:t> American </a:t>
            </a:r>
            <a:r>
              <a:rPr lang="en-US" sz="1400" b="1" dirty="0">
                <a:latin typeface="Century Gothic" panose="020B0502020202020204" pitchFamily="34" charset="0"/>
              </a:rPr>
              <a:t>Network of </a:t>
            </a:r>
            <a:r>
              <a:rPr lang="en-US" sz="1400" b="1" dirty="0">
                <a:latin typeface="Century Gothic" panose="020B0502020202020204" pitchFamily="34" charset="0"/>
                <a:hlinkClick r:id="rId11" tooltip="Entry of &quot;maritime&quot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Maritime</a:t>
            </a:r>
            <a:r>
              <a:rPr lang="en-US" sz="1400" b="1" dirty="0">
                <a:latin typeface="Century Gothic" panose="020B0502020202020204" pitchFamily="34" charset="0"/>
              </a:rPr>
              <a:t> and </a:t>
            </a:r>
            <a:r>
              <a:rPr lang="en-US" sz="1400" b="1" dirty="0">
                <a:latin typeface="Century Gothic" panose="020B0502020202020204" pitchFamily="34" charset="0"/>
                <a:hlinkClick r:id="rId12" tooltip="Entry of &quot;port&quot;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</a:t>
            </a:r>
            <a:r>
              <a:rPr lang="en-US" sz="1400" b="1" dirty="0">
                <a:latin typeface="Century Gothic" panose="020B0502020202020204" pitchFamily="34" charset="0"/>
              </a:rPr>
              <a:t> Women</a:t>
            </a:r>
            <a:endParaRPr lang="es-NI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580579"/>
      </p:ext>
    </p:extLst>
  </p:cSld>
  <p:clrMapOvr>
    <a:masterClrMapping/>
  </p:clrMapOvr>
  <p:transition advClick="0" advTm="1061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902901"/>
            <a:ext cx="9144000" cy="954019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089" y="5902901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4889" y="5909156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5745" y="5949280"/>
            <a:ext cx="997305" cy="930818"/>
          </a:xfrm>
          <a:prstGeom prst="rect">
            <a:avLst/>
          </a:prstGeom>
        </p:spPr>
      </p:pic>
      <p:pic>
        <p:nvPicPr>
          <p:cNvPr id="22" name="12 Imagen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803165" y="173831"/>
            <a:ext cx="5361123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es-ES" altLang="zh-CN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ulshock Rg" panose="04050807020B02020A04" pitchFamily="82" charset="0"/>
                <a:cs typeface="Aharoni" pitchFamily="2" charset="-79"/>
              </a:rPr>
              <a:t>ROCRAM-CA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710997"/>
            <a:ext cx="5329483" cy="517789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220072" y="3717032"/>
            <a:ext cx="1728192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63500">
              <a:schemeClr val="accent4">
                <a:tint val="50000"/>
                <a:hueOff val="0"/>
                <a:satOff val="0"/>
                <a:lumOff val="0"/>
                <a:alphaOff val="0"/>
                <a:alpha val="45000"/>
                <a:satMod val="120000"/>
              </a:schemeClr>
            </a:glow>
            <a:outerShdw blurRad="1270000" dist="50800" dir="5400000" algn="ctr" rotWithShape="0">
              <a:srgbClr val="000000">
                <a:alpha val="0"/>
              </a:srgbClr>
            </a:outerShdw>
            <a:reflection stA="0" dist="50800" dir="5400000" sy="-100000" algn="bl" rotWithShape="0"/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es-NI" sz="1100" b="1" dirty="0">
                <a:solidFill>
                  <a:schemeClr val="bg1"/>
                </a:solidFill>
              </a:rPr>
              <a:t>PERMANENT OBSERVER</a:t>
            </a:r>
          </a:p>
        </p:txBody>
      </p:sp>
    </p:spTree>
    <p:extLst>
      <p:ext uri="{BB962C8B-B14F-4D97-AF65-F5344CB8AC3E}">
        <p14:creationId xmlns:p14="http://schemas.microsoft.com/office/powerpoint/2010/main" val="2261441123"/>
      </p:ext>
    </p:extLst>
  </p:cSld>
  <p:clrMapOvr>
    <a:masterClrMapping/>
  </p:clrMapOvr>
  <p:transition advTm="412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4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87333"/>
            <a:ext cx="9144000" cy="2922153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 rot="21217513">
            <a:off x="7276607" y="2869671"/>
            <a:ext cx="1826422" cy="485741"/>
          </a:xfrm>
          <a:prstGeom prst="rect">
            <a:avLst/>
          </a:prstGeom>
          <a:noFill/>
          <a:ln w="66675">
            <a:solidFill>
              <a:srgbClr val="FFFF00"/>
            </a:solidFill>
          </a:ln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690957062"/>
      </p:ext>
    </p:extLst>
  </p:cSld>
  <p:clrMapOvr>
    <a:masterClrMapping/>
  </p:clrMapOvr>
  <p:transition advTm="412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528" y="15184"/>
            <a:ext cx="6794816" cy="539666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3528" y="1947726"/>
            <a:ext cx="6794816" cy="90521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Rectángulo 4"/>
          <p:cNvSpPr/>
          <p:nvPr/>
        </p:nvSpPr>
        <p:spPr>
          <a:xfrm>
            <a:off x="873528" y="1983554"/>
            <a:ext cx="6794815" cy="869382"/>
          </a:xfrm>
          <a:prstGeom prst="rect">
            <a:avLst/>
          </a:prstGeom>
          <a:solidFill>
            <a:srgbClr val="FFFF00"/>
          </a:solidFill>
          <a:effectLst>
            <a:glow rad="63500">
              <a:schemeClr val="accent4">
                <a:tint val="50000"/>
                <a:hueOff val="0"/>
                <a:satOff val="0"/>
                <a:lumOff val="0"/>
                <a:alphaOff val="0"/>
                <a:alpha val="45000"/>
                <a:satMod val="120000"/>
              </a:schemeClr>
            </a:glow>
            <a:outerShdw blurRad="1270000" dist="2540000" dir="21540000" sx="1000" sy="1000" algn="ctr" rotWithShape="0">
              <a:srgbClr val="000000"/>
            </a:outerShdw>
            <a:reflection blurRad="1270000" stA="0" dist="1270000" dir="5400000" sy="-100000" algn="bl" rotWithShape="0"/>
          </a:effectLst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Subregional Training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Aids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</a:t>
            </a:r>
            <a:r>
              <a:rPr lang="es-N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Costa Rica</a:t>
            </a:r>
            <a:endParaRPr lang="es-NI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Subregional Training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Hidrography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s-NI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Cartography</a:t>
            </a:r>
            <a:r>
              <a:rPr lang="es-NI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</a:t>
            </a:r>
            <a:r>
              <a:rPr lang="es-N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Dominican</a:t>
            </a:r>
            <a:r>
              <a:rPr lang="es-NI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NI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</a:t>
            </a:r>
            <a:endParaRPr lang="es-NI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57480"/>
      </p:ext>
    </p:extLst>
  </p:cSld>
  <p:clrMapOvr>
    <a:masterClrMapping/>
  </p:clrMapOvr>
  <p:transition advTm="41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146728" y="6164963"/>
            <a:ext cx="7452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dirty="0">
                <a:solidFill>
                  <a:srgbClr val="FFFF00"/>
                </a:solidFill>
              </a:rPr>
              <a:t>Rear Admiral José Antonio Lemus PPT COCATRAM</a:t>
            </a:r>
          </a:p>
        </p:txBody>
      </p:sp>
    </p:spTree>
    <p:extLst>
      <p:ext uri="{BB962C8B-B14F-4D97-AF65-F5344CB8AC3E}">
        <p14:creationId xmlns:p14="http://schemas.microsoft.com/office/powerpoint/2010/main" val="2018785694"/>
      </p:ext>
    </p:extLst>
  </p:cSld>
  <p:clrMapOvr>
    <a:masterClrMapping/>
  </p:clrMapOvr>
  <p:transition advTm="412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506256" y="5919663"/>
            <a:ext cx="63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sz="2400" b="1" dirty="0">
                <a:solidFill>
                  <a:srgbClr val="FFFF00"/>
                </a:solidFill>
              </a:rPr>
              <a:t>Barcelo Hotel - Managua, Nicaragua 2014</a:t>
            </a:r>
          </a:p>
        </p:txBody>
      </p:sp>
    </p:spTree>
    <p:extLst>
      <p:ext uri="{BB962C8B-B14F-4D97-AF65-F5344CB8AC3E}">
        <p14:creationId xmlns:p14="http://schemas.microsoft.com/office/powerpoint/2010/main" val="2260973452"/>
      </p:ext>
    </p:extLst>
  </p:cSld>
  <p:clrMapOvr>
    <a:masterClrMapping/>
  </p:clrMapOvr>
  <p:transition advTm="412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1680" y="599202"/>
            <a:ext cx="5760640" cy="453534"/>
          </a:xfrm>
          <a:prstGeom prst="rect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sp>
        <p:nvSpPr>
          <p:cNvPr id="13" name="7 Rectángulo"/>
          <p:cNvSpPr/>
          <p:nvPr/>
        </p:nvSpPr>
        <p:spPr>
          <a:xfrm>
            <a:off x="8422332" y="6557630"/>
            <a:ext cx="72008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1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Gothic" panose="020B0502020202020204" pitchFamily="34" charset="0"/>
                <a:cs typeface="Aharoni" pitchFamily="2" charset="-79"/>
              </a:rPr>
              <a:t>© 2019</a:t>
            </a:r>
            <a:endParaRPr lang="es-ES" sz="1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64079" y="6549727"/>
            <a:ext cx="8800409" cy="0"/>
          </a:xfrm>
          <a:prstGeom prst="line">
            <a:avLst/>
          </a:prstGeom>
          <a:ln w="3175">
            <a:solidFill>
              <a:schemeClr val="tx1">
                <a:lumMod val="95000"/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0" y="5411853"/>
            <a:ext cx="9144000" cy="1445068"/>
          </a:xfrm>
          <a:prstGeom prst="rect">
            <a:avLst/>
          </a:prstGeom>
          <a:solidFill>
            <a:schemeClr val="tx1"/>
          </a:solidFill>
          <a:effectLst/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es-NI"/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6342671"/>
            <a:ext cx="3888432" cy="470705"/>
          </a:xfrm>
          <a:prstGeom prst="rect">
            <a:avLst/>
          </a:prstGeom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679" y="5411853"/>
            <a:ext cx="2525259" cy="84817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2240" y="5404527"/>
            <a:ext cx="2429111" cy="9593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5411853"/>
            <a:ext cx="997305" cy="930818"/>
          </a:xfrm>
          <a:prstGeom prst="rect">
            <a:avLst/>
          </a:prstGeom>
        </p:spPr>
      </p:pic>
      <p:pic>
        <p:nvPicPr>
          <p:cNvPr id="19" name="12 Imagen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088" y="146898"/>
            <a:ext cx="448055" cy="392707"/>
          </a:xfrm>
          <a:prstGeom prst="rect">
            <a:avLst/>
          </a:prstGeom>
          <a:effectLst>
            <a:glow rad="127000">
              <a:schemeClr val="tx1"/>
            </a:glow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205" y="59856"/>
            <a:ext cx="1261296" cy="48600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4503752" y="6395256"/>
            <a:ext cx="4632170" cy="4616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NI" sz="2400" dirty="0">
                <a:solidFill>
                  <a:schemeClr val="bg1"/>
                </a:solidFill>
              </a:rPr>
              <a:t>Practical Exercise at Xiloa Lagoon </a:t>
            </a:r>
          </a:p>
        </p:txBody>
      </p:sp>
    </p:spTree>
    <p:extLst>
      <p:ext uri="{BB962C8B-B14F-4D97-AF65-F5344CB8AC3E}">
        <p14:creationId xmlns:p14="http://schemas.microsoft.com/office/powerpoint/2010/main" val="3529452201"/>
      </p:ext>
    </p:extLst>
  </p:cSld>
  <p:clrMapOvr>
    <a:masterClrMapping/>
  </p:clrMapOvr>
  <p:transition advTm="412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blipFill rotWithShape="0">
          <a:blip xmlns:r="http://schemas.openxmlformats.org/officeDocument/2006/relationships" r:embed="rId2"/>
          <a:stretch>
            <a:fillRect/>
          </a:stretch>
        </a:blipFill>
      </a:spPr>
      <a:bodyPr rtlCol="0" anchor="ctr"/>
      <a:lstStyle>
        <a:defPPr algn="ctr">
          <a:defRPr/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rgbClr r="0" g="0" b="0"/>
        </a:fillRef>
        <a:effectRef idx="2">
          <a:schemeClr val="accent4">
            <a:tint val="50000"/>
            <a:hueOff val="0"/>
            <a:satOff val="0"/>
            <a:lumOff val="0"/>
            <a:alphaOff val="0"/>
          </a:schemeClr>
        </a:effectRef>
        <a:fontRef idx="minor">
          <a:schemeClr val="lt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10155</TotalTime>
  <Words>201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Century Gothic</vt:lpstr>
      <vt:lpstr>Consolas</vt:lpstr>
      <vt:lpstr>Corbel</vt:lpstr>
      <vt:lpstr>Nulshock Rg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COCATRAM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</dc:title>
  <dc:creator>Cocatram</dc:creator>
  <cp:lastModifiedBy>Alberto Costa Neves</cp:lastModifiedBy>
  <cp:revision>543</cp:revision>
  <cp:lastPrinted>2019-11-20T17:59:02Z</cp:lastPrinted>
  <dcterms:created xsi:type="dcterms:W3CDTF">2004-04-18T16:06:24Z</dcterms:created>
  <dcterms:modified xsi:type="dcterms:W3CDTF">2019-11-26T08:29:23Z</dcterms:modified>
</cp:coreProperties>
</file>