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83" r:id="rId2"/>
    <p:sldId id="265" r:id="rId3"/>
    <p:sldId id="267" r:id="rId4"/>
    <p:sldId id="381" r:id="rId5"/>
    <p:sldId id="266" r:id="rId6"/>
    <p:sldId id="382" r:id="rId7"/>
    <p:sldId id="268" r:id="rId8"/>
    <p:sldId id="270" r:id="rId9"/>
    <p:sldId id="384" r:id="rId10"/>
    <p:sldId id="385" r:id="rId11"/>
    <p:sldId id="386" r:id="rId12"/>
    <p:sldId id="387" r:id="rId13"/>
    <p:sldId id="388" r:id="rId14"/>
    <p:sldId id="389" r:id="rId15"/>
    <p:sldId id="390" r:id="rId16"/>
    <p:sldId id="391" r:id="rId17"/>
    <p:sldId id="392" r:id="rId18"/>
    <p:sldId id="393" r:id="rId19"/>
    <p:sldId id="395"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60"/>
  </p:normalViewPr>
  <p:slideViewPr>
    <p:cSldViewPr snapToGrid="0">
      <p:cViewPr varScale="1">
        <p:scale>
          <a:sx n="63" d="100"/>
          <a:sy n="63" d="100"/>
        </p:scale>
        <p:origin x="67" y="3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C7553A-95E5-43F3-9F55-85E5E1F118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3E78574-DA99-4146-ABF1-DF07D1F8DE7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95B145C-ACD5-4C98-BF78-68DEC196A07B}" type="datetimeFigureOut">
              <a:rPr lang="en-US"/>
              <a:pPr>
                <a:defRPr/>
              </a:pPr>
              <a:t>12/10/2019</a:t>
            </a:fld>
            <a:endParaRPr lang="en-US"/>
          </a:p>
        </p:txBody>
      </p:sp>
      <p:sp>
        <p:nvSpPr>
          <p:cNvPr id="4" name="Slide Image Placeholder 3">
            <a:extLst>
              <a:ext uri="{FF2B5EF4-FFF2-40B4-BE49-F238E27FC236}">
                <a16:creationId xmlns:a16="http://schemas.microsoft.com/office/drawing/2014/main" id="{E1F36F01-3077-4BAD-A13D-A3649BC10D6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28835DE-D39D-44DD-9B85-BD55BF61783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5C964C4-394B-4AD0-8659-F4640A80107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C237C4EB-83FB-4EF2-9B25-F22478C5814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DD47D6D-2A72-4460-A585-34B52A0D57F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DC42063-2C1F-41E7-8061-CD44DE9D3D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36D84A2A-C7C8-4064-AF03-4B3E175751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Under the Pilot Program for Climate Resilience (PPCR) over US$ 29 million in concessional funds have been set aside to contribute to financing for innovative programs and projects that engage the private sector in activities associated with reducing countries’ exposure to climate risk and uncertainty. </a:t>
            </a:r>
            <a:endParaRPr lang="en-US" altLang="en-US">
              <a:latin typeface="Arial" panose="020B0604020202020204" pitchFamily="34" charset="0"/>
              <a:ea typeface="MS PGothic" panose="020B0600070205080204" pitchFamily="34" charset="-128"/>
            </a:endParaRPr>
          </a:p>
        </p:txBody>
      </p:sp>
      <p:sp>
        <p:nvSpPr>
          <p:cNvPr id="22532" name="Slide Number Placeholder 3">
            <a:extLst>
              <a:ext uri="{FF2B5EF4-FFF2-40B4-BE49-F238E27FC236}">
                <a16:creationId xmlns:a16="http://schemas.microsoft.com/office/drawing/2014/main" id="{2C36360A-5B5B-4CCC-BEE8-19DBC9754E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2CF5FEE-7A93-4466-9F5E-8E9FA6968FBA}" type="slidenum">
              <a:rPr lang="en-US" altLang="en-US">
                <a:latin typeface="Arial" panose="020B0604020202020204" pitchFamily="34" charset="0"/>
                <a:ea typeface="MS PGothic" panose="020B0600070205080204" pitchFamily="34" charset="-128"/>
              </a:rPr>
              <a:pPr/>
              <a:t>7</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FC6968-D267-415D-ADCE-178E0FF2BC67}"/>
              </a:ext>
            </a:extLst>
          </p:cNvPr>
          <p:cNvSpPr>
            <a:spLocks noGrp="1"/>
          </p:cNvSpPr>
          <p:nvPr>
            <p:ph type="dt" sz="half" idx="10"/>
          </p:nvPr>
        </p:nvSpPr>
        <p:spPr/>
        <p:txBody>
          <a:bodyPr/>
          <a:lstStyle>
            <a:lvl1pPr>
              <a:defRPr/>
            </a:lvl1pPr>
          </a:lstStyle>
          <a:p>
            <a:pPr>
              <a:defRPr/>
            </a:pPr>
            <a:fld id="{F6B10F7C-8C0A-463F-99C9-BDAF3BB81E07}" type="datetimeFigureOut">
              <a:rPr lang="en-US"/>
              <a:pPr>
                <a:defRPr/>
              </a:pPr>
              <a:t>12/10/2019</a:t>
            </a:fld>
            <a:endParaRPr lang="en-US"/>
          </a:p>
        </p:txBody>
      </p:sp>
      <p:sp>
        <p:nvSpPr>
          <p:cNvPr id="5" name="Footer Placeholder 4">
            <a:extLst>
              <a:ext uri="{FF2B5EF4-FFF2-40B4-BE49-F238E27FC236}">
                <a16:creationId xmlns:a16="http://schemas.microsoft.com/office/drawing/2014/main" id="{EB123E66-7922-4273-8B31-43E036D02B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497219-5C9C-4E0A-9AB3-57C008D8C563}"/>
              </a:ext>
            </a:extLst>
          </p:cNvPr>
          <p:cNvSpPr>
            <a:spLocks noGrp="1"/>
          </p:cNvSpPr>
          <p:nvPr>
            <p:ph type="sldNum" sz="quarter" idx="12"/>
          </p:nvPr>
        </p:nvSpPr>
        <p:spPr/>
        <p:txBody>
          <a:bodyPr/>
          <a:lstStyle>
            <a:lvl1pPr>
              <a:defRPr/>
            </a:lvl1pPr>
          </a:lstStyle>
          <a:p>
            <a:fld id="{076A2616-60EE-46EC-A269-18B13294D2EB}" type="slidenum">
              <a:rPr lang="en-US" altLang="en-US"/>
              <a:pPr/>
              <a:t>‹#›</a:t>
            </a:fld>
            <a:endParaRPr lang="en-US" altLang="en-US"/>
          </a:p>
        </p:txBody>
      </p:sp>
    </p:spTree>
    <p:extLst>
      <p:ext uri="{BB962C8B-B14F-4D97-AF65-F5344CB8AC3E}">
        <p14:creationId xmlns:p14="http://schemas.microsoft.com/office/powerpoint/2010/main" val="61161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D30BE-B9E0-4B6F-9FEA-D947F53ADC93}"/>
              </a:ext>
            </a:extLst>
          </p:cNvPr>
          <p:cNvSpPr>
            <a:spLocks noGrp="1"/>
          </p:cNvSpPr>
          <p:nvPr>
            <p:ph type="dt" sz="half" idx="10"/>
          </p:nvPr>
        </p:nvSpPr>
        <p:spPr/>
        <p:txBody>
          <a:bodyPr/>
          <a:lstStyle>
            <a:lvl1pPr>
              <a:defRPr/>
            </a:lvl1pPr>
          </a:lstStyle>
          <a:p>
            <a:pPr>
              <a:defRPr/>
            </a:pPr>
            <a:fld id="{14330541-C36F-40E8-9836-38283D5DB84F}" type="datetimeFigureOut">
              <a:rPr lang="en-US"/>
              <a:pPr>
                <a:defRPr/>
              </a:pPr>
              <a:t>12/10/2019</a:t>
            </a:fld>
            <a:endParaRPr lang="en-US"/>
          </a:p>
        </p:txBody>
      </p:sp>
      <p:sp>
        <p:nvSpPr>
          <p:cNvPr id="5" name="Footer Placeholder 4">
            <a:extLst>
              <a:ext uri="{FF2B5EF4-FFF2-40B4-BE49-F238E27FC236}">
                <a16:creationId xmlns:a16="http://schemas.microsoft.com/office/drawing/2014/main" id="{89E20AB7-3DAD-4F64-83FE-AD1B525209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8673228-9CDE-484F-A905-E2650DC7DA0E}"/>
              </a:ext>
            </a:extLst>
          </p:cNvPr>
          <p:cNvSpPr>
            <a:spLocks noGrp="1"/>
          </p:cNvSpPr>
          <p:nvPr>
            <p:ph type="sldNum" sz="quarter" idx="12"/>
          </p:nvPr>
        </p:nvSpPr>
        <p:spPr/>
        <p:txBody>
          <a:bodyPr/>
          <a:lstStyle>
            <a:lvl1pPr>
              <a:defRPr/>
            </a:lvl1pPr>
          </a:lstStyle>
          <a:p>
            <a:fld id="{99ED7A6F-EA4B-458A-842F-8162A4B4EE1F}" type="slidenum">
              <a:rPr lang="en-US" altLang="en-US"/>
              <a:pPr/>
              <a:t>‹#›</a:t>
            </a:fld>
            <a:endParaRPr lang="en-US" altLang="en-US"/>
          </a:p>
        </p:txBody>
      </p:sp>
    </p:spTree>
    <p:extLst>
      <p:ext uri="{BB962C8B-B14F-4D97-AF65-F5344CB8AC3E}">
        <p14:creationId xmlns:p14="http://schemas.microsoft.com/office/powerpoint/2010/main" val="96391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B2929D-C081-43B6-BB87-B0CA36168B71}"/>
              </a:ext>
            </a:extLst>
          </p:cNvPr>
          <p:cNvSpPr>
            <a:spLocks noGrp="1"/>
          </p:cNvSpPr>
          <p:nvPr>
            <p:ph type="dt" sz="half" idx="10"/>
          </p:nvPr>
        </p:nvSpPr>
        <p:spPr/>
        <p:txBody>
          <a:bodyPr/>
          <a:lstStyle>
            <a:lvl1pPr>
              <a:defRPr/>
            </a:lvl1pPr>
          </a:lstStyle>
          <a:p>
            <a:pPr>
              <a:defRPr/>
            </a:pPr>
            <a:fld id="{6057EDFD-6612-463D-AAC3-30737669F352}" type="datetimeFigureOut">
              <a:rPr lang="en-US"/>
              <a:pPr>
                <a:defRPr/>
              </a:pPr>
              <a:t>12/10/2019</a:t>
            </a:fld>
            <a:endParaRPr lang="en-US"/>
          </a:p>
        </p:txBody>
      </p:sp>
      <p:sp>
        <p:nvSpPr>
          <p:cNvPr id="5" name="Footer Placeholder 4">
            <a:extLst>
              <a:ext uri="{FF2B5EF4-FFF2-40B4-BE49-F238E27FC236}">
                <a16:creationId xmlns:a16="http://schemas.microsoft.com/office/drawing/2014/main" id="{C305FEC4-81A7-4631-AE25-DC842E5A6A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8A5093-F6AD-4CB0-B384-BD514E8928F7}"/>
              </a:ext>
            </a:extLst>
          </p:cNvPr>
          <p:cNvSpPr>
            <a:spLocks noGrp="1"/>
          </p:cNvSpPr>
          <p:nvPr>
            <p:ph type="sldNum" sz="quarter" idx="12"/>
          </p:nvPr>
        </p:nvSpPr>
        <p:spPr/>
        <p:txBody>
          <a:bodyPr/>
          <a:lstStyle>
            <a:lvl1pPr>
              <a:defRPr/>
            </a:lvl1pPr>
          </a:lstStyle>
          <a:p>
            <a:fld id="{2D422FCD-F070-467A-8E75-DDCA18697256}" type="slidenum">
              <a:rPr lang="en-US" altLang="en-US"/>
              <a:pPr/>
              <a:t>‹#›</a:t>
            </a:fld>
            <a:endParaRPr lang="en-US" altLang="en-US"/>
          </a:p>
        </p:txBody>
      </p:sp>
    </p:spTree>
    <p:extLst>
      <p:ext uri="{BB962C8B-B14F-4D97-AF65-F5344CB8AC3E}">
        <p14:creationId xmlns:p14="http://schemas.microsoft.com/office/powerpoint/2010/main" val="125886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AC7A8-5BB9-449F-813B-8539BCE068CE}"/>
              </a:ext>
            </a:extLst>
          </p:cNvPr>
          <p:cNvSpPr>
            <a:spLocks noGrp="1"/>
          </p:cNvSpPr>
          <p:nvPr>
            <p:ph type="dt" sz="half" idx="10"/>
          </p:nvPr>
        </p:nvSpPr>
        <p:spPr/>
        <p:txBody>
          <a:bodyPr/>
          <a:lstStyle>
            <a:lvl1pPr>
              <a:defRPr/>
            </a:lvl1pPr>
          </a:lstStyle>
          <a:p>
            <a:pPr>
              <a:defRPr/>
            </a:pPr>
            <a:fld id="{C9CD9C23-C0F0-4C80-ABC4-84EA922ED147}" type="datetimeFigureOut">
              <a:rPr lang="en-US"/>
              <a:pPr>
                <a:defRPr/>
              </a:pPr>
              <a:t>12/10/2019</a:t>
            </a:fld>
            <a:endParaRPr lang="en-US"/>
          </a:p>
        </p:txBody>
      </p:sp>
      <p:sp>
        <p:nvSpPr>
          <p:cNvPr id="5" name="Footer Placeholder 4">
            <a:extLst>
              <a:ext uri="{FF2B5EF4-FFF2-40B4-BE49-F238E27FC236}">
                <a16:creationId xmlns:a16="http://schemas.microsoft.com/office/drawing/2014/main" id="{F3021127-4208-477C-87C1-0594E764BF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A5EC9C-22B2-4A4F-BF76-CC2F797BF352}"/>
              </a:ext>
            </a:extLst>
          </p:cNvPr>
          <p:cNvSpPr>
            <a:spLocks noGrp="1"/>
          </p:cNvSpPr>
          <p:nvPr>
            <p:ph type="sldNum" sz="quarter" idx="12"/>
          </p:nvPr>
        </p:nvSpPr>
        <p:spPr/>
        <p:txBody>
          <a:bodyPr/>
          <a:lstStyle>
            <a:lvl1pPr>
              <a:defRPr/>
            </a:lvl1pPr>
          </a:lstStyle>
          <a:p>
            <a:fld id="{8D380B2D-9C51-45D6-9D8E-37BC878EF353}" type="slidenum">
              <a:rPr lang="en-US" altLang="en-US"/>
              <a:pPr/>
              <a:t>‹#›</a:t>
            </a:fld>
            <a:endParaRPr lang="en-US" altLang="en-US"/>
          </a:p>
        </p:txBody>
      </p:sp>
    </p:spTree>
    <p:extLst>
      <p:ext uri="{BB962C8B-B14F-4D97-AF65-F5344CB8AC3E}">
        <p14:creationId xmlns:p14="http://schemas.microsoft.com/office/powerpoint/2010/main" val="300035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38B763-990A-4F9C-B8EB-5F29C85CE607}"/>
              </a:ext>
            </a:extLst>
          </p:cNvPr>
          <p:cNvSpPr>
            <a:spLocks noGrp="1"/>
          </p:cNvSpPr>
          <p:nvPr>
            <p:ph type="dt" sz="half" idx="10"/>
          </p:nvPr>
        </p:nvSpPr>
        <p:spPr/>
        <p:txBody>
          <a:bodyPr/>
          <a:lstStyle>
            <a:lvl1pPr>
              <a:defRPr/>
            </a:lvl1pPr>
          </a:lstStyle>
          <a:p>
            <a:pPr>
              <a:defRPr/>
            </a:pPr>
            <a:fld id="{14A6DD77-379F-4DC3-AEFF-2CF6BADAA1C4}" type="datetimeFigureOut">
              <a:rPr lang="en-US"/>
              <a:pPr>
                <a:defRPr/>
              </a:pPr>
              <a:t>12/10/2019</a:t>
            </a:fld>
            <a:endParaRPr lang="en-US"/>
          </a:p>
        </p:txBody>
      </p:sp>
      <p:sp>
        <p:nvSpPr>
          <p:cNvPr id="5" name="Footer Placeholder 4">
            <a:extLst>
              <a:ext uri="{FF2B5EF4-FFF2-40B4-BE49-F238E27FC236}">
                <a16:creationId xmlns:a16="http://schemas.microsoft.com/office/drawing/2014/main" id="{98C13B07-8D9E-45B3-B94F-D591AA0F96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34E853-8AAA-4C97-A55C-149C46146002}"/>
              </a:ext>
            </a:extLst>
          </p:cNvPr>
          <p:cNvSpPr>
            <a:spLocks noGrp="1"/>
          </p:cNvSpPr>
          <p:nvPr>
            <p:ph type="sldNum" sz="quarter" idx="12"/>
          </p:nvPr>
        </p:nvSpPr>
        <p:spPr/>
        <p:txBody>
          <a:bodyPr/>
          <a:lstStyle>
            <a:lvl1pPr>
              <a:defRPr/>
            </a:lvl1pPr>
          </a:lstStyle>
          <a:p>
            <a:fld id="{B01B3AFF-1E2C-465D-8F62-AA83290B509C}" type="slidenum">
              <a:rPr lang="en-US" altLang="en-US"/>
              <a:pPr/>
              <a:t>‹#›</a:t>
            </a:fld>
            <a:endParaRPr lang="en-US" altLang="en-US"/>
          </a:p>
        </p:txBody>
      </p:sp>
    </p:spTree>
    <p:extLst>
      <p:ext uri="{BB962C8B-B14F-4D97-AF65-F5344CB8AC3E}">
        <p14:creationId xmlns:p14="http://schemas.microsoft.com/office/powerpoint/2010/main" val="389873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F5A8D84-386F-44F3-BDF8-7F9B3ADB5023}"/>
              </a:ext>
            </a:extLst>
          </p:cNvPr>
          <p:cNvSpPr>
            <a:spLocks noGrp="1"/>
          </p:cNvSpPr>
          <p:nvPr>
            <p:ph type="dt" sz="half" idx="10"/>
          </p:nvPr>
        </p:nvSpPr>
        <p:spPr/>
        <p:txBody>
          <a:bodyPr/>
          <a:lstStyle>
            <a:lvl1pPr>
              <a:defRPr/>
            </a:lvl1pPr>
          </a:lstStyle>
          <a:p>
            <a:pPr>
              <a:defRPr/>
            </a:pPr>
            <a:fld id="{F6B58599-9BDB-46F7-ADA9-4FAC83C9BF9C}" type="datetimeFigureOut">
              <a:rPr lang="en-US"/>
              <a:pPr>
                <a:defRPr/>
              </a:pPr>
              <a:t>12/10/2019</a:t>
            </a:fld>
            <a:endParaRPr lang="en-US"/>
          </a:p>
        </p:txBody>
      </p:sp>
      <p:sp>
        <p:nvSpPr>
          <p:cNvPr id="6" name="Footer Placeholder 4">
            <a:extLst>
              <a:ext uri="{FF2B5EF4-FFF2-40B4-BE49-F238E27FC236}">
                <a16:creationId xmlns:a16="http://schemas.microsoft.com/office/drawing/2014/main" id="{2A808FCD-2962-4C23-8922-4AA4512BB5A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632321C-D5E6-403D-98A8-6B473A338D14}"/>
              </a:ext>
            </a:extLst>
          </p:cNvPr>
          <p:cNvSpPr>
            <a:spLocks noGrp="1"/>
          </p:cNvSpPr>
          <p:nvPr>
            <p:ph type="sldNum" sz="quarter" idx="12"/>
          </p:nvPr>
        </p:nvSpPr>
        <p:spPr/>
        <p:txBody>
          <a:bodyPr/>
          <a:lstStyle>
            <a:lvl1pPr>
              <a:defRPr/>
            </a:lvl1pPr>
          </a:lstStyle>
          <a:p>
            <a:fld id="{DFE5C612-2D0D-4E33-81B5-A3F7F1AF7177}" type="slidenum">
              <a:rPr lang="en-US" altLang="en-US"/>
              <a:pPr/>
              <a:t>‹#›</a:t>
            </a:fld>
            <a:endParaRPr lang="en-US" altLang="en-US"/>
          </a:p>
        </p:txBody>
      </p:sp>
    </p:spTree>
    <p:extLst>
      <p:ext uri="{BB962C8B-B14F-4D97-AF65-F5344CB8AC3E}">
        <p14:creationId xmlns:p14="http://schemas.microsoft.com/office/powerpoint/2010/main" val="279460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AA31C5E-6A13-4BB5-8470-A0409B688FF5}"/>
              </a:ext>
            </a:extLst>
          </p:cNvPr>
          <p:cNvSpPr>
            <a:spLocks noGrp="1"/>
          </p:cNvSpPr>
          <p:nvPr>
            <p:ph type="dt" sz="half" idx="10"/>
          </p:nvPr>
        </p:nvSpPr>
        <p:spPr/>
        <p:txBody>
          <a:bodyPr/>
          <a:lstStyle>
            <a:lvl1pPr>
              <a:defRPr/>
            </a:lvl1pPr>
          </a:lstStyle>
          <a:p>
            <a:pPr>
              <a:defRPr/>
            </a:pPr>
            <a:fld id="{14C3655E-CA12-42F6-B6F1-91D3C27E633A}" type="datetimeFigureOut">
              <a:rPr lang="en-US"/>
              <a:pPr>
                <a:defRPr/>
              </a:pPr>
              <a:t>12/10/2019</a:t>
            </a:fld>
            <a:endParaRPr lang="en-US"/>
          </a:p>
        </p:txBody>
      </p:sp>
      <p:sp>
        <p:nvSpPr>
          <p:cNvPr id="8" name="Footer Placeholder 4">
            <a:extLst>
              <a:ext uri="{FF2B5EF4-FFF2-40B4-BE49-F238E27FC236}">
                <a16:creationId xmlns:a16="http://schemas.microsoft.com/office/drawing/2014/main" id="{748BBCC7-BF04-4186-B0FC-28BCFDE0EE9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445F477-77E7-45CB-92DC-F7A88233E451}"/>
              </a:ext>
            </a:extLst>
          </p:cNvPr>
          <p:cNvSpPr>
            <a:spLocks noGrp="1"/>
          </p:cNvSpPr>
          <p:nvPr>
            <p:ph type="sldNum" sz="quarter" idx="12"/>
          </p:nvPr>
        </p:nvSpPr>
        <p:spPr/>
        <p:txBody>
          <a:bodyPr/>
          <a:lstStyle>
            <a:lvl1pPr>
              <a:defRPr/>
            </a:lvl1pPr>
          </a:lstStyle>
          <a:p>
            <a:fld id="{27619884-8290-440C-A2BA-A5B53AE9C359}" type="slidenum">
              <a:rPr lang="en-US" altLang="en-US"/>
              <a:pPr/>
              <a:t>‹#›</a:t>
            </a:fld>
            <a:endParaRPr lang="en-US" altLang="en-US"/>
          </a:p>
        </p:txBody>
      </p:sp>
    </p:spTree>
    <p:extLst>
      <p:ext uri="{BB962C8B-B14F-4D97-AF65-F5344CB8AC3E}">
        <p14:creationId xmlns:p14="http://schemas.microsoft.com/office/powerpoint/2010/main" val="67513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F3B0FBC-2FCE-48EA-803F-FE4CBE2DB5BF}"/>
              </a:ext>
            </a:extLst>
          </p:cNvPr>
          <p:cNvSpPr>
            <a:spLocks noGrp="1"/>
          </p:cNvSpPr>
          <p:nvPr>
            <p:ph type="dt" sz="half" idx="10"/>
          </p:nvPr>
        </p:nvSpPr>
        <p:spPr/>
        <p:txBody>
          <a:bodyPr/>
          <a:lstStyle>
            <a:lvl1pPr>
              <a:defRPr/>
            </a:lvl1pPr>
          </a:lstStyle>
          <a:p>
            <a:pPr>
              <a:defRPr/>
            </a:pPr>
            <a:fld id="{1C944DEF-96C3-4B6A-BDB5-FC6E7C28D99B}" type="datetimeFigureOut">
              <a:rPr lang="en-US"/>
              <a:pPr>
                <a:defRPr/>
              </a:pPr>
              <a:t>12/10/2019</a:t>
            </a:fld>
            <a:endParaRPr lang="en-US"/>
          </a:p>
        </p:txBody>
      </p:sp>
      <p:sp>
        <p:nvSpPr>
          <p:cNvPr id="4" name="Footer Placeholder 4">
            <a:extLst>
              <a:ext uri="{FF2B5EF4-FFF2-40B4-BE49-F238E27FC236}">
                <a16:creationId xmlns:a16="http://schemas.microsoft.com/office/drawing/2014/main" id="{A0D70D36-814A-4366-9E5D-006F94D5CF8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AB22CC9-2670-40DB-BA70-50A725B4BD64}"/>
              </a:ext>
            </a:extLst>
          </p:cNvPr>
          <p:cNvSpPr>
            <a:spLocks noGrp="1"/>
          </p:cNvSpPr>
          <p:nvPr>
            <p:ph type="sldNum" sz="quarter" idx="12"/>
          </p:nvPr>
        </p:nvSpPr>
        <p:spPr/>
        <p:txBody>
          <a:bodyPr/>
          <a:lstStyle>
            <a:lvl1pPr>
              <a:defRPr/>
            </a:lvl1pPr>
          </a:lstStyle>
          <a:p>
            <a:fld id="{C24634E9-7443-4AD4-9FD6-52D64877C1DB}" type="slidenum">
              <a:rPr lang="en-US" altLang="en-US"/>
              <a:pPr/>
              <a:t>‹#›</a:t>
            </a:fld>
            <a:endParaRPr lang="en-US" altLang="en-US"/>
          </a:p>
        </p:txBody>
      </p:sp>
    </p:spTree>
    <p:extLst>
      <p:ext uri="{BB962C8B-B14F-4D97-AF65-F5344CB8AC3E}">
        <p14:creationId xmlns:p14="http://schemas.microsoft.com/office/powerpoint/2010/main" val="1204339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5317AC8-211B-4E45-92CF-1A04BEAC64A8}"/>
              </a:ext>
            </a:extLst>
          </p:cNvPr>
          <p:cNvSpPr>
            <a:spLocks noGrp="1"/>
          </p:cNvSpPr>
          <p:nvPr>
            <p:ph type="dt" sz="half" idx="10"/>
          </p:nvPr>
        </p:nvSpPr>
        <p:spPr/>
        <p:txBody>
          <a:bodyPr/>
          <a:lstStyle>
            <a:lvl1pPr>
              <a:defRPr/>
            </a:lvl1pPr>
          </a:lstStyle>
          <a:p>
            <a:pPr>
              <a:defRPr/>
            </a:pPr>
            <a:fld id="{6A7CCE16-1AEC-4BB1-8F46-90E77679DF41}" type="datetimeFigureOut">
              <a:rPr lang="en-US"/>
              <a:pPr>
                <a:defRPr/>
              </a:pPr>
              <a:t>12/10/2019</a:t>
            </a:fld>
            <a:endParaRPr lang="en-US"/>
          </a:p>
        </p:txBody>
      </p:sp>
      <p:sp>
        <p:nvSpPr>
          <p:cNvPr id="3" name="Footer Placeholder 4">
            <a:extLst>
              <a:ext uri="{FF2B5EF4-FFF2-40B4-BE49-F238E27FC236}">
                <a16:creationId xmlns:a16="http://schemas.microsoft.com/office/drawing/2014/main" id="{9CCE45ED-54EB-4B76-9A93-AF814132982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E4D889E-5AD4-4FE4-811D-8AC6249573E1}"/>
              </a:ext>
            </a:extLst>
          </p:cNvPr>
          <p:cNvSpPr>
            <a:spLocks noGrp="1"/>
          </p:cNvSpPr>
          <p:nvPr>
            <p:ph type="sldNum" sz="quarter" idx="12"/>
          </p:nvPr>
        </p:nvSpPr>
        <p:spPr/>
        <p:txBody>
          <a:bodyPr/>
          <a:lstStyle>
            <a:lvl1pPr>
              <a:defRPr/>
            </a:lvl1pPr>
          </a:lstStyle>
          <a:p>
            <a:fld id="{908090EE-4835-4327-8CE0-6AF9DD0C607D}" type="slidenum">
              <a:rPr lang="en-US" altLang="en-US"/>
              <a:pPr/>
              <a:t>‹#›</a:t>
            </a:fld>
            <a:endParaRPr lang="en-US" altLang="en-US"/>
          </a:p>
        </p:txBody>
      </p:sp>
    </p:spTree>
    <p:extLst>
      <p:ext uri="{BB962C8B-B14F-4D97-AF65-F5344CB8AC3E}">
        <p14:creationId xmlns:p14="http://schemas.microsoft.com/office/powerpoint/2010/main" val="175812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7432424-EAE9-4852-B326-64F4103248C6}"/>
              </a:ext>
            </a:extLst>
          </p:cNvPr>
          <p:cNvSpPr>
            <a:spLocks noGrp="1"/>
          </p:cNvSpPr>
          <p:nvPr>
            <p:ph type="dt" sz="half" idx="10"/>
          </p:nvPr>
        </p:nvSpPr>
        <p:spPr/>
        <p:txBody>
          <a:bodyPr/>
          <a:lstStyle>
            <a:lvl1pPr>
              <a:defRPr/>
            </a:lvl1pPr>
          </a:lstStyle>
          <a:p>
            <a:pPr>
              <a:defRPr/>
            </a:pPr>
            <a:fld id="{7917670D-C3CE-412E-A500-2F7BA086A498}" type="datetimeFigureOut">
              <a:rPr lang="en-US"/>
              <a:pPr>
                <a:defRPr/>
              </a:pPr>
              <a:t>12/10/2019</a:t>
            </a:fld>
            <a:endParaRPr lang="en-US"/>
          </a:p>
        </p:txBody>
      </p:sp>
      <p:sp>
        <p:nvSpPr>
          <p:cNvPr id="6" name="Footer Placeholder 4">
            <a:extLst>
              <a:ext uri="{FF2B5EF4-FFF2-40B4-BE49-F238E27FC236}">
                <a16:creationId xmlns:a16="http://schemas.microsoft.com/office/drawing/2014/main" id="{730CC077-4BFB-4B38-9837-392D2439642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67B7E5-C0D6-4E56-9BE3-74287B466666}"/>
              </a:ext>
            </a:extLst>
          </p:cNvPr>
          <p:cNvSpPr>
            <a:spLocks noGrp="1"/>
          </p:cNvSpPr>
          <p:nvPr>
            <p:ph type="sldNum" sz="quarter" idx="12"/>
          </p:nvPr>
        </p:nvSpPr>
        <p:spPr/>
        <p:txBody>
          <a:bodyPr/>
          <a:lstStyle>
            <a:lvl1pPr>
              <a:defRPr/>
            </a:lvl1pPr>
          </a:lstStyle>
          <a:p>
            <a:fld id="{85A6AE45-A7E7-40AB-B6C2-DCE9E4A7CBEB}" type="slidenum">
              <a:rPr lang="en-US" altLang="en-US"/>
              <a:pPr/>
              <a:t>‹#›</a:t>
            </a:fld>
            <a:endParaRPr lang="en-US" altLang="en-US"/>
          </a:p>
        </p:txBody>
      </p:sp>
    </p:spTree>
    <p:extLst>
      <p:ext uri="{BB962C8B-B14F-4D97-AF65-F5344CB8AC3E}">
        <p14:creationId xmlns:p14="http://schemas.microsoft.com/office/powerpoint/2010/main" val="304543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27363FB-6A7E-4608-B44D-3E76E85CFDF3}"/>
              </a:ext>
            </a:extLst>
          </p:cNvPr>
          <p:cNvSpPr>
            <a:spLocks noGrp="1"/>
          </p:cNvSpPr>
          <p:nvPr>
            <p:ph type="dt" sz="half" idx="10"/>
          </p:nvPr>
        </p:nvSpPr>
        <p:spPr/>
        <p:txBody>
          <a:bodyPr/>
          <a:lstStyle>
            <a:lvl1pPr>
              <a:defRPr/>
            </a:lvl1pPr>
          </a:lstStyle>
          <a:p>
            <a:pPr>
              <a:defRPr/>
            </a:pPr>
            <a:fld id="{A4965FDC-649C-4202-B41A-77C53F2A6E6D}" type="datetimeFigureOut">
              <a:rPr lang="en-US"/>
              <a:pPr>
                <a:defRPr/>
              </a:pPr>
              <a:t>12/10/2019</a:t>
            </a:fld>
            <a:endParaRPr lang="en-US"/>
          </a:p>
        </p:txBody>
      </p:sp>
      <p:sp>
        <p:nvSpPr>
          <p:cNvPr id="6" name="Footer Placeholder 4">
            <a:extLst>
              <a:ext uri="{FF2B5EF4-FFF2-40B4-BE49-F238E27FC236}">
                <a16:creationId xmlns:a16="http://schemas.microsoft.com/office/drawing/2014/main" id="{74A163EE-FAB5-46FD-B31D-3E99904131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14D906-F431-452D-B490-69B7D4097597}"/>
              </a:ext>
            </a:extLst>
          </p:cNvPr>
          <p:cNvSpPr>
            <a:spLocks noGrp="1"/>
          </p:cNvSpPr>
          <p:nvPr>
            <p:ph type="sldNum" sz="quarter" idx="12"/>
          </p:nvPr>
        </p:nvSpPr>
        <p:spPr/>
        <p:txBody>
          <a:bodyPr/>
          <a:lstStyle>
            <a:lvl1pPr>
              <a:defRPr/>
            </a:lvl1pPr>
          </a:lstStyle>
          <a:p>
            <a:fld id="{1747ECD0-E004-4F63-B6A3-CB1E17B37F28}" type="slidenum">
              <a:rPr lang="en-US" altLang="en-US"/>
              <a:pPr/>
              <a:t>‹#›</a:t>
            </a:fld>
            <a:endParaRPr lang="en-US" altLang="en-US"/>
          </a:p>
        </p:txBody>
      </p:sp>
    </p:spTree>
    <p:extLst>
      <p:ext uri="{BB962C8B-B14F-4D97-AF65-F5344CB8AC3E}">
        <p14:creationId xmlns:p14="http://schemas.microsoft.com/office/powerpoint/2010/main" val="376130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768D6BA-D566-4AC6-AFF9-2C5D06BF7C35}"/>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CA120E9-D6E4-4A85-85F9-04F5D0089E0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D580652-E116-4C9F-B52F-A67C4415BA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9DFB72A-E98A-47EB-BAFA-7EBC5069CA55}" type="datetimeFigureOut">
              <a:rPr lang="en-US"/>
              <a:pPr>
                <a:defRPr/>
              </a:pPr>
              <a:t>12/10/2019</a:t>
            </a:fld>
            <a:endParaRPr lang="en-US"/>
          </a:p>
        </p:txBody>
      </p:sp>
      <p:sp>
        <p:nvSpPr>
          <p:cNvPr id="5" name="Footer Placeholder 4">
            <a:extLst>
              <a:ext uri="{FF2B5EF4-FFF2-40B4-BE49-F238E27FC236}">
                <a16:creationId xmlns:a16="http://schemas.microsoft.com/office/drawing/2014/main" id="{821D8E02-AFA3-4FCC-A869-6B3D59980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FCCDF74-0D4A-42CA-867D-5FC43533FC0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59F4CE7-66AF-4521-A1E9-A523C6AD956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www.caribppcr.org.jm/" TargetMode="External"/><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hyperlink" Target="mailto:ainsley.henry@uwimona.edu.jm" TargetMode="External"/><Relationship Id="rId4" Type="http://schemas.openxmlformats.org/officeDocument/2006/relationships/image" Target="../media/image32.png"/><Relationship Id="rId9" Type="http://schemas.openxmlformats.org/officeDocument/2006/relationships/hyperlink" Target="mailto:gerarda@iadb.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98E5-91F3-4C4A-BD3D-567965B4D5AD}"/>
              </a:ext>
            </a:extLst>
          </p:cNvPr>
          <p:cNvSpPr>
            <a:spLocks noGrp="1"/>
          </p:cNvSpPr>
          <p:nvPr>
            <p:ph type="ctrTitle" idx="4294967295"/>
          </p:nvPr>
        </p:nvSpPr>
        <p:spPr>
          <a:xfrm>
            <a:off x="544513" y="76200"/>
            <a:ext cx="10833100" cy="2076450"/>
          </a:xfrm>
        </p:spPr>
        <p:txBody>
          <a:bodyPr>
            <a:normAutofit fontScale="90000"/>
          </a:bodyPr>
          <a:lstStyle/>
          <a:p>
            <a:pPr>
              <a:defRPr/>
            </a:pPr>
            <a:r>
              <a:rPr lang="en-US" sz="6000" b="1" dirty="0"/>
              <a:t>The Caribbean Regional Track of the Pilot Program for Climate Resilience</a:t>
            </a:r>
          </a:p>
        </p:txBody>
      </p:sp>
      <p:sp>
        <p:nvSpPr>
          <p:cNvPr id="3" name="Subtitle 2">
            <a:extLst>
              <a:ext uri="{FF2B5EF4-FFF2-40B4-BE49-F238E27FC236}">
                <a16:creationId xmlns:a16="http://schemas.microsoft.com/office/drawing/2014/main" id="{63DF285A-F505-4EF0-8782-F086AC9A2110}"/>
              </a:ext>
            </a:extLst>
          </p:cNvPr>
          <p:cNvSpPr>
            <a:spLocks noGrp="1"/>
          </p:cNvSpPr>
          <p:nvPr>
            <p:ph type="subTitle" idx="4294967295"/>
          </p:nvPr>
        </p:nvSpPr>
        <p:spPr>
          <a:xfrm>
            <a:off x="569913" y="2644775"/>
            <a:ext cx="11060112" cy="835025"/>
          </a:xfrm>
        </p:spPr>
        <p:txBody>
          <a:bodyPr>
            <a:normAutofit fontScale="47500" lnSpcReduction="20000"/>
          </a:bodyPr>
          <a:lstStyle/>
          <a:p>
            <a:pPr>
              <a:defRPr/>
            </a:pPr>
            <a:r>
              <a:rPr lang="en-GB" b="1" dirty="0"/>
              <a:t>CIF</a:t>
            </a:r>
          </a:p>
          <a:p>
            <a:pPr>
              <a:defRPr/>
            </a:pPr>
            <a:r>
              <a:rPr lang="en-GB" b="1" dirty="0"/>
              <a:t>PPCR Global</a:t>
            </a:r>
          </a:p>
          <a:p>
            <a:pPr>
              <a:defRPr/>
            </a:pPr>
            <a:r>
              <a:rPr lang="en-GB" b="1" dirty="0"/>
              <a:t>CRT-PPCR</a:t>
            </a:r>
            <a:endParaRPr lang="en-US" b="1" dirty="0"/>
          </a:p>
        </p:txBody>
      </p:sp>
      <p:pic>
        <p:nvPicPr>
          <p:cNvPr id="2052" name="Picture 9">
            <a:extLst>
              <a:ext uri="{FF2B5EF4-FFF2-40B4-BE49-F238E27FC236}">
                <a16:creationId xmlns:a16="http://schemas.microsoft.com/office/drawing/2014/main" id="{D72A6BE9-2E8E-40D1-9A63-34276FE4B6B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800" y="4575175"/>
            <a:ext cx="131127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1">
            <a:extLst>
              <a:ext uri="{FF2B5EF4-FFF2-40B4-BE49-F238E27FC236}">
                <a16:creationId xmlns:a16="http://schemas.microsoft.com/office/drawing/2014/main" id="{F5C80F90-9625-4952-8460-828615AC2D7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54488" y="4789488"/>
            <a:ext cx="213518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6">
            <a:extLst>
              <a:ext uri="{FF2B5EF4-FFF2-40B4-BE49-F238E27FC236}">
                <a16:creationId xmlns:a16="http://schemas.microsoft.com/office/drawing/2014/main" id="{4FBC2A62-E81D-45D4-8C6B-4B21834B3F61}"/>
              </a:ext>
            </a:extLst>
          </p:cNvPr>
          <p:cNvSpPr>
            <a:spLocks noChangeArrowheads="1"/>
          </p:cNvSpPr>
          <p:nvPr/>
        </p:nvSpPr>
        <p:spPr bwMode="auto">
          <a:xfrm>
            <a:off x="9278938" y="4811713"/>
            <a:ext cx="23415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b="1"/>
              <a:t>Ainsley A Henry</a:t>
            </a:r>
          </a:p>
          <a:p>
            <a:r>
              <a:rPr lang="en-US" altLang="en-US" sz="1600" b="1"/>
              <a:t>Program Manager</a:t>
            </a:r>
          </a:p>
          <a:p>
            <a:r>
              <a:rPr lang="en-US" altLang="en-US" sz="1600" b="1"/>
              <a:t>PMU – MORI – UWI</a:t>
            </a:r>
          </a:p>
          <a:p>
            <a:endParaRPr lang="en-US" altLang="en-US" sz="1600" b="1"/>
          </a:p>
          <a:p>
            <a:r>
              <a:rPr lang="en-US" altLang="en-US" sz="1600" b="1"/>
              <a:t>December 2019</a:t>
            </a:r>
          </a:p>
        </p:txBody>
      </p:sp>
      <p:cxnSp>
        <p:nvCxnSpPr>
          <p:cNvPr id="11" name="Straight Connector 10">
            <a:extLst>
              <a:ext uri="{FF2B5EF4-FFF2-40B4-BE49-F238E27FC236}">
                <a16:creationId xmlns:a16="http://schemas.microsoft.com/office/drawing/2014/main" id="{2CCAB024-A9AE-4657-AD97-8FB65841FA14}"/>
              </a:ext>
            </a:extLst>
          </p:cNvPr>
          <p:cNvCxnSpPr>
            <a:cxnSpLocks/>
          </p:cNvCxnSpPr>
          <p:nvPr/>
        </p:nvCxnSpPr>
        <p:spPr>
          <a:xfrm>
            <a:off x="317500" y="2563813"/>
            <a:ext cx="11404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6" name="Picture 3">
            <a:extLst>
              <a:ext uri="{FF2B5EF4-FFF2-40B4-BE49-F238E27FC236}">
                <a16:creationId xmlns:a16="http://schemas.microsoft.com/office/drawing/2014/main" id="{3CEFF460-305C-40E8-A3FF-07A8BCAF92D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51013" y="5114925"/>
            <a:ext cx="1985962"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4">
            <a:extLst>
              <a:ext uri="{FF2B5EF4-FFF2-40B4-BE49-F238E27FC236}">
                <a16:creationId xmlns:a16="http://schemas.microsoft.com/office/drawing/2014/main" id="{7E070C8E-DEB3-4430-AFDD-26810E0A2344}"/>
              </a:ext>
            </a:extLst>
          </p:cNvPr>
          <p:cNvSpPr txBox="1">
            <a:spLocks noChangeArrowheads="1"/>
          </p:cNvSpPr>
          <p:nvPr/>
        </p:nvSpPr>
        <p:spPr bwMode="auto">
          <a:xfrm>
            <a:off x="1074738" y="6419850"/>
            <a:ext cx="10431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JM" altLang="en-US">
                <a:solidFill>
                  <a:schemeClr val="bg1"/>
                </a:solidFill>
              </a:rPr>
              <a:t>Investment Plan for the Caribbean Regional Track of the Pilot Program for Climate Resilience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CC53-F858-41E0-BC18-AC5CB61D3E77}"/>
              </a:ext>
            </a:extLst>
          </p:cNvPr>
          <p:cNvSpPr>
            <a:spLocks noGrp="1"/>
          </p:cNvSpPr>
          <p:nvPr>
            <p:ph type="title"/>
          </p:nvPr>
        </p:nvSpPr>
        <p:spPr>
          <a:xfrm>
            <a:off x="549275" y="198438"/>
            <a:ext cx="10342563" cy="1379537"/>
          </a:xfrm>
        </p:spPr>
        <p:txBody>
          <a:bodyPr>
            <a:normAutofit fontScale="90000"/>
          </a:bodyPr>
          <a:lstStyle/>
          <a:p>
            <a:pPr>
              <a:defRPr/>
            </a:pPr>
            <a:br>
              <a:rPr lang="en-GB" b="1" i="1" dirty="0"/>
            </a:br>
            <a:r>
              <a:rPr lang="en-US" sz="4000" b="1" dirty="0"/>
              <a:t>COMPONENT 2 </a:t>
            </a:r>
            <a:r>
              <a:rPr lang="en-US" sz="4000" dirty="0"/>
              <a:t>– Consolidating and Expanding the Regional Climate Network and Global Platform Linkages</a:t>
            </a:r>
            <a:endParaRPr lang="en-US" dirty="0"/>
          </a:p>
        </p:txBody>
      </p:sp>
      <p:sp>
        <p:nvSpPr>
          <p:cNvPr id="3" name="Content Placeholder 2">
            <a:extLst>
              <a:ext uri="{FF2B5EF4-FFF2-40B4-BE49-F238E27FC236}">
                <a16:creationId xmlns:a16="http://schemas.microsoft.com/office/drawing/2014/main" id="{6F473B29-47FF-4550-AF23-E39387813885}"/>
              </a:ext>
            </a:extLst>
          </p:cNvPr>
          <p:cNvSpPr>
            <a:spLocks noGrp="1"/>
          </p:cNvSpPr>
          <p:nvPr>
            <p:ph idx="1"/>
          </p:nvPr>
        </p:nvSpPr>
        <p:spPr>
          <a:xfrm>
            <a:off x="887413" y="1941513"/>
            <a:ext cx="10109200" cy="3570287"/>
          </a:xfrm>
        </p:spPr>
        <p:txBody>
          <a:bodyPr>
            <a:normAutofit fontScale="92500" lnSpcReduction="20000"/>
          </a:bodyPr>
          <a:lstStyle/>
          <a:p>
            <a:pPr>
              <a:buFont typeface="Wingdings" panose="05000000000000000000" pitchFamily="2" charset="2"/>
              <a:buChar char="§"/>
              <a:defRPr/>
            </a:pPr>
            <a:r>
              <a:rPr lang="en-US" sz="2400" dirty="0"/>
              <a:t>A1 – Capacity  Building for National Meteorological Services:</a:t>
            </a:r>
          </a:p>
          <a:p>
            <a:pPr lvl="1">
              <a:buFont typeface="Wingdings" panose="05000000000000000000" pitchFamily="2" charset="2"/>
              <a:buChar char="§"/>
              <a:defRPr/>
            </a:pPr>
            <a:r>
              <a:rPr lang="en-US" sz="2200" dirty="0"/>
              <a:t>DOM, GND, HAI,JAM, SLU &amp; SVD Completed</a:t>
            </a:r>
          </a:p>
          <a:p>
            <a:pPr>
              <a:buFont typeface="Wingdings" panose="05000000000000000000" pitchFamily="2" charset="2"/>
              <a:buChar char="§"/>
              <a:defRPr/>
            </a:pPr>
            <a:r>
              <a:rPr lang="en-US" sz="2400" dirty="0"/>
              <a:t>A2 - Priority Climate Product and Climate Services Developed </a:t>
            </a:r>
          </a:p>
          <a:p>
            <a:pPr lvl="1">
              <a:buFont typeface="Wingdings" panose="05000000000000000000" pitchFamily="2" charset="2"/>
              <a:buChar char="§"/>
              <a:defRPr/>
            </a:pPr>
            <a:r>
              <a:rPr lang="en-US" sz="2200" dirty="0"/>
              <a:t>National Sector Consultations held in DOM, GND, JAM, SLU &amp;SVD</a:t>
            </a:r>
          </a:p>
          <a:p>
            <a:pPr lvl="1">
              <a:buFont typeface="Wingdings" panose="05000000000000000000" pitchFamily="2" charset="2"/>
              <a:buChar char="§"/>
              <a:defRPr/>
            </a:pPr>
            <a:r>
              <a:rPr lang="en-US" sz="2200" dirty="0"/>
              <a:t>Roadmap consultancy – underway, completion June 2020</a:t>
            </a:r>
          </a:p>
          <a:p>
            <a:pPr lvl="1">
              <a:buFont typeface="Wingdings" panose="05000000000000000000" pitchFamily="2" charset="2"/>
              <a:buChar char="§"/>
              <a:defRPr/>
            </a:pPr>
            <a:r>
              <a:rPr lang="en-US" sz="2200" dirty="0"/>
              <a:t>Climate Products and Services for priority sectors in 4 countries developed</a:t>
            </a:r>
          </a:p>
          <a:p>
            <a:pPr>
              <a:buFont typeface="Wingdings" panose="05000000000000000000" pitchFamily="2" charset="2"/>
              <a:buChar char="§"/>
              <a:defRPr/>
            </a:pPr>
            <a:r>
              <a:rPr lang="en-US" sz="2400" dirty="0"/>
              <a:t>A3 – Installation of 24 weather stations in 4 PPCR countries</a:t>
            </a:r>
          </a:p>
          <a:p>
            <a:pPr lvl="1">
              <a:buFont typeface="Wingdings" panose="05000000000000000000" pitchFamily="2" charset="2"/>
              <a:buChar char="§"/>
              <a:defRPr/>
            </a:pPr>
            <a:r>
              <a:rPr lang="en-US" sz="2200" dirty="0"/>
              <a:t>Weather stations procured and in countries (DOM, GND, SLU &amp; SVD); Installation scheduled January 2020</a:t>
            </a:r>
          </a:p>
          <a:p>
            <a:pPr>
              <a:buFont typeface="Wingdings" panose="05000000000000000000" pitchFamily="2" charset="2"/>
              <a:buChar char="§"/>
              <a:defRPr/>
            </a:pPr>
            <a:r>
              <a:rPr lang="en-US" sz="2400" dirty="0"/>
              <a:t>A4 - Installation of Backup/Failover systems for Caribbean Climate Data</a:t>
            </a:r>
          </a:p>
          <a:p>
            <a:pPr lvl="1">
              <a:buFont typeface="Wingdings" panose="05000000000000000000" pitchFamily="2" charset="2"/>
              <a:buChar char="§"/>
              <a:defRPr/>
            </a:pPr>
            <a:r>
              <a:rPr lang="en-US" sz="2200" dirty="0"/>
              <a:t>System Hardware acquired and installed in Barbados, Trinidad and Belize (October 2019)</a:t>
            </a:r>
            <a:endParaRPr lang="en-US" dirty="0"/>
          </a:p>
          <a:p>
            <a:pPr>
              <a:defRPr/>
            </a:pPr>
            <a:endParaRPr lang="en-US" dirty="0"/>
          </a:p>
        </p:txBody>
      </p:sp>
      <p:pic>
        <p:nvPicPr>
          <p:cNvPr id="11268" name="Picture 4">
            <a:extLst>
              <a:ext uri="{FF2B5EF4-FFF2-40B4-BE49-F238E27FC236}">
                <a16:creationId xmlns:a16="http://schemas.microsoft.com/office/drawing/2014/main" id="{0281D42A-D26E-4DB4-9126-1DC738FA69F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800" y="5148263"/>
            <a:ext cx="86995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a:extLst>
              <a:ext uri="{FF2B5EF4-FFF2-40B4-BE49-F238E27FC236}">
                <a16:creationId xmlns:a16="http://schemas.microsoft.com/office/drawing/2014/main" id="{07D76396-75F1-4DA1-861A-ADBF23F3666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0188" y="5295900"/>
            <a:ext cx="14557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a:extLst>
              <a:ext uri="{FF2B5EF4-FFF2-40B4-BE49-F238E27FC236}">
                <a16:creationId xmlns:a16="http://schemas.microsoft.com/office/drawing/2014/main" id="{192263ED-C079-4BD6-86E4-816D2F27E26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09675" y="5511800"/>
            <a:ext cx="13382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a:extLst>
              <a:ext uri="{FF2B5EF4-FFF2-40B4-BE49-F238E27FC236}">
                <a16:creationId xmlns:a16="http://schemas.microsoft.com/office/drawing/2014/main" id="{67A415D2-0064-4431-9697-D67ED291E3BC}"/>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0431463" y="328613"/>
            <a:ext cx="14382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7">
            <a:extLst>
              <a:ext uri="{FF2B5EF4-FFF2-40B4-BE49-F238E27FC236}">
                <a16:creationId xmlns:a16="http://schemas.microsoft.com/office/drawing/2014/main" id="{162A8C9B-8ED7-46A4-A6F1-84C47BBDE7BD}"/>
              </a:ext>
            </a:extLst>
          </p:cNvPr>
          <p:cNvSpPr txBox="1">
            <a:spLocks noChangeArrowheads="1"/>
          </p:cNvSpPr>
          <p:nvPr/>
        </p:nvSpPr>
        <p:spPr bwMode="auto">
          <a:xfrm>
            <a:off x="1074738" y="6419850"/>
            <a:ext cx="10431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JM" altLang="en-US">
                <a:solidFill>
                  <a:schemeClr val="bg1"/>
                </a:solidFill>
              </a:rPr>
              <a:t>Investment Plan for the Caribbean Regional Track of the Pilot Program for Climate Resilience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25A5-2432-4EEB-8741-464320E704B5}"/>
              </a:ext>
            </a:extLst>
          </p:cNvPr>
          <p:cNvSpPr>
            <a:spLocks noGrp="1"/>
          </p:cNvSpPr>
          <p:nvPr>
            <p:ph type="title"/>
          </p:nvPr>
        </p:nvSpPr>
        <p:spPr>
          <a:xfrm>
            <a:off x="646113" y="271463"/>
            <a:ext cx="10058400" cy="1117600"/>
          </a:xfrm>
        </p:spPr>
        <p:txBody>
          <a:bodyPr>
            <a:normAutofit fontScale="90000"/>
          </a:bodyPr>
          <a:lstStyle/>
          <a:p>
            <a:pPr>
              <a:defRPr/>
            </a:pPr>
            <a:br>
              <a:rPr lang="en-GB" sz="4000" b="1" i="1" dirty="0"/>
            </a:br>
            <a:r>
              <a:rPr lang="en-US" sz="4000" b="1" dirty="0"/>
              <a:t>COMPONENT 3 </a:t>
            </a:r>
            <a:r>
              <a:rPr lang="en-US" sz="4000" dirty="0"/>
              <a:t>– Downscaling and Expanded Climate Projection Models and High Resolution Maps</a:t>
            </a:r>
          </a:p>
        </p:txBody>
      </p:sp>
      <p:sp>
        <p:nvSpPr>
          <p:cNvPr id="3" name="Content Placeholder 2">
            <a:extLst>
              <a:ext uri="{FF2B5EF4-FFF2-40B4-BE49-F238E27FC236}">
                <a16:creationId xmlns:a16="http://schemas.microsoft.com/office/drawing/2014/main" id="{DA009C46-7D72-4EB4-A551-1D2CF7C02D2E}"/>
              </a:ext>
            </a:extLst>
          </p:cNvPr>
          <p:cNvSpPr>
            <a:spLocks noGrp="1"/>
          </p:cNvSpPr>
          <p:nvPr>
            <p:ph idx="1"/>
          </p:nvPr>
        </p:nvSpPr>
        <p:spPr>
          <a:xfrm>
            <a:off x="760413" y="1751013"/>
            <a:ext cx="10941050" cy="3678237"/>
          </a:xfrm>
        </p:spPr>
        <p:txBody>
          <a:bodyPr>
            <a:normAutofit/>
          </a:bodyPr>
          <a:lstStyle/>
          <a:p>
            <a:pPr>
              <a:buFont typeface="Wingdings" panose="05000000000000000000" pitchFamily="2" charset="2"/>
              <a:buChar char="§"/>
              <a:defRPr/>
            </a:pPr>
            <a:r>
              <a:rPr lang="en-JM" sz="2400" dirty="0"/>
              <a:t>A1 – Global  Climate Projections “downscaled” </a:t>
            </a:r>
          </a:p>
          <a:p>
            <a:pPr lvl="1">
              <a:buFont typeface="Wingdings" panose="05000000000000000000" pitchFamily="2" charset="2"/>
              <a:buChar char="§"/>
              <a:defRPr/>
            </a:pPr>
            <a:r>
              <a:rPr lang="en-JM" sz="2200" dirty="0"/>
              <a:t>“Strategic Platform for Advanced Research and Knowledge Sharing” – SPARKS supercomputing facility acquired</a:t>
            </a:r>
          </a:p>
          <a:p>
            <a:pPr lvl="1">
              <a:buFont typeface="Wingdings" panose="05000000000000000000" pitchFamily="2" charset="2"/>
              <a:buChar char="§"/>
              <a:defRPr/>
            </a:pPr>
            <a:r>
              <a:rPr lang="en-JM" sz="2200" dirty="0"/>
              <a:t>Global Climate Models downscaled to 10 km</a:t>
            </a:r>
            <a:r>
              <a:rPr lang="en-JM" sz="2200" baseline="30000" dirty="0"/>
              <a:t>2</a:t>
            </a:r>
            <a:r>
              <a:rPr lang="en-JM" sz="2200" dirty="0"/>
              <a:t> resolution at multiple time scales</a:t>
            </a:r>
          </a:p>
          <a:p>
            <a:pPr lvl="1">
              <a:buFont typeface="Wingdings" panose="05000000000000000000" pitchFamily="2" charset="2"/>
              <a:buChar char="§"/>
              <a:defRPr/>
            </a:pPr>
            <a:r>
              <a:rPr lang="en-JM" sz="2200" dirty="0"/>
              <a:t>Information used/published widely e.g. co</a:t>
            </a:r>
            <a:r>
              <a:rPr lang="en-US" sz="2200" dirty="0" err="1"/>
              <a:t>ntributing</a:t>
            </a:r>
            <a:r>
              <a:rPr lang="en-US" sz="2200" dirty="0"/>
              <a:t> to the State of the Caribbean Climate </a:t>
            </a:r>
            <a:r>
              <a:rPr lang="en-US" sz="2200" dirty="0" err="1"/>
              <a:t>etc</a:t>
            </a:r>
            <a:r>
              <a:rPr lang="en-JM" sz="2200" dirty="0"/>
              <a:t>.</a:t>
            </a:r>
          </a:p>
          <a:p>
            <a:pPr marL="457200" lvl="1" indent="0">
              <a:buFont typeface="Arial" panose="020B0604020202020204" pitchFamily="34" charset="0"/>
              <a:buNone/>
              <a:defRPr/>
            </a:pPr>
            <a:endParaRPr lang="en-JM" sz="2200" dirty="0"/>
          </a:p>
          <a:p>
            <a:pPr>
              <a:buFont typeface="Wingdings" panose="05000000000000000000" pitchFamily="2" charset="2"/>
              <a:buChar char="§"/>
              <a:defRPr/>
            </a:pPr>
            <a:r>
              <a:rPr lang="en-JM" sz="2400" dirty="0"/>
              <a:t>A2 – Development of Portal to access Regional and Sub-regional Climate Models</a:t>
            </a:r>
          </a:p>
          <a:p>
            <a:pPr lvl="1">
              <a:buFont typeface="Wingdings" panose="05000000000000000000" pitchFamily="2" charset="2"/>
              <a:buChar char="§"/>
              <a:defRPr/>
            </a:pPr>
            <a:r>
              <a:rPr lang="en-JM" sz="2200" dirty="0"/>
              <a:t>“Caribbean Regional Ensemble Sharing Tool” - CREST developed –Launch date Q1 - 2020</a:t>
            </a:r>
            <a:endParaRPr lang="en-JM" b="1" dirty="0">
              <a:solidFill>
                <a:schemeClr val="accent1">
                  <a:lumMod val="60000"/>
                  <a:lumOff val="40000"/>
                </a:schemeClr>
              </a:solidFill>
            </a:endParaRPr>
          </a:p>
        </p:txBody>
      </p:sp>
      <p:pic>
        <p:nvPicPr>
          <p:cNvPr id="12292" name="Picture 4">
            <a:extLst>
              <a:ext uri="{FF2B5EF4-FFF2-40B4-BE49-F238E27FC236}">
                <a16:creationId xmlns:a16="http://schemas.microsoft.com/office/drawing/2014/main" id="{76ECE752-3600-4B36-80D2-E20FD77ED47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800" y="5148263"/>
            <a:ext cx="86995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a:extLst>
              <a:ext uri="{FF2B5EF4-FFF2-40B4-BE49-F238E27FC236}">
                <a16:creationId xmlns:a16="http://schemas.microsoft.com/office/drawing/2014/main" id="{2CCFA9B6-8E23-45E6-B576-A6DF9036B34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0188" y="5295900"/>
            <a:ext cx="14557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a:extLst>
              <a:ext uri="{FF2B5EF4-FFF2-40B4-BE49-F238E27FC236}">
                <a16:creationId xmlns:a16="http://schemas.microsoft.com/office/drawing/2014/main" id="{22AAB78E-5F6A-49AE-B7BD-1891AA47619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09675" y="5511800"/>
            <a:ext cx="13382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a:extLst>
              <a:ext uri="{FF2B5EF4-FFF2-40B4-BE49-F238E27FC236}">
                <a16:creationId xmlns:a16="http://schemas.microsoft.com/office/drawing/2014/main" id="{B81A94E7-C863-4093-9FCB-576E7FB6B0E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47363" y="300038"/>
            <a:ext cx="1312862"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Box 7">
            <a:extLst>
              <a:ext uri="{FF2B5EF4-FFF2-40B4-BE49-F238E27FC236}">
                <a16:creationId xmlns:a16="http://schemas.microsoft.com/office/drawing/2014/main" id="{DE3922E5-D784-4CD2-ADE7-9C3A10D76209}"/>
              </a:ext>
            </a:extLst>
          </p:cNvPr>
          <p:cNvSpPr txBox="1">
            <a:spLocks noChangeArrowheads="1"/>
          </p:cNvSpPr>
          <p:nvPr/>
        </p:nvSpPr>
        <p:spPr bwMode="auto">
          <a:xfrm>
            <a:off x="1074738" y="6419850"/>
            <a:ext cx="10431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JM" altLang="en-US">
                <a:solidFill>
                  <a:schemeClr val="bg1"/>
                </a:solidFill>
              </a:rPr>
              <a:t>Investment Plan for the Caribbean Regional Track of the Pilot Program for Climate Resilience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FC63C-0813-4C08-859E-93871E6E59BF}"/>
              </a:ext>
            </a:extLst>
          </p:cNvPr>
          <p:cNvSpPr>
            <a:spLocks noGrp="1"/>
          </p:cNvSpPr>
          <p:nvPr>
            <p:ph type="title"/>
          </p:nvPr>
        </p:nvSpPr>
        <p:spPr>
          <a:xfrm>
            <a:off x="612775" y="376238"/>
            <a:ext cx="10058400" cy="1117600"/>
          </a:xfrm>
        </p:spPr>
        <p:txBody>
          <a:bodyPr>
            <a:normAutofit fontScale="90000"/>
          </a:bodyPr>
          <a:lstStyle/>
          <a:p>
            <a:pPr>
              <a:defRPr/>
            </a:pPr>
            <a:br>
              <a:rPr lang="en-GB" sz="4000" b="1" i="1" dirty="0"/>
            </a:br>
            <a:r>
              <a:rPr lang="en-US" sz="4000" b="1" dirty="0"/>
              <a:t>COMPONENT 3 </a:t>
            </a:r>
            <a:r>
              <a:rPr lang="en-US" sz="4000" dirty="0"/>
              <a:t>– Downscaling and Expanded Climate Projection Models and High Resolution Maps</a:t>
            </a:r>
          </a:p>
        </p:txBody>
      </p:sp>
      <p:sp>
        <p:nvSpPr>
          <p:cNvPr id="3" name="Content Placeholder 2">
            <a:extLst>
              <a:ext uri="{FF2B5EF4-FFF2-40B4-BE49-F238E27FC236}">
                <a16:creationId xmlns:a16="http://schemas.microsoft.com/office/drawing/2014/main" id="{275FA110-9693-4717-8733-6BA2E5210666}"/>
              </a:ext>
            </a:extLst>
          </p:cNvPr>
          <p:cNvSpPr>
            <a:spLocks noGrp="1"/>
          </p:cNvSpPr>
          <p:nvPr>
            <p:ph idx="1"/>
          </p:nvPr>
        </p:nvSpPr>
        <p:spPr>
          <a:xfrm>
            <a:off x="869950" y="2266950"/>
            <a:ext cx="10515600" cy="3028950"/>
          </a:xfrm>
        </p:spPr>
        <p:txBody>
          <a:bodyPr>
            <a:normAutofit/>
          </a:bodyPr>
          <a:lstStyle/>
          <a:p>
            <a:pPr>
              <a:buFont typeface="Wingdings" panose="05000000000000000000" pitchFamily="2" charset="2"/>
              <a:buChar char="§"/>
              <a:defRPr/>
            </a:pPr>
            <a:r>
              <a:rPr lang="en-JM" sz="2400" dirty="0"/>
              <a:t>A3 – Development of “Regional Coastal Zone Integrated Information Management System (RCIIMS)” </a:t>
            </a:r>
          </a:p>
          <a:p>
            <a:pPr lvl="1">
              <a:buFont typeface="Wingdings" panose="05000000000000000000" pitchFamily="2" charset="2"/>
              <a:buChar char="§"/>
              <a:defRPr/>
            </a:pPr>
            <a:r>
              <a:rPr lang="en-JM" sz="2200" dirty="0"/>
              <a:t>November 2020 completion</a:t>
            </a:r>
          </a:p>
          <a:p>
            <a:pPr marL="457200" lvl="1" indent="0">
              <a:buFont typeface="Arial" panose="020B0604020202020204" pitchFamily="34" charset="0"/>
              <a:buNone/>
              <a:defRPr/>
            </a:pPr>
            <a:endParaRPr lang="en-JM" sz="2200" b="1" dirty="0">
              <a:solidFill>
                <a:schemeClr val="accent1">
                  <a:lumMod val="60000"/>
                  <a:lumOff val="40000"/>
                </a:schemeClr>
              </a:solidFill>
            </a:endParaRPr>
          </a:p>
          <a:p>
            <a:pPr>
              <a:buFont typeface="Wingdings" panose="05000000000000000000" pitchFamily="2" charset="2"/>
              <a:buChar char="§"/>
              <a:defRPr/>
            </a:pPr>
            <a:r>
              <a:rPr lang="en-JM" sz="2400" dirty="0"/>
              <a:t>A4 – Coastal Scenarios for 3 Vulnerable Areas Developed</a:t>
            </a:r>
          </a:p>
          <a:p>
            <a:pPr lvl="1">
              <a:buFont typeface="Wingdings" panose="05000000000000000000" pitchFamily="2" charset="2"/>
              <a:buChar char="§"/>
              <a:defRPr/>
            </a:pPr>
            <a:r>
              <a:rPr lang="en-JM" sz="2200" dirty="0"/>
              <a:t>September 2020 Completion</a:t>
            </a:r>
            <a:endParaRPr lang="en-US" b="1" dirty="0">
              <a:solidFill>
                <a:schemeClr val="accent1">
                  <a:lumMod val="60000"/>
                  <a:lumOff val="40000"/>
                </a:schemeClr>
              </a:solidFill>
            </a:endParaRPr>
          </a:p>
        </p:txBody>
      </p:sp>
      <p:pic>
        <p:nvPicPr>
          <p:cNvPr id="13316" name="Picture 4">
            <a:extLst>
              <a:ext uri="{FF2B5EF4-FFF2-40B4-BE49-F238E27FC236}">
                <a16:creationId xmlns:a16="http://schemas.microsoft.com/office/drawing/2014/main" id="{6361E6B4-56D6-41C1-A1B1-7566F6331F3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800" y="5148263"/>
            <a:ext cx="86995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a:extLst>
              <a:ext uri="{FF2B5EF4-FFF2-40B4-BE49-F238E27FC236}">
                <a16:creationId xmlns:a16="http://schemas.microsoft.com/office/drawing/2014/main" id="{D2A47F5D-03A0-419E-9487-F9B01809F4F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0188" y="5295900"/>
            <a:ext cx="14557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a:extLst>
              <a:ext uri="{FF2B5EF4-FFF2-40B4-BE49-F238E27FC236}">
                <a16:creationId xmlns:a16="http://schemas.microsoft.com/office/drawing/2014/main" id="{A524935B-14C1-4A52-A02B-251E2F2B35D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09675" y="5511800"/>
            <a:ext cx="13382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a:extLst>
              <a:ext uri="{FF2B5EF4-FFF2-40B4-BE49-F238E27FC236}">
                <a16:creationId xmlns:a16="http://schemas.microsoft.com/office/drawing/2014/main" id="{8FD03B22-29B0-4F11-95B8-59525F33957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493375" y="493713"/>
            <a:ext cx="1443038"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Box 8">
            <a:extLst>
              <a:ext uri="{FF2B5EF4-FFF2-40B4-BE49-F238E27FC236}">
                <a16:creationId xmlns:a16="http://schemas.microsoft.com/office/drawing/2014/main" id="{7A2D7EF6-4C36-4CCB-A78F-EAEDC5CAB8FE}"/>
              </a:ext>
            </a:extLst>
          </p:cNvPr>
          <p:cNvSpPr txBox="1">
            <a:spLocks noChangeArrowheads="1"/>
          </p:cNvSpPr>
          <p:nvPr/>
        </p:nvSpPr>
        <p:spPr bwMode="auto">
          <a:xfrm>
            <a:off x="1074738" y="6419850"/>
            <a:ext cx="10431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JM" altLang="en-US">
                <a:solidFill>
                  <a:schemeClr val="bg1"/>
                </a:solidFill>
              </a:rPr>
              <a:t>Investment Plan for the Caribbean Regional Track of the Pilot Program for Climate Resilience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2576A67-E6D4-4414-A15A-EE315DFCE33A}"/>
              </a:ext>
            </a:extLst>
          </p:cNvPr>
          <p:cNvSpPr>
            <a:spLocks noGrp="1"/>
          </p:cNvSpPr>
          <p:nvPr>
            <p:ph type="title"/>
          </p:nvPr>
        </p:nvSpPr>
        <p:spPr>
          <a:xfrm>
            <a:off x="1068388" y="315913"/>
            <a:ext cx="10277475" cy="1346200"/>
          </a:xfrm>
        </p:spPr>
        <p:txBody>
          <a:bodyPr/>
          <a:lstStyle/>
          <a:p>
            <a:r>
              <a:rPr lang="en-US" altLang="en-US" b="1"/>
              <a:t>Component 4.1 </a:t>
            </a:r>
            <a:r>
              <a:rPr lang="en-US" altLang="en-US"/>
              <a:t>– Early Warning Systems Health</a:t>
            </a:r>
          </a:p>
        </p:txBody>
      </p:sp>
      <p:sp>
        <p:nvSpPr>
          <p:cNvPr id="3" name="Content Placeholder 2">
            <a:extLst>
              <a:ext uri="{FF2B5EF4-FFF2-40B4-BE49-F238E27FC236}">
                <a16:creationId xmlns:a16="http://schemas.microsoft.com/office/drawing/2014/main" id="{24A9F48F-C230-48F0-BA6C-C6E6B725C63C}"/>
              </a:ext>
            </a:extLst>
          </p:cNvPr>
          <p:cNvSpPr>
            <a:spLocks noGrp="1"/>
          </p:cNvSpPr>
          <p:nvPr>
            <p:ph idx="1"/>
          </p:nvPr>
        </p:nvSpPr>
        <p:spPr>
          <a:xfrm>
            <a:off x="1068388" y="1749425"/>
            <a:ext cx="10220325" cy="3762375"/>
          </a:xfrm>
        </p:spPr>
        <p:txBody>
          <a:bodyPr>
            <a:normAutofit lnSpcReduction="10000"/>
          </a:bodyPr>
          <a:lstStyle/>
          <a:p>
            <a:pPr>
              <a:buFont typeface="Wingdings" panose="05000000000000000000" pitchFamily="2" charset="2"/>
              <a:buChar char="§"/>
              <a:defRPr/>
            </a:pPr>
            <a:r>
              <a:rPr lang="en-GB" dirty="0"/>
              <a:t>A1 – Develop Early Warning Systems for mosquito borne diseases for Haiti, Jamaica &amp; Saint Lucia </a:t>
            </a:r>
          </a:p>
          <a:p>
            <a:pPr lvl="1">
              <a:buFont typeface="Wingdings" panose="05000000000000000000" pitchFamily="2" charset="2"/>
              <a:buChar char="§"/>
              <a:defRPr/>
            </a:pPr>
            <a:endParaRPr lang="en-GB" dirty="0"/>
          </a:p>
          <a:p>
            <a:pPr lvl="1">
              <a:buFont typeface="Wingdings" panose="05000000000000000000" pitchFamily="2" charset="2"/>
              <a:buChar char="§"/>
              <a:defRPr/>
            </a:pPr>
            <a:r>
              <a:rPr lang="en-GB" dirty="0"/>
              <a:t>Health Audit of Climate and Vector Borne Diseases Data-  January 2020</a:t>
            </a:r>
          </a:p>
          <a:p>
            <a:pPr lvl="2">
              <a:buFont typeface="Wingdings" panose="05000000000000000000" pitchFamily="2" charset="2"/>
              <a:buChar char="§"/>
              <a:defRPr/>
            </a:pPr>
            <a:endParaRPr lang="en-GB" dirty="0"/>
          </a:p>
          <a:p>
            <a:pPr lvl="1">
              <a:buFont typeface="Wingdings" panose="05000000000000000000" pitchFamily="2" charset="2"/>
              <a:buChar char="§"/>
              <a:defRPr/>
            </a:pPr>
            <a:r>
              <a:rPr lang="en-GB" dirty="0"/>
              <a:t>completion Vector Borne Disease and Gender Dynamics Study – December 2020</a:t>
            </a:r>
          </a:p>
          <a:p>
            <a:pPr lvl="2">
              <a:buFont typeface="Wingdings" panose="05000000000000000000" pitchFamily="2" charset="2"/>
              <a:buChar char="§"/>
              <a:defRPr/>
            </a:pPr>
            <a:endParaRPr lang="en-GB" dirty="0"/>
          </a:p>
          <a:p>
            <a:pPr lvl="1">
              <a:buFont typeface="Wingdings" panose="05000000000000000000" pitchFamily="2" charset="2"/>
              <a:buChar char="§"/>
              <a:defRPr/>
            </a:pPr>
            <a:r>
              <a:rPr lang="en-GB" dirty="0"/>
              <a:t>Integrating Climate Variability into the Surveillance, Prevention and Control of Vector Borne Diseases –  November 2020 Completion</a:t>
            </a:r>
            <a:endParaRPr lang="en-GB" dirty="0">
              <a:solidFill>
                <a:schemeClr val="accent1">
                  <a:lumMod val="60000"/>
                  <a:lumOff val="40000"/>
                </a:schemeClr>
              </a:solidFill>
            </a:endParaRPr>
          </a:p>
        </p:txBody>
      </p:sp>
      <p:pic>
        <p:nvPicPr>
          <p:cNvPr id="14340" name="Picture 4">
            <a:extLst>
              <a:ext uri="{FF2B5EF4-FFF2-40B4-BE49-F238E27FC236}">
                <a16:creationId xmlns:a16="http://schemas.microsoft.com/office/drawing/2014/main" id="{BB10C941-65B8-499A-A623-2AEAE14777F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800" y="5148263"/>
            <a:ext cx="86995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a:extLst>
              <a:ext uri="{FF2B5EF4-FFF2-40B4-BE49-F238E27FC236}">
                <a16:creationId xmlns:a16="http://schemas.microsoft.com/office/drawing/2014/main" id="{F03398DD-98A1-45D4-B361-395EC176B6E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0188" y="5295900"/>
            <a:ext cx="14557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a:extLst>
              <a:ext uri="{FF2B5EF4-FFF2-40B4-BE49-F238E27FC236}">
                <a16:creationId xmlns:a16="http://schemas.microsoft.com/office/drawing/2014/main" id="{C666379B-DD66-429E-AC27-F5AEAEB8601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09675" y="5511800"/>
            <a:ext cx="13382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
            <a:extLst>
              <a:ext uri="{FF2B5EF4-FFF2-40B4-BE49-F238E27FC236}">
                <a16:creationId xmlns:a16="http://schemas.microsoft.com/office/drawing/2014/main" id="{29660637-8F2C-426A-86BE-AAF14050EAFB}"/>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0601325" y="520700"/>
            <a:ext cx="11001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7">
            <a:extLst>
              <a:ext uri="{FF2B5EF4-FFF2-40B4-BE49-F238E27FC236}">
                <a16:creationId xmlns:a16="http://schemas.microsoft.com/office/drawing/2014/main" id="{D4CEE7A5-9A56-45F8-9D73-E3B660037167}"/>
              </a:ext>
            </a:extLst>
          </p:cNvPr>
          <p:cNvSpPr txBox="1">
            <a:spLocks noChangeArrowheads="1"/>
          </p:cNvSpPr>
          <p:nvPr/>
        </p:nvSpPr>
        <p:spPr bwMode="auto">
          <a:xfrm>
            <a:off x="1074738" y="6419850"/>
            <a:ext cx="10431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JM" altLang="en-US">
                <a:solidFill>
                  <a:schemeClr val="bg1"/>
                </a:solidFill>
              </a:rPr>
              <a:t>Investment Plan for the Caribbean Regional Track of the Pilot Program for Climate Resilience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3DCC9B2-FAD6-4725-8B65-5D5C591A6038}"/>
              </a:ext>
            </a:extLst>
          </p:cNvPr>
          <p:cNvSpPr>
            <a:spLocks noGrp="1"/>
          </p:cNvSpPr>
          <p:nvPr>
            <p:ph type="title"/>
          </p:nvPr>
        </p:nvSpPr>
        <p:spPr>
          <a:xfrm>
            <a:off x="720725" y="315913"/>
            <a:ext cx="10625138" cy="1346200"/>
          </a:xfrm>
        </p:spPr>
        <p:txBody>
          <a:bodyPr/>
          <a:lstStyle/>
          <a:p>
            <a:r>
              <a:rPr lang="en-US" altLang="en-US" b="1"/>
              <a:t>Component 4.2 </a:t>
            </a:r>
            <a:r>
              <a:rPr lang="en-US" altLang="en-US"/>
              <a:t>– Early Warning Systems Fisheries (Marine)</a:t>
            </a:r>
          </a:p>
        </p:txBody>
      </p:sp>
      <p:sp>
        <p:nvSpPr>
          <p:cNvPr id="3" name="Content Placeholder 2">
            <a:extLst>
              <a:ext uri="{FF2B5EF4-FFF2-40B4-BE49-F238E27FC236}">
                <a16:creationId xmlns:a16="http://schemas.microsoft.com/office/drawing/2014/main" id="{60DA9B66-24F3-4B37-92C6-2A4985DC02C4}"/>
              </a:ext>
            </a:extLst>
          </p:cNvPr>
          <p:cNvSpPr>
            <a:spLocks noGrp="1"/>
          </p:cNvSpPr>
          <p:nvPr>
            <p:ph idx="1"/>
          </p:nvPr>
        </p:nvSpPr>
        <p:spPr>
          <a:xfrm>
            <a:off x="1068388" y="1749425"/>
            <a:ext cx="7658100" cy="3762375"/>
          </a:xfrm>
        </p:spPr>
        <p:txBody>
          <a:bodyPr>
            <a:normAutofit fontScale="92500" lnSpcReduction="10000"/>
          </a:bodyPr>
          <a:lstStyle/>
          <a:p>
            <a:pPr>
              <a:buFont typeface="Wingdings" panose="05000000000000000000" pitchFamily="2" charset="2"/>
              <a:buChar char="§"/>
              <a:defRPr/>
            </a:pPr>
            <a:r>
              <a:rPr lang="en-GB" sz="2400" dirty="0"/>
              <a:t>A1 – Develop and deploy an ICT Early Warning and Emergency Response System </a:t>
            </a:r>
          </a:p>
          <a:p>
            <a:pPr lvl="1">
              <a:buFont typeface="Wingdings" panose="05000000000000000000" pitchFamily="2" charset="2"/>
              <a:buChar char="§"/>
              <a:defRPr/>
            </a:pPr>
            <a:r>
              <a:rPr lang="en-GB" sz="2200" dirty="0"/>
              <a:t>M</a:t>
            </a:r>
            <a:r>
              <a:rPr lang="en-GB" sz="2000" dirty="0"/>
              <a:t>obile phone app – Fisheries Early Warning and Emergency Response (FEWER) </a:t>
            </a:r>
            <a:r>
              <a:rPr lang="en-GB" sz="2200" dirty="0"/>
              <a:t>developed and deployed in DOM, SVD, SLU (2018), CDEMA engaged for </a:t>
            </a:r>
            <a:r>
              <a:rPr lang="en-GB" sz="2200" dirty="0" err="1"/>
              <a:t>for</a:t>
            </a:r>
            <a:r>
              <a:rPr lang="en-GB" sz="2200" dirty="0"/>
              <a:t> hosting and sustainability  (July 2019)</a:t>
            </a:r>
          </a:p>
          <a:p>
            <a:pPr lvl="1">
              <a:buFont typeface="Wingdings" panose="05000000000000000000" pitchFamily="2" charset="2"/>
              <a:buChar char="§"/>
              <a:defRPr/>
            </a:pPr>
            <a:r>
              <a:rPr lang="en-US" sz="2200" dirty="0"/>
              <a:t>Capacity building - 120 participants, 63 fishers and 57 administrators February – March 2018</a:t>
            </a:r>
          </a:p>
          <a:p>
            <a:pPr>
              <a:buFont typeface="Wingdings" panose="05000000000000000000" pitchFamily="2" charset="2"/>
              <a:buChar char="§"/>
              <a:defRPr/>
            </a:pPr>
            <a:r>
              <a:rPr lang="en-GB" sz="2400" dirty="0"/>
              <a:t>A2 &amp;3 – </a:t>
            </a:r>
            <a:r>
              <a:rPr lang="en-JM" sz="2400" dirty="0"/>
              <a:t>Regional  fishery-related ecological and socio-economic impacts assessment; and </a:t>
            </a:r>
            <a:r>
              <a:rPr lang="en-GB" sz="2400" dirty="0"/>
              <a:t>Fishery</a:t>
            </a:r>
            <a:r>
              <a:rPr lang="en-JM" sz="2400" dirty="0"/>
              <a:t> Assessment and Regional Fisheries and Environmental Database developed</a:t>
            </a:r>
          </a:p>
          <a:p>
            <a:pPr lvl="1">
              <a:buFont typeface="Wingdings" panose="05000000000000000000" pitchFamily="2" charset="2"/>
              <a:buChar char="§"/>
              <a:defRPr/>
            </a:pPr>
            <a:r>
              <a:rPr lang="en-JM" sz="2200" dirty="0"/>
              <a:t>February 2020 Completion</a:t>
            </a:r>
            <a:endParaRPr lang="en-US" dirty="0"/>
          </a:p>
        </p:txBody>
      </p:sp>
      <p:pic>
        <p:nvPicPr>
          <p:cNvPr id="15364" name="Picture 4">
            <a:extLst>
              <a:ext uri="{FF2B5EF4-FFF2-40B4-BE49-F238E27FC236}">
                <a16:creationId xmlns:a16="http://schemas.microsoft.com/office/drawing/2014/main" id="{E4BF65CD-8FB0-4382-9D50-DDF6BAB5EE2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800" y="5148263"/>
            <a:ext cx="86995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9873BA96-EE50-430C-9D30-D82913736AF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0188" y="5295900"/>
            <a:ext cx="14557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a:extLst>
              <a:ext uri="{FF2B5EF4-FFF2-40B4-BE49-F238E27FC236}">
                <a16:creationId xmlns:a16="http://schemas.microsoft.com/office/drawing/2014/main" id="{BBB75516-0344-4E0B-B970-5910CB5CBC0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09675" y="5511800"/>
            <a:ext cx="13382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a:extLst>
              <a:ext uri="{FF2B5EF4-FFF2-40B4-BE49-F238E27FC236}">
                <a16:creationId xmlns:a16="http://schemas.microsoft.com/office/drawing/2014/main" id="{A6E01A94-0A5B-4B1F-BF38-C11A53AFEA7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50313" y="1776413"/>
            <a:ext cx="31607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7">
            <a:extLst>
              <a:ext uri="{FF2B5EF4-FFF2-40B4-BE49-F238E27FC236}">
                <a16:creationId xmlns:a16="http://schemas.microsoft.com/office/drawing/2014/main" id="{48B6CAC3-6F28-4E60-9427-35D9269C29C4}"/>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31013" y="987425"/>
            <a:ext cx="521017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Box 9">
            <a:extLst>
              <a:ext uri="{FF2B5EF4-FFF2-40B4-BE49-F238E27FC236}">
                <a16:creationId xmlns:a16="http://schemas.microsoft.com/office/drawing/2014/main" id="{67F24B33-F964-43E1-BFA4-AA820DC7C327}"/>
              </a:ext>
            </a:extLst>
          </p:cNvPr>
          <p:cNvSpPr txBox="1">
            <a:spLocks noChangeArrowheads="1"/>
          </p:cNvSpPr>
          <p:nvPr/>
        </p:nvSpPr>
        <p:spPr bwMode="auto">
          <a:xfrm>
            <a:off x="1074738" y="6419850"/>
            <a:ext cx="10431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JM" altLang="en-US">
                <a:solidFill>
                  <a:schemeClr val="bg1"/>
                </a:solidFill>
              </a:rPr>
              <a:t>Investment Plan for the Caribbean Regional Track of the Pilot Program for Climate Resilience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a:extLst>
              <a:ext uri="{FF2B5EF4-FFF2-40B4-BE49-F238E27FC236}">
                <a16:creationId xmlns:a16="http://schemas.microsoft.com/office/drawing/2014/main" id="{B600B0EC-5FD4-4DE0-8A65-DE601947BDD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86713" y="1816100"/>
            <a:ext cx="28067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a:extLst>
              <a:ext uri="{FF2B5EF4-FFF2-40B4-BE49-F238E27FC236}">
                <a16:creationId xmlns:a16="http://schemas.microsoft.com/office/drawing/2014/main" id="{49BB9341-FA31-4E19-B8C0-760CDE15D7D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3725" y="1816100"/>
            <a:ext cx="549592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itle 1">
            <a:extLst>
              <a:ext uri="{FF2B5EF4-FFF2-40B4-BE49-F238E27FC236}">
                <a16:creationId xmlns:a16="http://schemas.microsoft.com/office/drawing/2014/main" id="{2D678448-F555-48DF-99DB-426875F3BC02}"/>
              </a:ext>
            </a:extLst>
          </p:cNvPr>
          <p:cNvSpPr>
            <a:spLocks noGrp="1"/>
          </p:cNvSpPr>
          <p:nvPr>
            <p:ph type="title"/>
          </p:nvPr>
        </p:nvSpPr>
        <p:spPr>
          <a:xfrm>
            <a:off x="514350" y="284163"/>
            <a:ext cx="10515600" cy="1325562"/>
          </a:xfrm>
        </p:spPr>
        <p:txBody>
          <a:bodyPr/>
          <a:lstStyle/>
          <a:p>
            <a:r>
              <a:rPr lang="en-US" altLang="en-US" b="1"/>
              <a:t>Component 4.2 </a:t>
            </a:r>
            <a:r>
              <a:rPr lang="en-US" altLang="en-US"/>
              <a:t>– Early Warning Systems Fisheries (Marine): FEWER APP</a:t>
            </a:r>
            <a:endParaRPr lang="en-US" altLang="en-US" b="1"/>
          </a:p>
        </p:txBody>
      </p:sp>
      <p:pic>
        <p:nvPicPr>
          <p:cNvPr id="16389" name="Picture 5">
            <a:extLst>
              <a:ext uri="{FF2B5EF4-FFF2-40B4-BE49-F238E27FC236}">
                <a16:creationId xmlns:a16="http://schemas.microsoft.com/office/drawing/2014/main" id="{30325CE3-1FFB-400E-AA5D-E662800B8F7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9675" y="1035050"/>
            <a:ext cx="4410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a:extLst>
              <a:ext uri="{FF2B5EF4-FFF2-40B4-BE49-F238E27FC236}">
                <a16:creationId xmlns:a16="http://schemas.microsoft.com/office/drawing/2014/main" id="{F0B275C7-4792-41DF-BD4C-18CE8CADFEE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7800" y="5502275"/>
            <a:ext cx="8699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a:extLst>
              <a:ext uri="{FF2B5EF4-FFF2-40B4-BE49-F238E27FC236}">
                <a16:creationId xmlns:a16="http://schemas.microsoft.com/office/drawing/2014/main" id="{ACB96BF8-5B9A-475A-8D12-F4092ADC235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70188" y="5651500"/>
            <a:ext cx="14557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a:extLst>
              <a:ext uri="{FF2B5EF4-FFF2-40B4-BE49-F238E27FC236}">
                <a16:creationId xmlns:a16="http://schemas.microsoft.com/office/drawing/2014/main" id="{E70182B4-BFC5-427B-A4A1-00BFEA0D72DC}"/>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09675" y="5867400"/>
            <a:ext cx="13382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5021F-46D7-4D8B-B32D-A2D72474613D}"/>
              </a:ext>
            </a:extLst>
          </p:cNvPr>
          <p:cNvSpPr>
            <a:spLocks noGrp="1"/>
          </p:cNvSpPr>
          <p:nvPr>
            <p:ph type="title"/>
          </p:nvPr>
        </p:nvSpPr>
        <p:spPr>
          <a:xfrm>
            <a:off x="612775" y="493713"/>
            <a:ext cx="10182225" cy="882650"/>
          </a:xfrm>
        </p:spPr>
        <p:txBody>
          <a:bodyPr>
            <a:normAutofit fontScale="90000"/>
          </a:bodyPr>
          <a:lstStyle/>
          <a:p>
            <a:pPr>
              <a:defRPr/>
            </a:pPr>
            <a:r>
              <a:rPr lang="en-US" b="1" dirty="0"/>
              <a:t>Component 4.3 </a:t>
            </a:r>
            <a:r>
              <a:rPr lang="en-US" dirty="0"/>
              <a:t>– Climate Resilient Agriculture</a:t>
            </a:r>
          </a:p>
        </p:txBody>
      </p:sp>
      <p:sp>
        <p:nvSpPr>
          <p:cNvPr id="17411" name="Content Placeholder 2">
            <a:extLst>
              <a:ext uri="{FF2B5EF4-FFF2-40B4-BE49-F238E27FC236}">
                <a16:creationId xmlns:a16="http://schemas.microsoft.com/office/drawing/2014/main" id="{FF7D4AC3-EFE6-44E7-A853-295BA4B46DB0}"/>
              </a:ext>
            </a:extLst>
          </p:cNvPr>
          <p:cNvSpPr>
            <a:spLocks noGrp="1"/>
          </p:cNvSpPr>
          <p:nvPr>
            <p:ph idx="1"/>
          </p:nvPr>
        </p:nvSpPr>
        <p:spPr>
          <a:xfrm>
            <a:off x="874713" y="1423988"/>
            <a:ext cx="11002962" cy="4203700"/>
          </a:xfrm>
        </p:spPr>
        <p:txBody>
          <a:bodyPr/>
          <a:lstStyle/>
          <a:p>
            <a:pPr>
              <a:buFont typeface="Wingdings" panose="05000000000000000000" pitchFamily="2" charset="2"/>
              <a:buChar char="§"/>
            </a:pPr>
            <a:r>
              <a:rPr lang="en-GB" altLang="en-US" sz="2000"/>
              <a:t>A1&amp; 2 – Establish/Refurbish Gene and Seed Bank: - Seed Bank at Bodles, St Catherine, Jamaica upgraded;  Upgrade of Gene Bank Facility at Orange Hill, St Vincent Q2 - 2020 completion</a:t>
            </a:r>
          </a:p>
          <a:p>
            <a:pPr>
              <a:buFont typeface="Wingdings" panose="05000000000000000000" pitchFamily="2" charset="2"/>
              <a:buChar char="§"/>
            </a:pPr>
            <a:r>
              <a:rPr lang="en-GB" altLang="en-US" sz="2000"/>
              <a:t>A3 – Establish/Construct Weaning and Hardening Facilities: Construction scheduled for January 2020 in SLU, JAM, DOM, GND</a:t>
            </a:r>
          </a:p>
          <a:p>
            <a:pPr>
              <a:buFont typeface="Wingdings" panose="05000000000000000000" pitchFamily="2" charset="2"/>
              <a:buChar char="§"/>
            </a:pPr>
            <a:r>
              <a:rPr lang="en-GB" altLang="en-US" sz="2000"/>
              <a:t>A4 – Capacity Building Towards Climate Resilient Agriculture:- Crop Modelling (Trinidad 23-27 April 2018); </a:t>
            </a:r>
            <a:r>
              <a:rPr lang="en-US" altLang="en-US" sz="2000"/>
              <a:t>Modules in Crop Simulation Modeling, Climate Change and Livestock Impact Assessment (Jamaica 16-27 July 2018); </a:t>
            </a:r>
            <a:r>
              <a:rPr lang="en-GB" altLang="en-US" sz="2000"/>
              <a:t>Seed Management and Seed Science Technology for CARDI (Guyana, Belize and Trinidad ) &amp; Jamaica (Govt) - (IOWA October 2019); </a:t>
            </a:r>
          </a:p>
          <a:p>
            <a:pPr>
              <a:buFont typeface="Wingdings" panose="05000000000000000000" pitchFamily="2" charset="2"/>
              <a:buChar char="§"/>
            </a:pPr>
            <a:r>
              <a:rPr lang="en-GB" altLang="en-US" sz="2000"/>
              <a:t>A5 – Enhance technological capacity of CARD:- 3 Seed Batch Dryers (Jamaica, Antigua and Belize);  10 modelling computers </a:t>
            </a:r>
          </a:p>
          <a:p>
            <a:pPr>
              <a:buFont typeface="Wingdings" panose="05000000000000000000" pitchFamily="2" charset="2"/>
              <a:buChar char="§"/>
            </a:pPr>
            <a:r>
              <a:rPr lang="en-GB" altLang="en-US" sz="2000"/>
              <a:t>A6 – Establishment of Validation Plots: - In situ experimentation to provide crop modelling data</a:t>
            </a:r>
          </a:p>
          <a:p>
            <a:pPr>
              <a:buFont typeface="Wingdings" panose="05000000000000000000" pitchFamily="2" charset="2"/>
              <a:buChar char="§"/>
            </a:pPr>
            <a:r>
              <a:rPr lang="en-GB" altLang="en-US" sz="2000"/>
              <a:t>A7 – Molecular Characterisation:- Laboratory experimentation on crop with climate resilient traits </a:t>
            </a:r>
          </a:p>
        </p:txBody>
      </p:sp>
      <p:pic>
        <p:nvPicPr>
          <p:cNvPr id="17412" name="Picture 3">
            <a:extLst>
              <a:ext uri="{FF2B5EF4-FFF2-40B4-BE49-F238E27FC236}">
                <a16:creationId xmlns:a16="http://schemas.microsoft.com/office/drawing/2014/main" id="{118606BA-A689-4450-9D3E-3B366E4D44E3}"/>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625138" y="300038"/>
            <a:ext cx="102235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a:extLst>
              <a:ext uri="{FF2B5EF4-FFF2-40B4-BE49-F238E27FC236}">
                <a16:creationId xmlns:a16="http://schemas.microsoft.com/office/drawing/2014/main" id="{899D3A94-EC35-4AA2-9435-D02EEF0B8CA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800" y="5148263"/>
            <a:ext cx="86995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a:extLst>
              <a:ext uri="{FF2B5EF4-FFF2-40B4-BE49-F238E27FC236}">
                <a16:creationId xmlns:a16="http://schemas.microsoft.com/office/drawing/2014/main" id="{7A89DCC6-5E52-4CB1-968D-F6E7BE8D96C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70188" y="5295900"/>
            <a:ext cx="14557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a:extLst>
              <a:ext uri="{FF2B5EF4-FFF2-40B4-BE49-F238E27FC236}">
                <a16:creationId xmlns:a16="http://schemas.microsoft.com/office/drawing/2014/main" id="{552502ED-A0D9-498D-9DA1-5562E6A92DAE}"/>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09675" y="5511800"/>
            <a:ext cx="13382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7">
            <a:extLst>
              <a:ext uri="{FF2B5EF4-FFF2-40B4-BE49-F238E27FC236}">
                <a16:creationId xmlns:a16="http://schemas.microsoft.com/office/drawing/2014/main" id="{A4B31778-DFFE-4AC4-AFDF-DA47271F7E3E}"/>
              </a:ext>
            </a:extLst>
          </p:cNvPr>
          <p:cNvSpPr txBox="1">
            <a:spLocks noChangeArrowheads="1"/>
          </p:cNvSpPr>
          <p:nvPr/>
        </p:nvSpPr>
        <p:spPr bwMode="auto">
          <a:xfrm>
            <a:off x="1074738" y="6419850"/>
            <a:ext cx="10431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JM" altLang="en-US">
                <a:solidFill>
                  <a:schemeClr val="bg1"/>
                </a:solidFill>
              </a:rPr>
              <a:t>Investment Plan for the Caribbean Regional Track of the Pilot Program for Climate Resilience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BD48F43-A0E0-44BC-9116-EB0D7ED6430E}"/>
              </a:ext>
            </a:extLst>
          </p:cNvPr>
          <p:cNvSpPr>
            <a:spLocks noGrp="1"/>
          </p:cNvSpPr>
          <p:nvPr>
            <p:ph type="title"/>
          </p:nvPr>
        </p:nvSpPr>
        <p:spPr/>
        <p:txBody>
          <a:bodyPr/>
          <a:lstStyle/>
          <a:p>
            <a:r>
              <a:rPr lang="en-US" altLang="en-US" b="1"/>
              <a:t>Component 4.3 </a:t>
            </a:r>
            <a:r>
              <a:rPr lang="en-US" altLang="en-US"/>
              <a:t>– Climate Resilient Agriculture (Sections of upgraded Seed Storage Facility</a:t>
            </a:r>
          </a:p>
        </p:txBody>
      </p:sp>
      <p:pic>
        <p:nvPicPr>
          <p:cNvPr id="18435" name="Picture 4" descr="A kitchen with a sink and a window&#10;&#10;Description generated with high confidence">
            <a:extLst>
              <a:ext uri="{FF2B5EF4-FFF2-40B4-BE49-F238E27FC236}">
                <a16:creationId xmlns:a16="http://schemas.microsoft.com/office/drawing/2014/main" id="{50604DBE-ECFA-40B5-939C-DFAE33F95BB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3925" y="1909763"/>
            <a:ext cx="5103813"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a:extLst>
              <a:ext uri="{FF2B5EF4-FFF2-40B4-BE49-F238E27FC236}">
                <a16:creationId xmlns:a16="http://schemas.microsoft.com/office/drawing/2014/main" id="{995CC403-FEB5-47CA-B39A-B0A02299A74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800" y="5413375"/>
            <a:ext cx="8699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a:extLst>
              <a:ext uri="{FF2B5EF4-FFF2-40B4-BE49-F238E27FC236}">
                <a16:creationId xmlns:a16="http://schemas.microsoft.com/office/drawing/2014/main" id="{834AB0D9-018C-482A-8CCF-9AA9B66C67A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70188" y="5562600"/>
            <a:ext cx="14557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a:extLst>
              <a:ext uri="{FF2B5EF4-FFF2-40B4-BE49-F238E27FC236}">
                <a16:creationId xmlns:a16="http://schemas.microsoft.com/office/drawing/2014/main" id="{FCAC1241-8D8E-42A9-A249-82A36F7F9EA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09675" y="5778500"/>
            <a:ext cx="13382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
            <a:extLst>
              <a:ext uri="{FF2B5EF4-FFF2-40B4-BE49-F238E27FC236}">
                <a16:creationId xmlns:a16="http://schemas.microsoft.com/office/drawing/2014/main" id="{03DC43CD-9C30-41AD-A0D3-2833A2BED288}"/>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80150" y="1952625"/>
            <a:ext cx="567848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Box 9">
            <a:extLst>
              <a:ext uri="{FF2B5EF4-FFF2-40B4-BE49-F238E27FC236}">
                <a16:creationId xmlns:a16="http://schemas.microsoft.com/office/drawing/2014/main" id="{16F35257-E33D-417E-A773-9195D435F309}"/>
              </a:ext>
            </a:extLst>
          </p:cNvPr>
          <p:cNvSpPr txBox="1">
            <a:spLocks noChangeArrowheads="1"/>
          </p:cNvSpPr>
          <p:nvPr/>
        </p:nvSpPr>
        <p:spPr bwMode="auto">
          <a:xfrm>
            <a:off x="1074738" y="6419850"/>
            <a:ext cx="10431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JM" altLang="en-US">
                <a:solidFill>
                  <a:schemeClr val="bg1"/>
                </a:solidFill>
              </a:rPr>
              <a:t>Investment Plan for the Caribbean Regional Track of the Pilot Program for Climate Resilience </a:t>
            </a:r>
          </a:p>
        </p:txBody>
      </p:sp>
      <p:pic>
        <p:nvPicPr>
          <p:cNvPr id="18441" name="Picture 2">
            <a:extLst>
              <a:ext uri="{FF2B5EF4-FFF2-40B4-BE49-F238E27FC236}">
                <a16:creationId xmlns:a16="http://schemas.microsoft.com/office/drawing/2014/main" id="{9484AAC6-B362-4FA8-ABFE-0D358AEB92A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993438" y="496888"/>
            <a:ext cx="1023937"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37A4407-6796-45B5-A44D-CA2578F7283C}"/>
              </a:ext>
            </a:extLst>
          </p:cNvPr>
          <p:cNvSpPr>
            <a:spLocks noGrp="1"/>
          </p:cNvSpPr>
          <p:nvPr>
            <p:ph type="title"/>
          </p:nvPr>
        </p:nvSpPr>
        <p:spPr>
          <a:xfrm>
            <a:off x="488950" y="315913"/>
            <a:ext cx="10515600" cy="1325562"/>
          </a:xfrm>
        </p:spPr>
        <p:txBody>
          <a:bodyPr/>
          <a:lstStyle/>
          <a:p>
            <a:r>
              <a:rPr lang="en-US" altLang="en-US" b="1"/>
              <a:t>Component 4.4 </a:t>
            </a:r>
            <a:r>
              <a:rPr lang="en-US" altLang="en-US"/>
              <a:t>– Rainwater Harvesting(RWH) Systems</a:t>
            </a:r>
          </a:p>
        </p:txBody>
      </p:sp>
      <p:pic>
        <p:nvPicPr>
          <p:cNvPr id="19459" name="Picture 4" descr="A group of people standing in a room&#10;&#10;Description generated with very high confidence">
            <a:extLst>
              <a:ext uri="{FF2B5EF4-FFF2-40B4-BE49-F238E27FC236}">
                <a16:creationId xmlns:a16="http://schemas.microsoft.com/office/drawing/2014/main" id="{D85CA6D1-9463-403D-9222-6A4302DDB45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50088" y="2516188"/>
            <a:ext cx="472122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a:extLst>
              <a:ext uri="{FF2B5EF4-FFF2-40B4-BE49-F238E27FC236}">
                <a16:creationId xmlns:a16="http://schemas.microsoft.com/office/drawing/2014/main" id="{B4570832-C9D8-4B4C-964D-DE67CCE5348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800" y="5148263"/>
            <a:ext cx="86995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a:extLst>
              <a:ext uri="{FF2B5EF4-FFF2-40B4-BE49-F238E27FC236}">
                <a16:creationId xmlns:a16="http://schemas.microsoft.com/office/drawing/2014/main" id="{D7DA66F4-6CB6-4FCA-A7C6-FFBAB459106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70188" y="5295900"/>
            <a:ext cx="14557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a:extLst>
              <a:ext uri="{FF2B5EF4-FFF2-40B4-BE49-F238E27FC236}">
                <a16:creationId xmlns:a16="http://schemas.microsoft.com/office/drawing/2014/main" id="{8E81C3DC-5158-434C-8DB2-98411697A5D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09675" y="5511800"/>
            <a:ext cx="13382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a:extLst>
              <a:ext uri="{FF2B5EF4-FFF2-40B4-BE49-F238E27FC236}">
                <a16:creationId xmlns:a16="http://schemas.microsoft.com/office/drawing/2014/main" id="{65B2B39B-0C45-4B6F-897F-3C5B4BE3AA8E}"/>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0814050" y="482600"/>
            <a:ext cx="108108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Content Placeholder 2">
            <a:extLst>
              <a:ext uri="{FF2B5EF4-FFF2-40B4-BE49-F238E27FC236}">
                <a16:creationId xmlns:a16="http://schemas.microsoft.com/office/drawing/2014/main" id="{12E76C4F-3578-4E63-BB1E-DBE8B8F8269F}"/>
              </a:ext>
            </a:extLst>
          </p:cNvPr>
          <p:cNvSpPr txBox="1">
            <a:spLocks/>
          </p:cNvSpPr>
          <p:nvPr/>
        </p:nvSpPr>
        <p:spPr bwMode="auto">
          <a:xfrm>
            <a:off x="488950" y="1809750"/>
            <a:ext cx="6656388"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defRPr>
                <a:solidFill>
                  <a:schemeClr val="tx1"/>
                </a:solidFill>
                <a:latin typeface="Calibri" panose="020F0502020204030204" pitchFamily="34" charset="0"/>
                <a:cs typeface="Arial" panose="020B0604020202020204" pitchFamily="34" charset="0"/>
              </a:defRPr>
            </a:lvl1pPr>
            <a:lvl2pPr marL="382588" indent="-182563">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90000"/>
              </a:lnSpc>
              <a:spcBef>
                <a:spcPts val="1200"/>
              </a:spcBef>
              <a:spcAft>
                <a:spcPts val="200"/>
              </a:spcAft>
              <a:buClr>
                <a:schemeClr val="accent1"/>
              </a:buClr>
              <a:buSzPct val="100000"/>
              <a:buFont typeface="Wingdings" panose="05000000000000000000" pitchFamily="2" charset="2"/>
              <a:buChar char="§"/>
            </a:pPr>
            <a:r>
              <a:rPr lang="en-US" altLang="en-US" sz="2000"/>
              <a:t>Assessment, Mapping, Manual Development and Training</a:t>
            </a:r>
          </a:p>
          <a:p>
            <a:pPr lvl="1" eaLnBrk="1" hangingPunct="1">
              <a:lnSpc>
                <a:spcPct val="90000"/>
              </a:lnSpc>
              <a:spcBef>
                <a:spcPts val="200"/>
              </a:spcBef>
              <a:spcAft>
                <a:spcPts val="400"/>
              </a:spcAft>
              <a:buClr>
                <a:schemeClr val="accent1"/>
              </a:buClr>
              <a:buFont typeface="Wingdings" panose="05000000000000000000" pitchFamily="2" charset="2"/>
              <a:buChar char="§"/>
            </a:pPr>
            <a:r>
              <a:rPr lang="en-JM" altLang="en-US"/>
              <a:t>National Stakeholder Consultations and Climate Risk Vulnerability Assessments completed 2019</a:t>
            </a:r>
          </a:p>
          <a:p>
            <a:pPr lvl="1" eaLnBrk="1" hangingPunct="1">
              <a:lnSpc>
                <a:spcPct val="90000"/>
              </a:lnSpc>
              <a:spcBef>
                <a:spcPts val="200"/>
              </a:spcBef>
              <a:spcAft>
                <a:spcPts val="400"/>
              </a:spcAft>
              <a:buClr>
                <a:schemeClr val="accent1"/>
              </a:buClr>
              <a:buFont typeface="Wingdings" panose="05000000000000000000" pitchFamily="2" charset="2"/>
              <a:buChar char="§"/>
            </a:pPr>
            <a:r>
              <a:rPr lang="en-JM" altLang="en-US"/>
              <a:t>Updated guidance and financial incentives recommendations December 2019 completion</a:t>
            </a:r>
          </a:p>
          <a:p>
            <a:pPr lvl="1" eaLnBrk="1" hangingPunct="1">
              <a:lnSpc>
                <a:spcPct val="90000"/>
              </a:lnSpc>
              <a:spcBef>
                <a:spcPts val="200"/>
              </a:spcBef>
              <a:spcAft>
                <a:spcPts val="400"/>
              </a:spcAft>
              <a:buClr>
                <a:schemeClr val="accent1"/>
              </a:buClr>
              <a:buFont typeface="Wingdings" panose="05000000000000000000" pitchFamily="2" charset="2"/>
              <a:buChar char="§"/>
            </a:pPr>
            <a:r>
              <a:rPr lang="en-US" altLang="en-US"/>
              <a:t>Training of 80 rainwater harvesting professionals across the region December 2019</a:t>
            </a:r>
          </a:p>
          <a:p>
            <a:pPr eaLnBrk="1" hangingPunct="1">
              <a:lnSpc>
                <a:spcPct val="90000"/>
              </a:lnSpc>
              <a:spcBef>
                <a:spcPts val="1200"/>
              </a:spcBef>
              <a:spcAft>
                <a:spcPts val="200"/>
              </a:spcAft>
              <a:buClr>
                <a:schemeClr val="accent1"/>
              </a:buClr>
              <a:buSzPct val="100000"/>
              <a:buFont typeface="Wingdings" panose="05000000000000000000" pitchFamily="2" charset="2"/>
              <a:buChar char="§"/>
            </a:pPr>
            <a:r>
              <a:rPr lang="en-US" altLang="en-US" sz="2000"/>
              <a:t>Refurbishing/Installation of RWH systems in three vulnerable communities </a:t>
            </a:r>
          </a:p>
          <a:p>
            <a:pPr lvl="1" eaLnBrk="1" hangingPunct="1">
              <a:lnSpc>
                <a:spcPct val="90000"/>
              </a:lnSpc>
              <a:spcBef>
                <a:spcPts val="200"/>
              </a:spcBef>
              <a:spcAft>
                <a:spcPts val="400"/>
              </a:spcAft>
              <a:buClr>
                <a:schemeClr val="accent1"/>
              </a:buClr>
              <a:buFont typeface="Wingdings" panose="05000000000000000000" pitchFamily="2" charset="2"/>
              <a:buChar char="§"/>
            </a:pPr>
            <a:r>
              <a:rPr lang="en-US" altLang="en-US"/>
              <a:t>Q3 – 2020 Completion</a:t>
            </a:r>
            <a:endParaRPr lang="en-US" altLang="en-US">
              <a:solidFill>
                <a:srgbClr val="404040"/>
              </a:solidFill>
            </a:endParaRPr>
          </a:p>
        </p:txBody>
      </p:sp>
      <p:sp>
        <p:nvSpPr>
          <p:cNvPr id="19465" name="TextBox 9">
            <a:extLst>
              <a:ext uri="{FF2B5EF4-FFF2-40B4-BE49-F238E27FC236}">
                <a16:creationId xmlns:a16="http://schemas.microsoft.com/office/drawing/2014/main" id="{8FDCFA0A-ECDD-4232-94EC-F23F3A1AF298}"/>
              </a:ext>
            </a:extLst>
          </p:cNvPr>
          <p:cNvSpPr txBox="1">
            <a:spLocks noChangeArrowheads="1"/>
          </p:cNvSpPr>
          <p:nvPr/>
        </p:nvSpPr>
        <p:spPr bwMode="auto">
          <a:xfrm>
            <a:off x="1074738" y="6419850"/>
            <a:ext cx="10431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JM" altLang="en-US">
                <a:solidFill>
                  <a:schemeClr val="bg1"/>
                </a:solidFill>
              </a:rPr>
              <a:t>Investment Plan for the Caribbean Regional Track of the Pilot Program for Climate Resilience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919E5B95-80E0-4574-B2C7-EC005272B2E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2988" y="1133475"/>
            <a:ext cx="48768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a:extLst>
              <a:ext uri="{FF2B5EF4-FFF2-40B4-BE49-F238E27FC236}">
                <a16:creationId xmlns:a16="http://schemas.microsoft.com/office/drawing/2014/main" id="{EA4B11D6-D50A-4724-9E28-6A63FA3D7E9D}"/>
              </a:ext>
            </a:extLst>
          </p:cNvPr>
          <p:cNvSpPr txBox="1">
            <a:spLocks noChangeArrowheads="1"/>
          </p:cNvSpPr>
          <p:nvPr/>
        </p:nvSpPr>
        <p:spPr bwMode="auto">
          <a:xfrm>
            <a:off x="0" y="6419850"/>
            <a:ext cx="12192000" cy="461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JM" altLang="en-US" sz="2400">
                <a:solidFill>
                  <a:schemeClr val="bg1"/>
                </a:solidFill>
              </a:rPr>
              <a:t>Investment Plan for the Caribbean Regional Track of the Pilot Program for Climate Resilience </a:t>
            </a:r>
          </a:p>
        </p:txBody>
      </p:sp>
      <p:sp>
        <p:nvSpPr>
          <p:cNvPr id="20484" name="TextBox 1">
            <a:extLst>
              <a:ext uri="{FF2B5EF4-FFF2-40B4-BE49-F238E27FC236}">
                <a16:creationId xmlns:a16="http://schemas.microsoft.com/office/drawing/2014/main" id="{03DEF944-86ED-4736-874E-7627132A995E}"/>
              </a:ext>
            </a:extLst>
          </p:cNvPr>
          <p:cNvSpPr txBox="1">
            <a:spLocks noChangeArrowheads="1"/>
          </p:cNvSpPr>
          <p:nvPr/>
        </p:nvSpPr>
        <p:spPr bwMode="auto">
          <a:xfrm>
            <a:off x="407988" y="5786438"/>
            <a:ext cx="11407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JM" altLang="en-US" sz="2400"/>
              <a:t>Connect with us: </a:t>
            </a:r>
            <a:r>
              <a:rPr lang="en-JM" altLang="en-US" sz="2400" u="sng">
                <a:hlinkClick r:id="rId3"/>
              </a:rPr>
              <a:t>www.caribppcr.org.jm</a:t>
            </a:r>
            <a:r>
              <a:rPr lang="en-JM" altLang="en-US" sz="2400"/>
              <a:t> | Facebook| Instagram| Twitter: @caribclimateact</a:t>
            </a:r>
          </a:p>
        </p:txBody>
      </p:sp>
      <p:pic>
        <p:nvPicPr>
          <p:cNvPr id="20485" name="Picture 2">
            <a:extLst>
              <a:ext uri="{FF2B5EF4-FFF2-40B4-BE49-F238E27FC236}">
                <a16:creationId xmlns:a16="http://schemas.microsoft.com/office/drawing/2014/main" id="{20311E99-C5AE-423D-A797-B212BDCF426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4325" y="3417888"/>
            <a:ext cx="41529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3">
            <a:extLst>
              <a:ext uri="{FF2B5EF4-FFF2-40B4-BE49-F238E27FC236}">
                <a16:creationId xmlns:a16="http://schemas.microsoft.com/office/drawing/2014/main" id="{B49EB93D-65D5-4681-ACD0-532B05AE5CA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12163" y="3381375"/>
            <a:ext cx="36036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3">
            <a:extLst>
              <a:ext uri="{FF2B5EF4-FFF2-40B4-BE49-F238E27FC236}">
                <a16:creationId xmlns:a16="http://schemas.microsoft.com/office/drawing/2014/main" id="{0A8DBCA0-1E6F-4F4D-B90E-EC9B8310F2D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5275" y="146050"/>
            <a:ext cx="1177925" cy="1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4">
            <a:extLst>
              <a:ext uri="{FF2B5EF4-FFF2-40B4-BE49-F238E27FC236}">
                <a16:creationId xmlns:a16="http://schemas.microsoft.com/office/drawing/2014/main" id="{4316A014-A35E-4779-B1FD-C5B1BE322A2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86413" y="138113"/>
            <a:ext cx="1597025" cy="80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5">
            <a:extLst>
              <a:ext uri="{FF2B5EF4-FFF2-40B4-BE49-F238E27FC236}">
                <a16:creationId xmlns:a16="http://schemas.microsoft.com/office/drawing/2014/main" id="{D5322917-06D1-4C97-AE14-4979F4312EA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191750" y="130175"/>
            <a:ext cx="187483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0" name="TextBox 1">
            <a:extLst>
              <a:ext uri="{FF2B5EF4-FFF2-40B4-BE49-F238E27FC236}">
                <a16:creationId xmlns:a16="http://schemas.microsoft.com/office/drawing/2014/main" id="{5206DC7C-6261-4456-A95B-2C99350C4C74}"/>
              </a:ext>
            </a:extLst>
          </p:cNvPr>
          <p:cNvSpPr txBox="1">
            <a:spLocks noChangeArrowheads="1"/>
          </p:cNvSpPr>
          <p:nvPr/>
        </p:nvSpPr>
        <p:spPr bwMode="auto">
          <a:xfrm>
            <a:off x="9418638" y="1073150"/>
            <a:ext cx="25971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a:t>Gerard Alleng</a:t>
            </a:r>
          </a:p>
          <a:p>
            <a:pPr eaLnBrk="1" hangingPunct="1"/>
            <a:r>
              <a:rPr lang="en-US" altLang="en-US" sz="1400"/>
              <a:t>Climate Change Senior Specialist</a:t>
            </a:r>
          </a:p>
          <a:p>
            <a:pPr eaLnBrk="1" hangingPunct="1"/>
            <a:r>
              <a:rPr lang="en-US" altLang="en-US" sz="1400"/>
              <a:t>Climate Change &amp; Sustainability Division</a:t>
            </a:r>
          </a:p>
          <a:p>
            <a:pPr eaLnBrk="1" hangingPunct="1"/>
            <a:r>
              <a:rPr lang="en-US" altLang="en-US" sz="1400"/>
              <a:t>Email: </a:t>
            </a:r>
            <a:r>
              <a:rPr lang="en-US" altLang="en-US" sz="1400">
                <a:hlinkClick r:id="rId9"/>
              </a:rPr>
              <a:t>gerarda@iadb.org</a:t>
            </a:r>
            <a:r>
              <a:rPr lang="en-US" altLang="en-US" sz="1400"/>
              <a:t> </a:t>
            </a:r>
          </a:p>
          <a:p>
            <a:pPr eaLnBrk="1" hangingPunct="1"/>
            <a:r>
              <a:rPr lang="en-US" altLang="en-US" sz="1400"/>
              <a:t>Washington D.C.</a:t>
            </a:r>
            <a:endParaRPr lang="en-US" altLang="en-US" sz="1400">
              <a:solidFill>
                <a:schemeClr val="bg1"/>
              </a:solidFill>
            </a:endParaRPr>
          </a:p>
        </p:txBody>
      </p:sp>
      <p:sp>
        <p:nvSpPr>
          <p:cNvPr id="20491" name="TextBox 1">
            <a:extLst>
              <a:ext uri="{FF2B5EF4-FFF2-40B4-BE49-F238E27FC236}">
                <a16:creationId xmlns:a16="http://schemas.microsoft.com/office/drawing/2014/main" id="{83ECFB93-7E4E-4F54-BCA6-78BA51DF85EE}"/>
              </a:ext>
            </a:extLst>
          </p:cNvPr>
          <p:cNvSpPr txBox="1">
            <a:spLocks noChangeArrowheads="1"/>
          </p:cNvSpPr>
          <p:nvPr/>
        </p:nvSpPr>
        <p:spPr bwMode="auto">
          <a:xfrm>
            <a:off x="288925" y="1481138"/>
            <a:ext cx="326866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a:t>Ainsley A Henry</a:t>
            </a:r>
          </a:p>
          <a:p>
            <a:pPr eaLnBrk="1" hangingPunct="1"/>
            <a:r>
              <a:rPr lang="en-US" altLang="en-US" sz="1400"/>
              <a:t>Program Manager</a:t>
            </a:r>
          </a:p>
          <a:p>
            <a:pPr eaLnBrk="1" hangingPunct="1"/>
            <a:r>
              <a:rPr lang="en-US" altLang="en-US" sz="1400"/>
              <a:t>Program Management Unit</a:t>
            </a:r>
          </a:p>
          <a:p>
            <a:pPr eaLnBrk="1" hangingPunct="1"/>
            <a:r>
              <a:rPr lang="en-US" altLang="en-US" sz="1400"/>
              <a:t>Mona Office for Research and Innovation</a:t>
            </a:r>
          </a:p>
          <a:p>
            <a:pPr eaLnBrk="1" hangingPunct="1"/>
            <a:r>
              <a:rPr lang="en-US" altLang="en-US" sz="1400"/>
              <a:t>Email: </a:t>
            </a:r>
            <a:r>
              <a:rPr lang="en-US" altLang="en-US" sz="1400">
                <a:hlinkClick r:id="rId10"/>
              </a:rPr>
              <a:t>ainsley.henry@uwimona.edu.jm</a:t>
            </a:r>
            <a:r>
              <a:rPr lang="en-US" altLang="en-US" sz="1400"/>
              <a:t> </a:t>
            </a:r>
            <a:endParaRPr lang="en-US" altLang="en-US" sz="14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a:extLst>
              <a:ext uri="{FF2B5EF4-FFF2-40B4-BE49-F238E27FC236}">
                <a16:creationId xmlns:a16="http://schemas.microsoft.com/office/drawing/2014/main" id="{D7DFCFB2-1678-41EA-AE70-E655CF8BC3E5}"/>
              </a:ext>
            </a:extLst>
          </p:cNvPr>
          <p:cNvSpPr>
            <a:spLocks noGrp="1"/>
          </p:cNvSpPr>
          <p:nvPr>
            <p:ph type="title"/>
          </p:nvPr>
        </p:nvSpPr>
        <p:spPr>
          <a:xfrm>
            <a:off x="838200" y="728663"/>
            <a:ext cx="10515600" cy="1325562"/>
          </a:xfrm>
        </p:spPr>
        <p:txBody>
          <a:bodyPr/>
          <a:lstStyle/>
          <a:p>
            <a:pPr algn="ctr" eaLnBrk="1" hangingPunct="1"/>
            <a:r>
              <a:rPr lang="en-US" altLang="en-US"/>
              <a:t>Climate Investments Funds (CIF):</a:t>
            </a:r>
            <a:br>
              <a:rPr lang="en-US" altLang="en-US"/>
            </a:br>
            <a:r>
              <a:rPr lang="en-US" altLang="en-US" sz="3100"/>
              <a:t>Clean Technology Fund (CTF) and Strategic Climate Fund (SCF)</a:t>
            </a:r>
          </a:p>
        </p:txBody>
      </p:sp>
      <p:pic>
        <p:nvPicPr>
          <p:cNvPr id="3075" name="Picture 2">
            <a:extLst>
              <a:ext uri="{FF2B5EF4-FFF2-40B4-BE49-F238E27FC236}">
                <a16:creationId xmlns:a16="http://schemas.microsoft.com/office/drawing/2014/main" id="{038CF796-CEA4-4A57-828E-1565ED587405}"/>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336675" y="2568575"/>
            <a:ext cx="9518650" cy="28654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1">
            <a:extLst>
              <a:ext uri="{FF2B5EF4-FFF2-40B4-BE49-F238E27FC236}">
                <a16:creationId xmlns:a16="http://schemas.microsoft.com/office/drawing/2014/main" id="{1DD491C3-A9DA-47F2-A5BC-5B222DE9416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038" y="0"/>
            <a:ext cx="229552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EEBFC48-67B1-4302-B50E-EE9596080E1D}"/>
              </a:ext>
            </a:extLst>
          </p:cNvPr>
          <p:cNvSpPr>
            <a:spLocks noGrp="1"/>
          </p:cNvSpPr>
          <p:nvPr>
            <p:ph type="title"/>
          </p:nvPr>
        </p:nvSpPr>
        <p:spPr/>
        <p:txBody>
          <a:bodyPr/>
          <a:lstStyle/>
          <a:p>
            <a:pPr algn="ctr" eaLnBrk="1" hangingPunct="1"/>
            <a:r>
              <a:rPr lang="en-US" altLang="en-US" b="1"/>
              <a:t>CIF Programming</a:t>
            </a:r>
          </a:p>
        </p:txBody>
      </p:sp>
      <p:pic>
        <p:nvPicPr>
          <p:cNvPr id="4099" name="Picture 3">
            <a:extLst>
              <a:ext uri="{FF2B5EF4-FFF2-40B4-BE49-F238E27FC236}">
                <a16:creationId xmlns:a16="http://schemas.microsoft.com/office/drawing/2014/main" id="{582B3D0A-3EE5-40D3-A533-AC0D091D7B3E}"/>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727075" y="1439863"/>
            <a:ext cx="11087100" cy="51593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947B14A-CD03-4789-B3E4-6614EB16913F}"/>
              </a:ext>
            </a:extLst>
          </p:cNvPr>
          <p:cNvSpPr>
            <a:spLocks noGrp="1"/>
          </p:cNvSpPr>
          <p:nvPr>
            <p:ph type="title"/>
          </p:nvPr>
        </p:nvSpPr>
        <p:spPr>
          <a:solidFill>
            <a:schemeClr val="accent1"/>
          </a:solidFill>
        </p:spPr>
        <p:txBody>
          <a:bodyPr/>
          <a:lstStyle/>
          <a:p>
            <a:r>
              <a:rPr lang="en-JM" altLang="en-US">
                <a:solidFill>
                  <a:schemeClr val="bg1"/>
                </a:solidFill>
              </a:rPr>
              <a:t>Donors and MDBs</a:t>
            </a:r>
          </a:p>
        </p:txBody>
      </p:sp>
      <p:sp>
        <p:nvSpPr>
          <p:cNvPr id="3" name="Content Placeholder 2">
            <a:extLst>
              <a:ext uri="{FF2B5EF4-FFF2-40B4-BE49-F238E27FC236}">
                <a16:creationId xmlns:a16="http://schemas.microsoft.com/office/drawing/2014/main" id="{A517A984-1B45-4D86-9BBD-F513A9ADD66D}"/>
              </a:ext>
            </a:extLst>
          </p:cNvPr>
          <p:cNvSpPr>
            <a:spLocks noGrp="1"/>
          </p:cNvSpPr>
          <p:nvPr>
            <p:ph idx="1"/>
          </p:nvPr>
        </p:nvSpPr>
        <p:spPr>
          <a:xfrm>
            <a:off x="915988" y="1731963"/>
            <a:ext cx="10623550" cy="4351337"/>
          </a:xfrm>
        </p:spPr>
        <p:txBody>
          <a:bodyPr/>
          <a:lstStyle/>
          <a:p>
            <a:pPr>
              <a:defRPr/>
            </a:pPr>
            <a:r>
              <a:rPr lang="en-JM" sz="2400" dirty="0"/>
              <a:t>Since the CIF was established in 2008, 14 donor countries have contributed over $8 billion in support of scaling up mitigation and adaptation action in developing and middle-income countries. These resources are held in trust by the World Bank and disbursed as grants, highly concessional loans, and risk mitigation instruments to recipient countries through multilateral development banks (MDBs).</a:t>
            </a:r>
          </a:p>
          <a:p>
            <a:pPr marL="0" indent="0">
              <a:buFont typeface="Arial" panose="020B0604020202020204" pitchFamily="34" charset="0"/>
              <a:buNone/>
              <a:defRPr/>
            </a:pPr>
            <a:r>
              <a:rPr lang="en-JM" dirty="0"/>
              <a:t>     </a:t>
            </a:r>
          </a:p>
          <a:p>
            <a:pPr marL="0" indent="0">
              <a:buFont typeface="Arial" panose="020B0604020202020204" pitchFamily="34" charset="0"/>
              <a:buNone/>
              <a:defRPr/>
            </a:pPr>
            <a:endParaRPr lang="en-JM" dirty="0"/>
          </a:p>
          <a:p>
            <a:pPr marL="0" indent="0">
              <a:buFont typeface="Arial" panose="020B0604020202020204" pitchFamily="34" charset="0"/>
              <a:buNone/>
              <a:defRPr/>
            </a:pPr>
            <a:r>
              <a:rPr lang="en-JM" sz="1600" dirty="0"/>
              <a:t>Asian Development Bank</a:t>
            </a:r>
          </a:p>
        </p:txBody>
      </p:sp>
      <p:pic>
        <p:nvPicPr>
          <p:cNvPr id="5124" name="Picture 2">
            <a:extLst>
              <a:ext uri="{FF2B5EF4-FFF2-40B4-BE49-F238E27FC236}">
                <a16:creationId xmlns:a16="http://schemas.microsoft.com/office/drawing/2014/main" id="{F6101E79-51B9-421F-AA03-2B7D53B6A6F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6963" y="3908425"/>
            <a:ext cx="3476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3">
            <a:extLst>
              <a:ext uri="{FF2B5EF4-FFF2-40B4-BE49-F238E27FC236}">
                <a16:creationId xmlns:a16="http://schemas.microsoft.com/office/drawing/2014/main" id="{E6D4D868-C597-45C8-86E4-8F80DFFEE91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4888" y="4133850"/>
            <a:ext cx="601662"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4">
            <a:extLst>
              <a:ext uri="{FF2B5EF4-FFF2-40B4-BE49-F238E27FC236}">
                <a16:creationId xmlns:a16="http://schemas.microsoft.com/office/drawing/2014/main" id="{B9D57A60-46DD-4592-8ECE-E12DC28843A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99225" y="5491163"/>
            <a:ext cx="36195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5">
            <a:extLst>
              <a:ext uri="{FF2B5EF4-FFF2-40B4-BE49-F238E27FC236}">
                <a16:creationId xmlns:a16="http://schemas.microsoft.com/office/drawing/2014/main" id="{85559B93-2859-4ACF-AE47-E183035F005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91425" y="4213225"/>
            <a:ext cx="342265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6">
            <a:extLst>
              <a:ext uri="{FF2B5EF4-FFF2-40B4-BE49-F238E27FC236}">
                <a16:creationId xmlns:a16="http://schemas.microsoft.com/office/drawing/2014/main" id="{626E6FE7-461E-4EB3-8B95-E424A281725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92250" y="5454650"/>
            <a:ext cx="482282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6E14B1B-E925-4937-8A92-23ED0695E518}"/>
              </a:ext>
            </a:extLst>
          </p:cNvPr>
          <p:cNvSpPr>
            <a:spLocks noGrp="1"/>
          </p:cNvSpPr>
          <p:nvPr>
            <p:ph type="title"/>
          </p:nvPr>
        </p:nvSpPr>
        <p:spPr>
          <a:xfrm>
            <a:off x="838200" y="365125"/>
            <a:ext cx="10515600" cy="776288"/>
          </a:xfrm>
        </p:spPr>
        <p:txBody>
          <a:bodyPr/>
          <a:lstStyle/>
          <a:p>
            <a:pPr algn="ctr" eaLnBrk="1" hangingPunct="1"/>
            <a:r>
              <a:rPr lang="en-US" altLang="en-US" b="1"/>
              <a:t>PPCR Global</a:t>
            </a:r>
          </a:p>
        </p:txBody>
      </p:sp>
      <p:pic>
        <p:nvPicPr>
          <p:cNvPr id="6147" name="Picture 2">
            <a:extLst>
              <a:ext uri="{FF2B5EF4-FFF2-40B4-BE49-F238E27FC236}">
                <a16:creationId xmlns:a16="http://schemas.microsoft.com/office/drawing/2014/main" id="{A87AE8CE-5649-4517-B74C-C90AA2E881CE}"/>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80988" y="1239838"/>
            <a:ext cx="11769725" cy="5368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85F48-1CC6-446B-89EB-8517444D797B}"/>
              </a:ext>
            </a:extLst>
          </p:cNvPr>
          <p:cNvSpPr>
            <a:spLocks noGrp="1"/>
          </p:cNvSpPr>
          <p:nvPr>
            <p:ph type="title"/>
          </p:nvPr>
        </p:nvSpPr>
        <p:spPr>
          <a:xfrm>
            <a:off x="166688" y="163513"/>
            <a:ext cx="5457825" cy="1074737"/>
          </a:xfrm>
        </p:spPr>
        <p:txBody>
          <a:bodyPr/>
          <a:lstStyle/>
          <a:p>
            <a:pPr>
              <a:defRPr/>
            </a:pPr>
            <a:r>
              <a:rPr lang="en-JM" b="1" dirty="0">
                <a:solidFill>
                  <a:srgbClr val="00FFCC"/>
                </a:solidFill>
                <a:effectLst>
                  <a:outerShdw blurRad="38100" dist="38100" dir="2700000" algn="tl">
                    <a:srgbClr val="000000">
                      <a:alpha val="43137"/>
                    </a:srgbClr>
                  </a:outerShdw>
                </a:effectLst>
                <a:latin typeface="+mn-lt"/>
              </a:rPr>
              <a:t>ACHIEVED RESULTS</a:t>
            </a:r>
          </a:p>
        </p:txBody>
      </p:sp>
      <p:pic>
        <p:nvPicPr>
          <p:cNvPr id="7171" name="Picture 3">
            <a:extLst>
              <a:ext uri="{FF2B5EF4-FFF2-40B4-BE49-F238E27FC236}">
                <a16:creationId xmlns:a16="http://schemas.microsoft.com/office/drawing/2014/main" id="{931511BB-E5BE-4980-80BB-68DDF83567F4}"/>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51000" y="976313"/>
            <a:ext cx="8431213" cy="55991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EC9DB13-EFB2-4B5D-93A1-255D9D5FDC56}"/>
              </a:ext>
            </a:extLst>
          </p:cNvPr>
          <p:cNvSpPr>
            <a:spLocks noGrp="1"/>
          </p:cNvSpPr>
          <p:nvPr>
            <p:ph type="title"/>
          </p:nvPr>
        </p:nvSpPr>
        <p:spPr>
          <a:xfrm>
            <a:off x="0" y="300038"/>
            <a:ext cx="11785600" cy="914400"/>
          </a:xfrm>
        </p:spPr>
        <p:txBody>
          <a:bodyPr/>
          <a:lstStyle/>
          <a:p>
            <a:pPr algn="ctr" eaLnBrk="1" hangingPunct="1"/>
            <a:r>
              <a:rPr lang="en-US" altLang="en-US" b="1"/>
              <a:t>Caribbean Pilot Program for Climate Resilience (PPCR)</a:t>
            </a:r>
          </a:p>
        </p:txBody>
      </p:sp>
      <p:sp>
        <p:nvSpPr>
          <p:cNvPr id="8195" name="Content Placeholder 2">
            <a:extLst>
              <a:ext uri="{FF2B5EF4-FFF2-40B4-BE49-F238E27FC236}">
                <a16:creationId xmlns:a16="http://schemas.microsoft.com/office/drawing/2014/main" id="{A2A4CBA9-FFE8-4404-8FED-33A2B5E47983}"/>
              </a:ext>
            </a:extLst>
          </p:cNvPr>
          <p:cNvSpPr>
            <a:spLocks noGrp="1"/>
          </p:cNvSpPr>
          <p:nvPr>
            <p:ph idx="1"/>
          </p:nvPr>
        </p:nvSpPr>
        <p:spPr>
          <a:xfrm>
            <a:off x="641350" y="1744663"/>
            <a:ext cx="6253163" cy="4049712"/>
          </a:xfrm>
        </p:spPr>
        <p:txBody>
          <a:bodyPr/>
          <a:lstStyle/>
          <a:p>
            <a:pPr lvl="1" eaLnBrk="1" hangingPunct="1">
              <a:buClr>
                <a:srgbClr val="009999"/>
              </a:buClr>
              <a:buFont typeface="Wingdings" panose="05000000000000000000" pitchFamily="2" charset="2"/>
              <a:buChar char="v"/>
            </a:pPr>
            <a:r>
              <a:rPr lang="en-US" altLang="en-US" sz="1800" b="1">
                <a:ea typeface="MS PGothic" panose="020B0600070205080204" pitchFamily="34" charset="-128"/>
                <a:cs typeface="Tahoma" panose="020B0604030504040204" pitchFamily="34" charset="0"/>
              </a:rPr>
              <a:t>Regional Program for the Caribbean</a:t>
            </a:r>
          </a:p>
          <a:p>
            <a:pPr lvl="1" eaLnBrk="1" hangingPunct="1">
              <a:buClr>
                <a:srgbClr val="009999"/>
              </a:buClr>
              <a:buFont typeface="Wingdings" panose="05000000000000000000" pitchFamily="2" charset="2"/>
              <a:buChar char="v"/>
            </a:pPr>
            <a:endParaRPr lang="en-US" altLang="en-US" sz="1800" b="1">
              <a:ea typeface="MS PGothic" panose="020B0600070205080204" pitchFamily="34" charset="-128"/>
              <a:cs typeface="Tahoma" panose="020B0604030504040204" pitchFamily="34" charset="0"/>
            </a:endParaRPr>
          </a:p>
          <a:p>
            <a:pPr lvl="1" eaLnBrk="1" hangingPunct="1">
              <a:buClr>
                <a:srgbClr val="009999"/>
              </a:buClr>
              <a:buFont typeface="Wingdings" panose="05000000000000000000" pitchFamily="2" charset="2"/>
              <a:buChar char="v"/>
            </a:pPr>
            <a:r>
              <a:rPr lang="en-US" altLang="en-US" sz="1800" b="1">
                <a:ea typeface="MS PGothic" panose="020B0600070205080204" pitchFamily="34" charset="-128"/>
                <a:cs typeface="Tahoma" panose="020B0604030504040204" pitchFamily="34" charset="0"/>
              </a:rPr>
              <a:t>(US$60 – 75 million for the region) Grants and concessional loans available for investment in scaling up adaptation measures </a:t>
            </a:r>
          </a:p>
          <a:p>
            <a:pPr lvl="1" eaLnBrk="1" hangingPunct="1">
              <a:buClr>
                <a:srgbClr val="009999"/>
              </a:buClr>
              <a:buFontTx/>
              <a:buNone/>
            </a:pPr>
            <a:endParaRPr lang="en-US" altLang="en-US" sz="1800" b="1">
              <a:ea typeface="MS PGothic" panose="020B0600070205080204" pitchFamily="34" charset="-128"/>
              <a:cs typeface="Tahoma" panose="020B0604030504040204" pitchFamily="34" charset="0"/>
            </a:endParaRPr>
          </a:p>
          <a:p>
            <a:pPr lvl="1" eaLnBrk="1" hangingPunct="1">
              <a:buClr>
                <a:srgbClr val="009999"/>
              </a:buClr>
              <a:buFont typeface="Wingdings" panose="05000000000000000000" pitchFamily="2" charset="2"/>
              <a:buChar char="v"/>
            </a:pPr>
            <a:r>
              <a:rPr lang="en-US" altLang="en-US" sz="1800" b="1">
                <a:ea typeface="MS PGothic" panose="020B0600070205080204" pitchFamily="34" charset="-128"/>
                <a:cs typeface="Tahoma" panose="020B0604030504040204" pitchFamily="34" charset="0"/>
              </a:rPr>
              <a:t>Activities proceeding along two tracks: </a:t>
            </a:r>
          </a:p>
          <a:p>
            <a:pPr lvl="2" eaLnBrk="1" hangingPunct="1">
              <a:buClr>
                <a:srgbClr val="009999"/>
              </a:buClr>
            </a:pPr>
            <a:r>
              <a:rPr lang="en-US" altLang="en-US" sz="1800" b="1">
                <a:ea typeface="MS PGothic" panose="020B0600070205080204" pitchFamily="34" charset="-128"/>
                <a:cs typeface="Tahoma" panose="020B0604030504040204" pitchFamily="34" charset="0"/>
              </a:rPr>
              <a:t>Country-based investments in highly vulnerable countries:  Haiti, Jamaica, Dominica, St. Lucia, St. Vincent and the Grenadines and Grenada. </a:t>
            </a:r>
          </a:p>
          <a:p>
            <a:pPr lvl="2" eaLnBrk="1" hangingPunct="1">
              <a:buClr>
                <a:srgbClr val="009999"/>
              </a:buClr>
              <a:buFontTx/>
              <a:buNone/>
            </a:pPr>
            <a:endParaRPr lang="en-US" altLang="en-US" sz="1800" b="1">
              <a:ea typeface="MS PGothic" panose="020B0600070205080204" pitchFamily="34" charset="-128"/>
              <a:cs typeface="Tahoma" panose="020B0604030504040204" pitchFamily="34" charset="0"/>
            </a:endParaRPr>
          </a:p>
          <a:p>
            <a:pPr lvl="2" eaLnBrk="1" hangingPunct="1">
              <a:buClr>
                <a:srgbClr val="009999"/>
              </a:buClr>
            </a:pPr>
            <a:r>
              <a:rPr lang="en-US" altLang="en-US" sz="1800" b="1">
                <a:ea typeface="MS PGothic" panose="020B0600070205080204" pitchFamily="34" charset="-128"/>
                <a:cs typeface="Tahoma" panose="020B0604030504040204" pitchFamily="34" charset="0"/>
              </a:rPr>
              <a:t>Region-wide activities involving regional organizations (e.g. UWI, CDEMA, CIMH, CARPHA, CFRM, CARDI and CCCCC)</a:t>
            </a:r>
          </a:p>
        </p:txBody>
      </p:sp>
      <p:grpSp>
        <p:nvGrpSpPr>
          <p:cNvPr id="8196" name="Group 24">
            <a:extLst>
              <a:ext uri="{FF2B5EF4-FFF2-40B4-BE49-F238E27FC236}">
                <a16:creationId xmlns:a16="http://schemas.microsoft.com/office/drawing/2014/main" id="{D406AAA2-D0CE-4C09-B79F-4EA582B0C6E5}"/>
              </a:ext>
            </a:extLst>
          </p:cNvPr>
          <p:cNvGrpSpPr>
            <a:grpSpLocks/>
          </p:cNvGrpSpPr>
          <p:nvPr/>
        </p:nvGrpSpPr>
        <p:grpSpPr bwMode="auto">
          <a:xfrm>
            <a:off x="7610475" y="1879600"/>
            <a:ext cx="4368800" cy="3733800"/>
            <a:chOff x="838200" y="2667000"/>
            <a:chExt cx="3733800" cy="3276600"/>
          </a:xfrm>
        </p:grpSpPr>
        <p:sp>
          <p:nvSpPr>
            <p:cNvPr id="5" name="Oval 4">
              <a:extLst>
                <a:ext uri="{FF2B5EF4-FFF2-40B4-BE49-F238E27FC236}">
                  <a16:creationId xmlns:a16="http://schemas.microsoft.com/office/drawing/2014/main" id="{CA6CF1DB-262E-494E-B280-A632571AB471}"/>
                </a:ext>
              </a:extLst>
            </p:cNvPr>
            <p:cNvSpPr/>
            <p:nvPr/>
          </p:nvSpPr>
          <p:spPr>
            <a:xfrm>
              <a:off x="1981948" y="3734124"/>
              <a:ext cx="1370326" cy="1370822"/>
            </a:xfrm>
            <a:prstGeom prst="ellipse">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chemeClr val="tx1"/>
                </a:solidFill>
              </a:endParaRPr>
            </a:p>
          </p:txBody>
        </p:sp>
        <p:sp>
          <p:nvSpPr>
            <p:cNvPr id="8198" name="Oval 23">
              <a:extLst>
                <a:ext uri="{FF2B5EF4-FFF2-40B4-BE49-F238E27FC236}">
                  <a16:creationId xmlns:a16="http://schemas.microsoft.com/office/drawing/2014/main" id="{ACE690D5-0281-4725-8CEC-0A44481DC375}"/>
                </a:ext>
              </a:extLst>
            </p:cNvPr>
            <p:cNvSpPr>
              <a:spLocks noChangeArrowheads="1"/>
            </p:cNvSpPr>
            <p:nvPr/>
          </p:nvSpPr>
          <p:spPr bwMode="auto">
            <a:xfrm>
              <a:off x="838200" y="2667000"/>
              <a:ext cx="3733800" cy="3276600"/>
            </a:xfrm>
            <a:prstGeom prst="ellipse">
              <a:avLst/>
            </a:prstGeom>
            <a:solidFill>
              <a:schemeClr val="bg1">
                <a:alpha val="0"/>
              </a:schemeClr>
            </a:solidFill>
            <a:ln w="28575">
              <a:solidFill>
                <a:srgbClr val="FF0000"/>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1200" b="1">
                <a:ea typeface="MS PGothic" panose="020B0600070205080204" pitchFamily="34" charset="-128"/>
              </a:endParaRPr>
            </a:p>
          </p:txBody>
        </p:sp>
        <p:sp>
          <p:nvSpPr>
            <p:cNvPr id="7" name="Oval 6">
              <a:extLst>
                <a:ext uri="{FF2B5EF4-FFF2-40B4-BE49-F238E27FC236}">
                  <a16:creationId xmlns:a16="http://schemas.microsoft.com/office/drawing/2014/main" id="{1B562F07-A88F-4C79-8AC0-E7929834F1DE}"/>
                </a:ext>
              </a:extLst>
            </p:cNvPr>
            <p:cNvSpPr/>
            <p:nvPr/>
          </p:nvSpPr>
          <p:spPr>
            <a:xfrm>
              <a:off x="1102768" y="3121155"/>
              <a:ext cx="1298418" cy="1298381"/>
            </a:xfrm>
            <a:prstGeom prst="ellipse">
              <a:avLst/>
            </a:prstGeom>
            <a:gradFill>
              <a:gsLst>
                <a:gs pos="0">
                  <a:schemeClr val="accent1">
                    <a:shade val="51000"/>
                    <a:satMod val="130000"/>
                    <a:alpha val="47000"/>
                  </a:schemeClr>
                </a:gs>
                <a:gs pos="80000">
                  <a:schemeClr val="accent1">
                    <a:shade val="93000"/>
                    <a:satMod val="130000"/>
                  </a:schemeClr>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chemeClr val="tx1"/>
                </a:solidFill>
              </a:endParaRPr>
            </a:p>
          </p:txBody>
        </p:sp>
        <p:sp>
          <p:nvSpPr>
            <p:cNvPr id="8" name="Oval 7">
              <a:extLst>
                <a:ext uri="{FF2B5EF4-FFF2-40B4-BE49-F238E27FC236}">
                  <a16:creationId xmlns:a16="http://schemas.microsoft.com/office/drawing/2014/main" id="{AB83F689-690B-44C3-9171-84546F573900}"/>
                </a:ext>
              </a:extLst>
            </p:cNvPr>
            <p:cNvSpPr/>
            <p:nvPr/>
          </p:nvSpPr>
          <p:spPr>
            <a:xfrm>
              <a:off x="2057927" y="2818850"/>
              <a:ext cx="1294348" cy="1298381"/>
            </a:xfrm>
            <a:prstGeom prst="ellipse">
              <a:avLst/>
            </a:prstGeom>
            <a:solidFill>
              <a:schemeClr val="accent3">
                <a:alpha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chemeClr val="tx1"/>
                </a:solidFill>
              </a:endParaRPr>
            </a:p>
          </p:txBody>
        </p:sp>
        <p:sp>
          <p:nvSpPr>
            <p:cNvPr id="9" name="Oval 8">
              <a:extLst>
                <a:ext uri="{FF2B5EF4-FFF2-40B4-BE49-F238E27FC236}">
                  <a16:creationId xmlns:a16="http://schemas.microsoft.com/office/drawing/2014/main" id="{96EEFE51-1181-443B-B3E3-D646D3E7A85F}"/>
                </a:ext>
              </a:extLst>
            </p:cNvPr>
            <p:cNvSpPr/>
            <p:nvPr/>
          </p:nvSpPr>
          <p:spPr>
            <a:xfrm>
              <a:off x="2895046" y="3200562"/>
              <a:ext cx="1298419" cy="1298381"/>
            </a:xfrm>
            <a:prstGeom prst="ellipse">
              <a:avLst/>
            </a:prstGeom>
            <a:solidFill>
              <a:schemeClr val="accent2">
                <a:alpha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chemeClr val="tx1"/>
                </a:solidFill>
              </a:endParaRPr>
            </a:p>
          </p:txBody>
        </p:sp>
        <p:sp>
          <p:nvSpPr>
            <p:cNvPr id="8202" name="TextBox 21">
              <a:extLst>
                <a:ext uri="{FF2B5EF4-FFF2-40B4-BE49-F238E27FC236}">
                  <a16:creationId xmlns:a16="http://schemas.microsoft.com/office/drawing/2014/main" id="{C8B94320-AD23-498A-A452-BB9F53D2B0CF}"/>
                </a:ext>
              </a:extLst>
            </p:cNvPr>
            <p:cNvSpPr txBox="1">
              <a:spLocks noChangeArrowheads="1"/>
            </p:cNvSpPr>
            <p:nvPr/>
          </p:nvSpPr>
          <p:spPr bwMode="auto">
            <a:xfrm>
              <a:off x="1295570" y="3500081"/>
              <a:ext cx="991245" cy="40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b="1">
                  <a:ea typeface="MS PGothic" panose="020B0600070205080204" pitchFamily="34" charset="-128"/>
                </a:rPr>
                <a:t>Jamaica program</a:t>
              </a:r>
            </a:p>
          </p:txBody>
        </p:sp>
        <p:sp>
          <p:nvSpPr>
            <p:cNvPr id="8203" name="TextBox 23">
              <a:extLst>
                <a:ext uri="{FF2B5EF4-FFF2-40B4-BE49-F238E27FC236}">
                  <a16:creationId xmlns:a16="http://schemas.microsoft.com/office/drawing/2014/main" id="{D7481D4D-81E0-452F-8A2D-38212140277E}"/>
                </a:ext>
              </a:extLst>
            </p:cNvPr>
            <p:cNvSpPr txBox="1">
              <a:spLocks noChangeArrowheads="1"/>
            </p:cNvSpPr>
            <p:nvPr/>
          </p:nvSpPr>
          <p:spPr bwMode="auto">
            <a:xfrm>
              <a:off x="2210309" y="3200562"/>
              <a:ext cx="989582" cy="24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b="1">
                  <a:ea typeface="MS PGothic" panose="020B0600070205080204" pitchFamily="34" charset="-128"/>
                </a:rPr>
                <a:t>Haiti program</a:t>
              </a:r>
            </a:p>
          </p:txBody>
        </p:sp>
        <p:sp>
          <p:nvSpPr>
            <p:cNvPr id="8204" name="TextBox 24">
              <a:extLst>
                <a:ext uri="{FF2B5EF4-FFF2-40B4-BE49-F238E27FC236}">
                  <a16:creationId xmlns:a16="http://schemas.microsoft.com/office/drawing/2014/main" id="{019616BC-B174-4F90-BDDF-44DEF916269F}"/>
                </a:ext>
              </a:extLst>
            </p:cNvPr>
            <p:cNvSpPr txBox="1">
              <a:spLocks noChangeArrowheads="1"/>
            </p:cNvSpPr>
            <p:nvPr/>
          </p:nvSpPr>
          <p:spPr bwMode="auto">
            <a:xfrm>
              <a:off x="2316397" y="4159736"/>
              <a:ext cx="989582" cy="40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b="1">
                  <a:ea typeface="MS PGothic" panose="020B0600070205080204" pitchFamily="34" charset="-128"/>
                </a:rPr>
                <a:t>Regional program</a:t>
              </a:r>
            </a:p>
          </p:txBody>
        </p:sp>
        <p:sp>
          <p:nvSpPr>
            <p:cNvPr id="8205" name="Oval 9">
              <a:extLst>
                <a:ext uri="{FF2B5EF4-FFF2-40B4-BE49-F238E27FC236}">
                  <a16:creationId xmlns:a16="http://schemas.microsoft.com/office/drawing/2014/main" id="{FE40E2E6-4715-4C4B-B768-6EB9B8CE8431}"/>
                </a:ext>
              </a:extLst>
            </p:cNvPr>
            <p:cNvSpPr>
              <a:spLocks noChangeArrowheads="1"/>
            </p:cNvSpPr>
            <p:nvPr/>
          </p:nvSpPr>
          <p:spPr bwMode="auto">
            <a:xfrm>
              <a:off x="1142114" y="4114444"/>
              <a:ext cx="1297062" cy="1295594"/>
            </a:xfrm>
            <a:prstGeom prst="ellipse">
              <a:avLst/>
            </a:prstGeom>
            <a:solidFill>
              <a:srgbClr val="339966">
                <a:alpha val="70195"/>
              </a:srgbClr>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200" b="1">
                <a:ea typeface="MS PGothic" panose="020B0600070205080204" pitchFamily="34" charset="-128"/>
              </a:endParaRPr>
            </a:p>
          </p:txBody>
        </p:sp>
        <p:sp>
          <p:nvSpPr>
            <p:cNvPr id="8206" name="Oval 9">
              <a:extLst>
                <a:ext uri="{FF2B5EF4-FFF2-40B4-BE49-F238E27FC236}">
                  <a16:creationId xmlns:a16="http://schemas.microsoft.com/office/drawing/2014/main" id="{20FDF6D9-41EC-47CA-BABF-511D9CF40EAC}"/>
                </a:ext>
              </a:extLst>
            </p:cNvPr>
            <p:cNvSpPr>
              <a:spLocks noChangeArrowheads="1"/>
            </p:cNvSpPr>
            <p:nvPr/>
          </p:nvSpPr>
          <p:spPr bwMode="auto">
            <a:xfrm>
              <a:off x="2057474" y="4571385"/>
              <a:ext cx="1295252" cy="1298381"/>
            </a:xfrm>
            <a:prstGeom prst="ellipse">
              <a:avLst/>
            </a:prstGeom>
            <a:solidFill>
              <a:srgbClr val="FF9900">
                <a:alpha val="50195"/>
              </a:srgbClr>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200" b="1">
                <a:ea typeface="MS PGothic" panose="020B0600070205080204" pitchFamily="34" charset="-128"/>
              </a:endParaRPr>
            </a:p>
          </p:txBody>
        </p:sp>
        <p:sp>
          <p:nvSpPr>
            <p:cNvPr id="8207" name="Oval 9">
              <a:extLst>
                <a:ext uri="{FF2B5EF4-FFF2-40B4-BE49-F238E27FC236}">
                  <a16:creationId xmlns:a16="http://schemas.microsoft.com/office/drawing/2014/main" id="{839BD8B6-BB27-4CF2-99AC-6D056B4DAC1C}"/>
                </a:ext>
              </a:extLst>
            </p:cNvPr>
            <p:cNvSpPr>
              <a:spLocks noChangeArrowheads="1"/>
            </p:cNvSpPr>
            <p:nvPr/>
          </p:nvSpPr>
          <p:spPr bwMode="auto">
            <a:xfrm>
              <a:off x="3045194" y="4191065"/>
              <a:ext cx="1298870" cy="1298381"/>
            </a:xfrm>
            <a:prstGeom prst="ellipse">
              <a:avLst/>
            </a:prstGeom>
            <a:solidFill>
              <a:srgbClr val="FFCCCC">
                <a:alpha val="49803"/>
              </a:srgbClr>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200" b="1">
                <a:ea typeface="MS PGothic" panose="020B0600070205080204" pitchFamily="34" charset="-128"/>
              </a:endParaRPr>
            </a:p>
          </p:txBody>
        </p:sp>
        <p:sp>
          <p:nvSpPr>
            <p:cNvPr id="8208" name="TextBox 22">
              <a:extLst>
                <a:ext uri="{FF2B5EF4-FFF2-40B4-BE49-F238E27FC236}">
                  <a16:creationId xmlns:a16="http://schemas.microsoft.com/office/drawing/2014/main" id="{B55DEBDD-C6B6-4A0E-AFC2-ECBC6193AD08}"/>
                </a:ext>
              </a:extLst>
            </p:cNvPr>
            <p:cNvSpPr txBox="1">
              <a:spLocks noChangeArrowheads="1"/>
            </p:cNvSpPr>
            <p:nvPr/>
          </p:nvSpPr>
          <p:spPr bwMode="auto">
            <a:xfrm>
              <a:off x="2972834" y="3580882"/>
              <a:ext cx="1141487" cy="40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b="1">
                  <a:ea typeface="MS PGothic" panose="020B0600070205080204" pitchFamily="34" charset="-128"/>
                </a:rPr>
                <a:t>Dominica program</a:t>
              </a:r>
            </a:p>
          </p:txBody>
        </p:sp>
        <p:sp>
          <p:nvSpPr>
            <p:cNvPr id="8209" name="TextBox 22">
              <a:extLst>
                <a:ext uri="{FF2B5EF4-FFF2-40B4-BE49-F238E27FC236}">
                  <a16:creationId xmlns:a16="http://schemas.microsoft.com/office/drawing/2014/main" id="{3FEB4C56-D687-4F97-AFF8-916887B582E4}"/>
                </a:ext>
              </a:extLst>
            </p:cNvPr>
            <p:cNvSpPr txBox="1">
              <a:spLocks noChangeArrowheads="1"/>
            </p:cNvSpPr>
            <p:nvPr/>
          </p:nvSpPr>
          <p:spPr bwMode="auto">
            <a:xfrm>
              <a:off x="1142559" y="4568598"/>
              <a:ext cx="1144256" cy="24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b="1">
                  <a:ea typeface="MS PGothic" panose="020B0600070205080204" pitchFamily="34" charset="-128"/>
                </a:rPr>
                <a:t>St. Lucia program</a:t>
              </a:r>
            </a:p>
          </p:txBody>
        </p:sp>
        <p:sp>
          <p:nvSpPr>
            <p:cNvPr id="8210" name="TextBox 22">
              <a:extLst>
                <a:ext uri="{FF2B5EF4-FFF2-40B4-BE49-F238E27FC236}">
                  <a16:creationId xmlns:a16="http://schemas.microsoft.com/office/drawing/2014/main" id="{BA450DCE-FCFF-421E-B2F0-1D85073BA613}"/>
                </a:ext>
              </a:extLst>
            </p:cNvPr>
            <p:cNvSpPr txBox="1">
              <a:spLocks noChangeArrowheads="1"/>
            </p:cNvSpPr>
            <p:nvPr/>
          </p:nvSpPr>
          <p:spPr bwMode="auto">
            <a:xfrm>
              <a:off x="2057298" y="4954490"/>
              <a:ext cx="1372109" cy="40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b="1">
                  <a:ea typeface="MS PGothic" panose="020B0600070205080204" pitchFamily="34" charset="-128"/>
                </a:rPr>
                <a:t>St. Vincent &amp; Grenadines program</a:t>
              </a:r>
            </a:p>
          </p:txBody>
        </p:sp>
        <p:sp>
          <p:nvSpPr>
            <p:cNvPr id="8211" name="TextBox 22">
              <a:extLst>
                <a:ext uri="{FF2B5EF4-FFF2-40B4-BE49-F238E27FC236}">
                  <a16:creationId xmlns:a16="http://schemas.microsoft.com/office/drawing/2014/main" id="{989B777A-042C-41F6-AFD8-A59E8393AEE9}"/>
                </a:ext>
              </a:extLst>
            </p:cNvPr>
            <p:cNvSpPr txBox="1">
              <a:spLocks noChangeArrowheads="1"/>
            </p:cNvSpPr>
            <p:nvPr/>
          </p:nvSpPr>
          <p:spPr bwMode="auto">
            <a:xfrm>
              <a:off x="3123385" y="4649399"/>
              <a:ext cx="1144256" cy="24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b="1">
                  <a:ea typeface="MS PGothic" panose="020B0600070205080204" pitchFamily="34" charset="-128"/>
                </a:rPr>
                <a:t>Grenada program</a:t>
              </a:r>
            </a:p>
          </p:txBody>
        </p:sp>
      </p:grpSp>
    </p:spTree>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CFBB8356-FCF6-4951-A4D7-3897D9B81727}"/>
              </a:ext>
            </a:extLst>
          </p:cNvPr>
          <p:cNvSpPr>
            <a:spLocks noGrp="1"/>
          </p:cNvSpPr>
          <p:nvPr>
            <p:ph type="title"/>
          </p:nvPr>
        </p:nvSpPr>
        <p:spPr>
          <a:xfrm>
            <a:off x="1930400" y="201613"/>
            <a:ext cx="9859963" cy="865187"/>
          </a:xfrm>
        </p:spPr>
        <p:txBody>
          <a:bodyPr rtlCol="0">
            <a:normAutofit fontScale="90000"/>
          </a:bodyPr>
          <a:lstStyle/>
          <a:p>
            <a:pPr eaLnBrk="1" fontAlgn="auto" hangingPunct="1">
              <a:spcAft>
                <a:spcPts val="0"/>
              </a:spcAft>
              <a:defRPr/>
            </a:pPr>
            <a:r>
              <a:rPr lang="en-US" altLang="en-US" sz="3100" b="1" dirty="0"/>
              <a:t>INVESTMENT PLAN FOR THE CARIBBEAN REGIONAL TRACK OF THE PILOT PROGRAM FOR CLIMATE RESILIENCE (PPCR)</a:t>
            </a:r>
          </a:p>
        </p:txBody>
      </p:sp>
      <p:sp>
        <p:nvSpPr>
          <p:cNvPr id="9219" name="Content Placeholder 2">
            <a:extLst>
              <a:ext uri="{FF2B5EF4-FFF2-40B4-BE49-F238E27FC236}">
                <a16:creationId xmlns:a16="http://schemas.microsoft.com/office/drawing/2014/main" id="{DBBC9F77-092C-4618-B93C-608508D43AE0}"/>
              </a:ext>
            </a:extLst>
          </p:cNvPr>
          <p:cNvSpPr>
            <a:spLocks noGrp="1"/>
          </p:cNvSpPr>
          <p:nvPr>
            <p:ph idx="1"/>
          </p:nvPr>
        </p:nvSpPr>
        <p:spPr>
          <a:xfrm>
            <a:off x="671513" y="1425575"/>
            <a:ext cx="11029950" cy="5129213"/>
          </a:xfrm>
        </p:spPr>
        <p:txBody>
          <a:bodyPr/>
          <a:lstStyle/>
          <a:p>
            <a:pPr eaLnBrk="1" hangingPunct="1">
              <a:spcBef>
                <a:spcPts val="600"/>
              </a:spcBef>
              <a:spcAft>
                <a:spcPts val="600"/>
              </a:spcAft>
            </a:pPr>
            <a:r>
              <a:rPr lang="en-US" altLang="en-US" sz="2400" b="1" u="sng"/>
              <a:t>Objective: </a:t>
            </a:r>
            <a:r>
              <a:rPr lang="en-US" altLang="en-US" sz="2400"/>
              <a:t>To help improve regional processes of climate relevant data acquisition, storage, analysis, access, transfer and dissemination, and to pilot and scale up innovative climate resilient initiatives.</a:t>
            </a:r>
          </a:p>
          <a:p>
            <a:pPr eaLnBrk="1" hangingPunct="1">
              <a:spcBef>
                <a:spcPts val="600"/>
              </a:spcBef>
              <a:spcAft>
                <a:spcPts val="600"/>
              </a:spcAft>
            </a:pPr>
            <a:r>
              <a:rPr lang="en-US" altLang="en-US" sz="2400" b="1" u="sng"/>
              <a:t>Financing</a:t>
            </a:r>
            <a:r>
              <a:rPr lang="en-US" altLang="en-US" sz="2400"/>
              <a:t>: Grant (~ US$10.39 million) executed by Mona Office for Research and Innovation – UWI. </a:t>
            </a:r>
          </a:p>
          <a:p>
            <a:pPr eaLnBrk="1" hangingPunct="1">
              <a:spcBef>
                <a:spcPts val="600"/>
              </a:spcBef>
              <a:spcAft>
                <a:spcPts val="600"/>
              </a:spcAft>
            </a:pPr>
            <a:r>
              <a:rPr lang="en-US" altLang="en-US" sz="2400" b="1" u="sng"/>
              <a:t>Participating countries</a:t>
            </a:r>
            <a:r>
              <a:rPr lang="en-US" altLang="en-US" sz="2400" b="1"/>
              <a:t>: </a:t>
            </a:r>
            <a:r>
              <a:rPr lang="en-US" altLang="en-US" sz="2400"/>
              <a:t>Direct interventions in Jamaica, Haiti, St. Lucia, St. Vincent and the Grenadines, Dominica and Grenada plus others to benefit through activities co-implemented by </a:t>
            </a:r>
            <a:r>
              <a:rPr lang="en-US" altLang="en-US" sz="2400" b="1"/>
              <a:t>regional agencies UWI, CCCCC, CIMH, CARPHA, CRFM and CARDI  </a:t>
            </a:r>
          </a:p>
          <a:p>
            <a:pPr eaLnBrk="1" hangingPunct="1">
              <a:spcBef>
                <a:spcPts val="600"/>
              </a:spcBef>
              <a:spcAft>
                <a:spcPts val="600"/>
              </a:spcAft>
            </a:pPr>
            <a:r>
              <a:rPr lang="en-US" altLang="en-US" sz="2400" b="1" u="sng"/>
              <a:t>Four components and knowledge management</a:t>
            </a:r>
            <a:r>
              <a:rPr lang="en-US" altLang="en-US" sz="2400"/>
              <a:t>: (i) Improving geospatial data and management for adaptation planning, sea level rise and storm surge impact analysis; (ii) Consolidating and expanding the regional climate network and global platform linkages; (iii) Downscaling and expanded climate projection models and high resolution maps; (iv) Applied adaptation initiatives – </a:t>
            </a:r>
            <a:r>
              <a:rPr lang="en-US" altLang="en-US" sz="2400" b="1"/>
              <a:t>health, water, agriculture and marine</a:t>
            </a:r>
          </a:p>
        </p:txBody>
      </p:sp>
      <p:sp>
        <p:nvSpPr>
          <p:cNvPr id="4" name="Oval 3">
            <a:extLst>
              <a:ext uri="{FF2B5EF4-FFF2-40B4-BE49-F238E27FC236}">
                <a16:creationId xmlns:a16="http://schemas.microsoft.com/office/drawing/2014/main" id="{53F961F1-8BD1-42CA-AE9D-0B210712C99B}"/>
              </a:ext>
            </a:extLst>
          </p:cNvPr>
          <p:cNvSpPr/>
          <p:nvPr/>
        </p:nvSpPr>
        <p:spPr bwMode="auto">
          <a:xfrm>
            <a:off x="0" y="76200"/>
            <a:ext cx="1519238" cy="1479550"/>
          </a:xfrm>
          <a:prstGeom prst="ellipse">
            <a:avLst/>
          </a:prstGeom>
          <a:solidFill>
            <a:srgbClr val="FFFF66">
              <a:alpha val="7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chemeClr val="tx1"/>
              </a:solidFill>
            </a:endParaRPr>
          </a:p>
        </p:txBody>
      </p:sp>
      <p:sp>
        <p:nvSpPr>
          <p:cNvPr id="9221" name="TextBox 21">
            <a:extLst>
              <a:ext uri="{FF2B5EF4-FFF2-40B4-BE49-F238E27FC236}">
                <a16:creationId xmlns:a16="http://schemas.microsoft.com/office/drawing/2014/main" id="{0C11CA96-B8A3-4A68-8167-96272A3212C8}"/>
              </a:ext>
            </a:extLst>
          </p:cNvPr>
          <p:cNvSpPr txBox="1">
            <a:spLocks noChangeArrowheads="1"/>
          </p:cNvSpPr>
          <p:nvPr/>
        </p:nvSpPr>
        <p:spPr bwMode="auto">
          <a:xfrm>
            <a:off x="261938" y="482600"/>
            <a:ext cx="1363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600" b="1">
                <a:ea typeface="MS PGothic" panose="020B0600070205080204" pitchFamily="34" charset="-128"/>
              </a:rPr>
              <a:t>Regional Program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B9AA5-67FA-46EB-BDE7-54ECA8624E02}"/>
              </a:ext>
            </a:extLst>
          </p:cNvPr>
          <p:cNvSpPr>
            <a:spLocks noGrp="1"/>
          </p:cNvSpPr>
          <p:nvPr>
            <p:ph idx="1"/>
          </p:nvPr>
        </p:nvSpPr>
        <p:spPr>
          <a:xfrm>
            <a:off x="768350" y="1949450"/>
            <a:ext cx="10802938" cy="3562350"/>
          </a:xfrm>
        </p:spPr>
        <p:txBody>
          <a:bodyPr>
            <a:normAutofit lnSpcReduction="10000"/>
          </a:bodyPr>
          <a:lstStyle/>
          <a:p>
            <a:pPr>
              <a:buFont typeface="Wingdings" panose="05000000000000000000" pitchFamily="2" charset="2"/>
              <a:buChar char="§"/>
              <a:defRPr/>
            </a:pPr>
            <a:r>
              <a:rPr lang="en-GB" sz="2400" dirty="0"/>
              <a:t>Data acquisition for selected highly vulnerable areas in the pilot countries</a:t>
            </a:r>
          </a:p>
          <a:p>
            <a:pPr marL="457200" lvl="1" indent="0">
              <a:buFont typeface="Arial" panose="020B0604020202020204" pitchFamily="34" charset="0"/>
              <a:buNone/>
              <a:defRPr/>
            </a:pPr>
            <a:endParaRPr lang="en-GB" sz="2000" dirty="0"/>
          </a:p>
          <a:p>
            <a:pPr>
              <a:buFont typeface="Wingdings" panose="05000000000000000000" pitchFamily="2" charset="2"/>
              <a:buChar char="§"/>
              <a:defRPr/>
            </a:pPr>
            <a:r>
              <a:rPr lang="en-GB" sz="2600" dirty="0"/>
              <a:t>Production and transfer of geo-spatial outputs to key national and regional repositories (</a:t>
            </a:r>
            <a:r>
              <a:rPr lang="en-GB" sz="2200" dirty="0"/>
              <a:t>Bathymetry, Topography, Digital Elevation Models and Aerial Imagery)</a:t>
            </a:r>
          </a:p>
          <a:p>
            <a:pPr marL="457200" lvl="1" indent="0">
              <a:buFont typeface="Arial" panose="020B0604020202020204" pitchFamily="34" charset="0"/>
              <a:buNone/>
              <a:defRPr/>
            </a:pPr>
            <a:endParaRPr lang="en-GB" sz="1800" dirty="0"/>
          </a:p>
          <a:p>
            <a:pPr>
              <a:buFont typeface="Wingdings" panose="05000000000000000000" pitchFamily="2" charset="2"/>
              <a:buChar char="§"/>
              <a:defRPr/>
            </a:pPr>
            <a:r>
              <a:rPr lang="en-GB" sz="2400" dirty="0"/>
              <a:t>Objective: To improve accessibility to high quality current Bathymetric and near shore topographic data;</a:t>
            </a:r>
          </a:p>
          <a:p>
            <a:pPr lvl="1">
              <a:buFont typeface="Wingdings" panose="05000000000000000000" pitchFamily="2" charset="2"/>
              <a:buChar char="§"/>
              <a:defRPr/>
            </a:pPr>
            <a:r>
              <a:rPr lang="en-GB" sz="2200" dirty="0"/>
              <a:t> To support Climate Change analysis related to sea-level rise, storm surge and flooding </a:t>
            </a:r>
          </a:p>
          <a:p>
            <a:pPr lvl="1">
              <a:buFont typeface="Wingdings" panose="05000000000000000000" pitchFamily="2" charset="2"/>
              <a:buChar char="§"/>
              <a:defRPr/>
            </a:pPr>
            <a:r>
              <a:rPr lang="en-GB" sz="2200" dirty="0"/>
              <a:t>To inform on-going and future coastal land-use and adaptation planning at the regional and national levels</a:t>
            </a:r>
          </a:p>
          <a:p>
            <a:pPr>
              <a:buFont typeface="Wingdings" panose="05000000000000000000" pitchFamily="2" charset="2"/>
              <a:buChar char="§"/>
              <a:defRPr/>
            </a:pPr>
            <a:endParaRPr lang="en-US" sz="2400" dirty="0"/>
          </a:p>
        </p:txBody>
      </p:sp>
      <p:sp>
        <p:nvSpPr>
          <p:cNvPr id="10243" name="Title 8">
            <a:extLst>
              <a:ext uri="{FF2B5EF4-FFF2-40B4-BE49-F238E27FC236}">
                <a16:creationId xmlns:a16="http://schemas.microsoft.com/office/drawing/2014/main" id="{B5AD2D9B-6B4C-4B79-9D85-DF512026DBE4}"/>
              </a:ext>
            </a:extLst>
          </p:cNvPr>
          <p:cNvSpPr>
            <a:spLocks noGrp="1"/>
          </p:cNvSpPr>
          <p:nvPr>
            <p:ph type="title"/>
          </p:nvPr>
        </p:nvSpPr>
        <p:spPr/>
        <p:txBody>
          <a:bodyPr/>
          <a:lstStyle/>
          <a:p>
            <a:r>
              <a:rPr lang="en-GB" altLang="en-US" sz="3200" b="1"/>
              <a:t>COMPONENT 1 – </a:t>
            </a:r>
            <a:r>
              <a:rPr lang="en-GB" altLang="en-US" sz="3200"/>
              <a:t>Improving Geospatial Data Management and Management for Adaptation Planning, Sea Level Rise and Storm Surge Impact Analysis</a:t>
            </a:r>
            <a:endParaRPr lang="en-US" altLang="en-US" sz="3200"/>
          </a:p>
        </p:txBody>
      </p:sp>
      <p:pic>
        <p:nvPicPr>
          <p:cNvPr id="10244" name="Picture 4">
            <a:extLst>
              <a:ext uri="{FF2B5EF4-FFF2-40B4-BE49-F238E27FC236}">
                <a16:creationId xmlns:a16="http://schemas.microsoft.com/office/drawing/2014/main" id="{43DAEE2E-6D77-4A08-BD78-EEA93ED2FC3B}"/>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800" y="5148263"/>
            <a:ext cx="86995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a:extLst>
              <a:ext uri="{FF2B5EF4-FFF2-40B4-BE49-F238E27FC236}">
                <a16:creationId xmlns:a16="http://schemas.microsoft.com/office/drawing/2014/main" id="{B94DE7FB-1B89-4053-BE09-A136AE07933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0188" y="5295900"/>
            <a:ext cx="14557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a:extLst>
              <a:ext uri="{FF2B5EF4-FFF2-40B4-BE49-F238E27FC236}">
                <a16:creationId xmlns:a16="http://schemas.microsoft.com/office/drawing/2014/main" id="{BBBA667B-4B6E-436B-BA33-F1002E5D1CC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09675" y="5511800"/>
            <a:ext cx="13382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7">
            <a:extLst>
              <a:ext uri="{FF2B5EF4-FFF2-40B4-BE49-F238E27FC236}">
                <a16:creationId xmlns:a16="http://schemas.microsoft.com/office/drawing/2014/main" id="{10EFAECA-1371-4685-9298-4A9B811ACA92}"/>
              </a:ext>
            </a:extLst>
          </p:cNvPr>
          <p:cNvSpPr txBox="1">
            <a:spLocks noChangeArrowheads="1"/>
          </p:cNvSpPr>
          <p:nvPr/>
        </p:nvSpPr>
        <p:spPr bwMode="auto">
          <a:xfrm>
            <a:off x="1074738" y="6419850"/>
            <a:ext cx="10431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JM" altLang="en-US">
                <a:solidFill>
                  <a:schemeClr val="bg1"/>
                </a:solidFill>
              </a:rPr>
              <a:t>Investment Plan for the Caribbean Regional Track of the Pilot Program for Climate Resilience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1450</Words>
  <Application>Microsoft Office PowerPoint</Application>
  <PresentationFormat>Widescreen</PresentationFormat>
  <Paragraphs>127</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Arial</vt:lpstr>
      <vt:lpstr>Calibri Light</vt:lpstr>
      <vt:lpstr>MS PGothic</vt:lpstr>
      <vt:lpstr>Tahoma</vt:lpstr>
      <vt:lpstr>Wingdings</vt:lpstr>
      <vt:lpstr>Office Theme</vt:lpstr>
      <vt:lpstr>The Caribbean Regional Track of the Pilot Program for Climate Resilience</vt:lpstr>
      <vt:lpstr>Climate Investments Funds (CIF): Clean Technology Fund (CTF) and Strategic Climate Fund (SCF)</vt:lpstr>
      <vt:lpstr>CIF Programming</vt:lpstr>
      <vt:lpstr>Donors and MDBs</vt:lpstr>
      <vt:lpstr>PPCR Global</vt:lpstr>
      <vt:lpstr>ACHIEVED RESULTS</vt:lpstr>
      <vt:lpstr>Caribbean Pilot Program for Climate Resilience (PPCR)</vt:lpstr>
      <vt:lpstr>INVESTMENT PLAN FOR THE CARIBBEAN REGIONAL TRACK OF THE PILOT PROGRAM FOR CLIMATE RESILIENCE (PPCR)</vt:lpstr>
      <vt:lpstr>COMPONENT 1 – Improving Geospatial Data Management and Management for Adaptation Planning, Sea Level Rise and Storm Surge Impact Analysis</vt:lpstr>
      <vt:lpstr> COMPONENT 2 – Consolidating and Expanding the Regional Climate Network and Global Platform Linkages</vt:lpstr>
      <vt:lpstr> COMPONENT 3 – Downscaling and Expanded Climate Projection Models and High Resolution Maps</vt:lpstr>
      <vt:lpstr> COMPONENT 3 – Downscaling and Expanded Climate Projection Models and High Resolution Maps</vt:lpstr>
      <vt:lpstr>Component 4.1 – Early Warning Systems Health</vt:lpstr>
      <vt:lpstr>Component 4.2 – Early Warning Systems Fisheries (Marine)</vt:lpstr>
      <vt:lpstr>Component 4.2 – Early Warning Systems Fisheries (Marine): FEWER APP</vt:lpstr>
      <vt:lpstr>Component 4.3 – Climate Resilient Agriculture</vt:lpstr>
      <vt:lpstr>Component 4.3 – Climate Resilient Agriculture (Sections of upgraded Seed Storage Facility</vt:lpstr>
      <vt:lpstr>Component 4.4 – Rainwater Harvesting(RWH) Systems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Elizabeth Allen</dc:creator>
  <cp:lastModifiedBy>Alberto Costa Neves</cp:lastModifiedBy>
  <cp:revision>46</cp:revision>
  <dcterms:created xsi:type="dcterms:W3CDTF">2016-06-16T23:40:43Z</dcterms:created>
  <dcterms:modified xsi:type="dcterms:W3CDTF">2019-12-10T12:51:54Z</dcterms:modified>
</cp:coreProperties>
</file>