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4"/>
  </p:notesMasterIdLst>
  <p:sldIdLst>
    <p:sldId id="256" r:id="rId3"/>
    <p:sldId id="328" r:id="rId4"/>
    <p:sldId id="299" r:id="rId5"/>
    <p:sldId id="260" r:id="rId6"/>
    <p:sldId id="264" r:id="rId7"/>
    <p:sldId id="267" r:id="rId8"/>
    <p:sldId id="321" r:id="rId9"/>
    <p:sldId id="266" r:id="rId10"/>
    <p:sldId id="265" r:id="rId11"/>
    <p:sldId id="272" r:id="rId12"/>
    <p:sldId id="269" r:id="rId13"/>
    <p:sldId id="270" r:id="rId14"/>
    <p:sldId id="275" r:id="rId15"/>
    <p:sldId id="273" r:id="rId16"/>
    <p:sldId id="276" r:id="rId17"/>
    <p:sldId id="322" r:id="rId18"/>
    <p:sldId id="324" r:id="rId19"/>
    <p:sldId id="327" r:id="rId20"/>
    <p:sldId id="282" r:id="rId21"/>
    <p:sldId id="279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9" autoAdjust="0"/>
    <p:restoredTop sz="66048" autoAdjust="0"/>
  </p:normalViewPr>
  <p:slideViewPr>
    <p:cSldViewPr snapToGrid="0">
      <p:cViewPr varScale="1">
        <p:scale>
          <a:sx n="47" d="100"/>
          <a:sy n="47" d="100"/>
        </p:scale>
        <p:origin x="1704" y="54"/>
      </p:cViewPr>
      <p:guideLst/>
    </p:cSldViewPr>
  </p:slideViewPr>
  <p:outlineViewPr>
    <p:cViewPr>
      <p:scale>
        <a:sx n="33" d="100"/>
        <a:sy n="33" d="100"/>
      </p:scale>
      <p:origin x="0" y="-336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62437-D676-4F42-9F3F-A382C6EDE751}" type="datetimeFigureOut">
              <a:rPr lang="en-TT" smtClean="0"/>
              <a:t>05/12/2019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34031-4025-4E30-B989-5894713DDAF1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2957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840243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10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31656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11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80009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12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95542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13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00513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14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72842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15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97861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16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34287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17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66383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18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4071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19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2677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33983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20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50049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21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2264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3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79876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4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3633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5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71429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32715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7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68381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8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38529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34031-4025-4E30-B989-5894713DDAF1}" type="slidenum">
              <a:rPr lang="en-TT" smtClean="0"/>
              <a:t>9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9032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-19050"/>
            <a:ext cx="12192000" cy="6877050"/>
            <a:chOff x="0" y="-12"/>
            <a:chExt cx="5760" cy="4332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 sz="1800"/>
            </a:p>
          </p:txBody>
        </p:sp>
        <p:grpSp>
          <p:nvGrpSpPr>
            <p:cNvPr id="4100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4101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800"/>
              </a:p>
            </p:txBody>
          </p:sp>
          <p:grpSp>
            <p:nvGrpSpPr>
              <p:cNvPr id="4102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4103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04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05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06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07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08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09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10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11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12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13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14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15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16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17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21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22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23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24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33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34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35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36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37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38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39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48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49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50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51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52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53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54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55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56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57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58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</p:grpSp>
          <p:grpSp>
            <p:nvGrpSpPr>
              <p:cNvPr id="4159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4160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61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62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63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64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65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66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67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68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69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70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</p:grpSp>
          <p:grpSp>
            <p:nvGrpSpPr>
              <p:cNvPr id="417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417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7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7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7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7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7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7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7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8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8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8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8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8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8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418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</p:grpSp>
        </p:grpSp>
        <p:pic>
          <p:nvPicPr>
            <p:cNvPr id="418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</p:spPr>
        </p:pic>
      </p:grpSp>
      <p:sp>
        <p:nvSpPr>
          <p:cNvPr id="4188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2438400" y="1828800"/>
            <a:ext cx="92456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89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572000"/>
            <a:ext cx="92456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90" name="Rectangle 9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91" name="Rectangle 95"/>
          <p:cNvSpPr>
            <a:spLocks noGrp="1" noChangeArrowheads="1"/>
          </p:cNvSpPr>
          <p:nvPr>
            <p:ph type="ftr" sz="quarter" idx="3"/>
          </p:nvPr>
        </p:nvSpPr>
        <p:spPr>
          <a:xfrm>
            <a:off x="42672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92" name="Rectangle 9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440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5BA7C98-64D6-46D4-A6CA-B6680D8DA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3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5551B-1C8C-4436-B287-FC3C5124A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5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0752" y="930276"/>
            <a:ext cx="2736849" cy="5332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084" y="930276"/>
            <a:ext cx="8009467" cy="5332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2EEA3-7ED3-4F77-9837-AEE9F04ABC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08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930275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147888"/>
            <a:ext cx="103632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EDBE8EB-BA3C-48BF-A692-6AF21BF9FC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72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930275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147888"/>
            <a:ext cx="508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147888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C5F5B16-2E82-41FE-92DC-BE14768138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97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930275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147888"/>
            <a:ext cx="103632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C9F8D9B-6450-41D5-916F-465BDB7E2C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16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C24-E277-45A9-B4D0-2A91BFBFBA6C}" type="datetimeFigureOut">
              <a:rPr lang="en-TT" smtClean="0"/>
              <a:t>05/12/2019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BB97-BF6A-4F7B-9C63-53C194990BF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44265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C24-E277-45A9-B4D0-2A91BFBFBA6C}" type="datetimeFigureOut">
              <a:rPr lang="en-TT" smtClean="0"/>
              <a:t>05/12/2019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BB97-BF6A-4F7B-9C63-53C194990BF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92242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C24-E277-45A9-B4D0-2A91BFBFBA6C}" type="datetimeFigureOut">
              <a:rPr lang="en-TT" smtClean="0"/>
              <a:t>05/12/2019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BB97-BF6A-4F7B-9C63-53C194990BF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885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C24-E277-45A9-B4D0-2A91BFBFBA6C}" type="datetimeFigureOut">
              <a:rPr lang="en-TT" smtClean="0"/>
              <a:t>05/12/2019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BB97-BF6A-4F7B-9C63-53C194990BF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383634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C24-E277-45A9-B4D0-2A91BFBFBA6C}" type="datetimeFigureOut">
              <a:rPr lang="en-TT" smtClean="0"/>
              <a:t>05/12/2019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BB97-BF6A-4F7B-9C63-53C194990BF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4644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0E9F8-B195-408D-94A0-F12154713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8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C24-E277-45A9-B4D0-2A91BFBFBA6C}" type="datetimeFigureOut">
              <a:rPr lang="en-TT" smtClean="0"/>
              <a:t>05/12/2019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BB97-BF6A-4F7B-9C63-53C194990BF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53511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C24-E277-45A9-B4D0-2A91BFBFBA6C}" type="datetimeFigureOut">
              <a:rPr lang="en-TT" smtClean="0"/>
              <a:t>05/12/2019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BB97-BF6A-4F7B-9C63-53C194990BF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3452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C24-E277-45A9-B4D0-2A91BFBFBA6C}" type="datetimeFigureOut">
              <a:rPr lang="en-TT" smtClean="0"/>
              <a:t>05/12/2019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BB97-BF6A-4F7B-9C63-53C194990BF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47729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C24-E277-45A9-B4D0-2A91BFBFBA6C}" type="datetimeFigureOut">
              <a:rPr lang="en-TT" smtClean="0"/>
              <a:t>05/12/2019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BB97-BF6A-4F7B-9C63-53C194990BF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75815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C24-E277-45A9-B4D0-2A91BFBFBA6C}" type="datetimeFigureOut">
              <a:rPr lang="en-TT" smtClean="0"/>
              <a:t>05/12/2019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BB97-BF6A-4F7B-9C63-53C194990BF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55574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3C24-E277-45A9-B4D0-2A91BFBFBA6C}" type="datetimeFigureOut">
              <a:rPr lang="en-TT" smtClean="0"/>
              <a:t>05/12/2019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1BB97-BF6A-4F7B-9C63-53C194990BF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5832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E85EC-321E-4067-A310-399748D770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47888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47888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DE44E-3B0D-4F62-B5C9-168F4639FD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7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B089D-EF4A-4910-8E6D-83C28B78E0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3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A949D-7AE4-4C64-80D8-68CB73ED7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2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04428-CA16-4925-808A-746DE21D41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6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5AE95-B644-4B77-AA6E-B6D00D529A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3FD77-71C3-4B8E-9E95-0862FA1853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4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8084" y="930275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47888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2B8145-BE26-463C-AF53-8857250B70D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349251" y="87313"/>
            <a:ext cx="11317816" cy="831850"/>
            <a:chOff x="165" y="55"/>
            <a:chExt cx="5347" cy="524"/>
          </a:xfrm>
        </p:grpSpPr>
        <p:grpSp>
          <p:nvGrpSpPr>
            <p:cNvPr id="3080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1800"/>
              </a:p>
            </p:txBody>
          </p:sp>
          <p:grpSp>
            <p:nvGrpSpPr>
              <p:cNvPr id="3082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3083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3084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085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086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087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088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089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090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091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092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093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094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095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096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097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098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099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00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01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02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03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04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05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06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07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08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09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10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11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12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13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14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15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16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17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18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19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20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21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22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23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24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25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26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27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28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29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30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31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32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33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34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35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36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37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38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39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</p:grpSp>
            <p:grpSp>
              <p:nvGrpSpPr>
                <p:cNvPr id="3140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3141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42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43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44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45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46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47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48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49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50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51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52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53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54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55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56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57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58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59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60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61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62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63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64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65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66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67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68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69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70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71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72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73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74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75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76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77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78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79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80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81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  <p:sp>
                <p:nvSpPr>
                  <p:cNvPr id="3182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 sz="1800"/>
                  </a:p>
                </p:txBody>
              </p:sp>
            </p:grpSp>
          </p:grpSp>
          <p:grpSp>
            <p:nvGrpSpPr>
              <p:cNvPr id="3183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3184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185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186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187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188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189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190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191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192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193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194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195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196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197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198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199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00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01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02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03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04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</p:grpSp>
          <p:grpSp>
            <p:nvGrpSpPr>
              <p:cNvPr id="3205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3206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07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08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09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10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11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12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13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14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15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16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17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18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19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20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21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22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23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24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25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26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27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28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29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  <p:sp>
              <p:nvSpPr>
                <p:cNvPr id="3230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 sz="1800"/>
                </a:p>
              </p:txBody>
            </p:sp>
          </p:grpSp>
        </p:grpSp>
        <p:pic>
          <p:nvPicPr>
            <p:cNvPr id="3231" name="Picture 159" descr="earth"/>
            <p:cNvPicPr>
              <a:picLocks noChangeAspect="1" noChangeArrowheads="1"/>
            </p:cNvPicPr>
            <p:nvPr userDrawn="1"/>
          </p:nvPicPr>
          <p:blipFill>
            <a:blip r:embed="rId1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50287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B3C24-E277-45A9-B4D0-2A91BFBFBA6C}" type="datetimeFigureOut">
              <a:rPr lang="en-TT" smtClean="0"/>
              <a:t>05/12/2019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BB97-BF6A-4F7B-9C63-53C194990BF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84569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24C07B-8911-4566-9D37-3725D00500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23430" r="-1" b="-1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5" name="Picture 2" descr="Image result for maritime accident pics">
            <a:extLst>
              <a:ext uri="{FF2B5EF4-FFF2-40B4-BE49-F238E27FC236}">
                <a16:creationId xmlns:a16="http://schemas.microsoft.com/office/drawing/2014/main" id="{062312B7-4FFB-4F72-B945-555C33091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5" r="11612" b="-2"/>
          <a:stretch/>
        </p:blipFill>
        <p:spPr bwMode="auto">
          <a:xfrm>
            <a:off x="7534656" y="1"/>
            <a:ext cx="46573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5ED9E6-34FF-48BF-AD14-E0EED74FB9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19" r="2" b="2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F6EC4C59-565E-46B4-BDAD-BEE3CF2670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6290" y="111053"/>
            <a:ext cx="7203766" cy="334670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Statistical Analysis of Historical Marine Incidents</a:t>
            </a:r>
            <a:endParaRPr lang="en-US" sz="3200" b="1" i="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5B03F0-CC2B-49EF-A336-C9059E807E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74" y="3346705"/>
            <a:ext cx="3144105" cy="24703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B7124E8-D8D1-40AF-80DD-95F0FF99D85C}"/>
              </a:ext>
            </a:extLst>
          </p:cNvPr>
          <p:cNvSpPr txBox="1">
            <a:spLocks/>
          </p:cNvSpPr>
          <p:nvPr/>
        </p:nvSpPr>
        <p:spPr>
          <a:xfrm>
            <a:off x="530123" y="6030978"/>
            <a:ext cx="6476100" cy="6131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b="1" dirty="0"/>
              <a:t>Amrika Maharaj, PhD Candidate </a:t>
            </a:r>
          </a:p>
          <a:p>
            <a:r>
              <a:rPr lang="en-TT" b="1" dirty="0"/>
              <a:t>The University of the West Indies</a:t>
            </a:r>
          </a:p>
          <a:p>
            <a:r>
              <a:rPr lang="en-TT" b="1" dirty="0"/>
              <a:t>amrika.maharaj@hotmail.com</a:t>
            </a:r>
          </a:p>
        </p:txBody>
      </p:sp>
    </p:spTree>
    <p:extLst>
      <p:ext uri="{BB962C8B-B14F-4D97-AF65-F5344CB8AC3E}">
        <p14:creationId xmlns:p14="http://schemas.microsoft.com/office/powerpoint/2010/main" val="192321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955F19-0B04-4DC9-81D5-5700E692B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9569"/>
            <a:ext cx="12192000" cy="59084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AC8BA-F860-4398-88BA-827AA865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9F8-B195-408D-94A0-F12154713DE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D2061F-2FB4-4C6D-8827-C40C9933C342}"/>
              </a:ext>
            </a:extLst>
          </p:cNvPr>
          <p:cNvSpPr/>
          <p:nvPr/>
        </p:nvSpPr>
        <p:spPr bwMode="auto">
          <a:xfrm>
            <a:off x="229644" y="6032924"/>
            <a:ext cx="1061585" cy="46206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Figure 8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97636C-4808-498F-8B9C-C0F391AD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101" y="-86119"/>
            <a:ext cx="8191666" cy="1035688"/>
          </a:xfrm>
        </p:spPr>
        <p:txBody>
          <a:bodyPr/>
          <a:lstStyle/>
          <a:p>
            <a:pPr algn="ctr"/>
            <a:r>
              <a:rPr lang="en-TT" b="1" i="0" dirty="0">
                <a:solidFill>
                  <a:schemeClr val="tx1"/>
                </a:solidFill>
              </a:rPr>
              <a:t>Distribution of Accident Type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6A79178-995D-4620-ABB9-664D47802EB8}"/>
              </a:ext>
            </a:extLst>
          </p:cNvPr>
          <p:cNvSpPr txBox="1">
            <a:spLocks/>
          </p:cNvSpPr>
          <p:nvPr/>
        </p:nvSpPr>
        <p:spPr bwMode="auto">
          <a:xfrm>
            <a:off x="11177090" y="6258772"/>
            <a:ext cx="690880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00E9F8-B195-408D-94A0-F12154713DE3}" type="slidenum">
              <a:rPr lang="en-US" sz="1800" smtClean="0">
                <a:solidFill>
                  <a:schemeClr val="bg1"/>
                </a:solidFill>
              </a:rPr>
              <a:pPr/>
              <a:t>10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18AC20-C0DF-488D-A42B-A0700A898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29" y="-264779"/>
            <a:ext cx="2444974" cy="19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2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B95E83-BFCC-4223-89A8-F14C333EC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6726"/>
            <a:ext cx="12192000" cy="59812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638D3-B62A-4E07-9B93-49C962EA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9F8-B195-408D-94A0-F12154713DE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5566DF-B0DE-4477-833B-0616D79A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224" y="76434"/>
            <a:ext cx="7785356" cy="845306"/>
          </a:xfrm>
        </p:spPr>
        <p:txBody>
          <a:bodyPr/>
          <a:lstStyle/>
          <a:p>
            <a:pPr algn="ctr"/>
            <a:r>
              <a:rPr lang="en-TT" b="1" i="0" dirty="0">
                <a:solidFill>
                  <a:schemeClr val="tx1"/>
                </a:solidFill>
              </a:rPr>
              <a:t>Causes of Accidents per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3B97D-AB95-4C28-81EC-56E85C1308EB}"/>
              </a:ext>
            </a:extLst>
          </p:cNvPr>
          <p:cNvSpPr/>
          <p:nvPr/>
        </p:nvSpPr>
        <p:spPr bwMode="auto">
          <a:xfrm>
            <a:off x="10893325" y="921740"/>
            <a:ext cx="1105469" cy="44054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Figure 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BCDA4-8809-44A5-9594-4E224DF4A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8" y="-455024"/>
            <a:ext cx="2665146" cy="2094043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9A451C9-23D8-4C07-B2E9-FED3447E4E76}"/>
              </a:ext>
            </a:extLst>
          </p:cNvPr>
          <p:cNvSpPr txBox="1">
            <a:spLocks/>
          </p:cNvSpPr>
          <p:nvPr/>
        </p:nvSpPr>
        <p:spPr bwMode="auto">
          <a:xfrm>
            <a:off x="11384384" y="6352429"/>
            <a:ext cx="690880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00E9F8-B195-408D-94A0-F12154713DE3}" type="slidenum">
              <a:rPr lang="en-US" sz="1800" smtClean="0">
                <a:solidFill>
                  <a:schemeClr val="bg1"/>
                </a:solidFill>
              </a:rPr>
              <a:pPr/>
              <a:t>11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99EAD7-727D-4CED-BB7B-6A5A1FE4D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486" y="904247"/>
            <a:ext cx="6011177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31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37A6EB-7F49-45F0-9E92-0D2B46011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36628"/>
            <a:ext cx="12192000" cy="60494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8CE57CC-8225-49E7-8765-EBD9E9239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212" y="112492"/>
            <a:ext cx="9233877" cy="778341"/>
          </a:xfrm>
        </p:spPr>
        <p:txBody>
          <a:bodyPr/>
          <a:lstStyle/>
          <a:p>
            <a:pPr algn="ctr"/>
            <a:r>
              <a:rPr lang="en-TT" sz="3400" b="1" i="0" dirty="0">
                <a:solidFill>
                  <a:schemeClr val="tx1"/>
                </a:solidFill>
              </a:rPr>
              <a:t>Number of Incidents per Period of the Day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828A53-BF55-44D5-979E-310EDF246BC6}"/>
              </a:ext>
            </a:extLst>
          </p:cNvPr>
          <p:cNvSpPr/>
          <p:nvPr/>
        </p:nvSpPr>
        <p:spPr bwMode="auto">
          <a:xfrm>
            <a:off x="10466762" y="945043"/>
            <a:ext cx="1420655" cy="46206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Figure </a:t>
            </a:r>
            <a:r>
              <a:rPr lang="en-TT" sz="2400" dirty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r>
            <a:endParaRPr kumimoji="0" lang="en-TT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428224-A62E-4518-9593-7ACE5709E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21" y="-289677"/>
            <a:ext cx="2278863" cy="1790535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1AA4B86-BBAA-4A20-A889-1DD21BE8D449}"/>
              </a:ext>
            </a:extLst>
          </p:cNvPr>
          <p:cNvSpPr txBox="1">
            <a:spLocks/>
          </p:cNvSpPr>
          <p:nvPr/>
        </p:nvSpPr>
        <p:spPr bwMode="auto">
          <a:xfrm>
            <a:off x="11177090" y="6258772"/>
            <a:ext cx="690880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00E9F8-B195-408D-94A0-F12154713DE3}" type="slidenum">
              <a:rPr lang="en-US" sz="1800" smtClean="0">
                <a:solidFill>
                  <a:schemeClr val="bg1"/>
                </a:solidFill>
              </a:rPr>
              <a:pPr/>
              <a:t>12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B44DE0-A2BA-47B5-BAF8-40DEBF4FA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411" y="945043"/>
            <a:ext cx="6011177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5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692DBA-0F00-47D6-95B9-3448851E6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5037"/>
            <a:ext cx="12156471" cy="5952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5F4E8-44A2-4EB7-9EAD-D183FBA3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319732"/>
            <a:ext cx="589246" cy="462068"/>
          </a:xfrm>
        </p:spPr>
        <p:txBody>
          <a:bodyPr/>
          <a:lstStyle/>
          <a:p>
            <a:fld id="{3800E9F8-B195-408D-94A0-F12154713DE3}" type="slidenum">
              <a:rPr lang="en-US" b="1" smtClean="0">
                <a:solidFill>
                  <a:schemeClr val="bg1"/>
                </a:solidFill>
              </a:rPr>
              <a:pPr/>
              <a:t>13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A75D8A-4251-4EE1-9A46-FCC465BE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048" y="0"/>
            <a:ext cx="8074736" cy="938726"/>
          </a:xfrm>
        </p:spPr>
        <p:txBody>
          <a:bodyPr/>
          <a:lstStyle/>
          <a:p>
            <a:pPr algn="ctr"/>
            <a:r>
              <a:rPr lang="en-TT" sz="3200" b="1" i="0" dirty="0">
                <a:solidFill>
                  <a:schemeClr val="tx1"/>
                </a:solidFill>
              </a:rPr>
              <a:t>Marine Causality and Incidents per Hour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A16998-5899-44FE-9658-DE6E20C6C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51" y="-104027"/>
            <a:ext cx="2368384" cy="18608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820E1B-9990-4A38-A6E2-7E05CD5904D1}"/>
              </a:ext>
            </a:extLst>
          </p:cNvPr>
          <p:cNvSpPr/>
          <p:nvPr/>
        </p:nvSpPr>
        <p:spPr bwMode="auto">
          <a:xfrm>
            <a:off x="10617640" y="1014926"/>
            <a:ext cx="1420655" cy="46206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Figure 11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F9114A-E3E5-4CCB-A939-5014524CC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61" t="72123" r="85932" b="23285"/>
          <a:stretch/>
        </p:blipFill>
        <p:spPr>
          <a:xfrm>
            <a:off x="6214533" y="5232400"/>
            <a:ext cx="304799" cy="2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0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EF917A-C579-42E0-8134-06093B02F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792" y="1020918"/>
            <a:ext cx="12267792" cy="57946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3772F5-41B1-4D4D-81E7-B9300CE7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194" y="15843"/>
            <a:ext cx="7843423" cy="986243"/>
          </a:xfrm>
        </p:spPr>
        <p:txBody>
          <a:bodyPr/>
          <a:lstStyle/>
          <a:p>
            <a:pPr algn="ctr"/>
            <a:r>
              <a:rPr lang="en-TT" b="1" i="0" dirty="0">
                <a:solidFill>
                  <a:schemeClr val="tx1"/>
                </a:solidFill>
              </a:rPr>
              <a:t>Number of Collision per Hour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6360BD-1707-425D-BE61-5412FFF50A31}"/>
              </a:ext>
            </a:extLst>
          </p:cNvPr>
          <p:cNvSpPr/>
          <p:nvPr/>
        </p:nvSpPr>
        <p:spPr bwMode="auto">
          <a:xfrm>
            <a:off x="10968672" y="1028670"/>
            <a:ext cx="1185739" cy="42011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T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Figure 12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C3A2DA-4958-4445-813E-946DF37B9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" y="-240890"/>
            <a:ext cx="2455108" cy="19290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70953-29E8-4151-90AF-F5015C23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836" y="6353161"/>
            <a:ext cx="633412" cy="338137"/>
          </a:xfrm>
        </p:spPr>
        <p:txBody>
          <a:bodyPr/>
          <a:lstStyle/>
          <a:p>
            <a:fld id="{3800E9F8-B195-408D-94A0-F12154713DE3}" type="slidenum">
              <a:rPr lang="en-US" smtClean="0">
                <a:solidFill>
                  <a:schemeClr val="accent4"/>
                </a:solidFill>
              </a:rPr>
              <a:pPr/>
              <a:t>14</a:t>
            </a:fld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159FCE-BCFE-4844-BDD0-3449207FE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411" y="1211019"/>
            <a:ext cx="6011177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2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C6C39D-BBC8-4503-A23E-92731B71C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8175"/>
            <a:ext cx="12192000" cy="51498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FA0F36-C702-4ABF-97A2-5A62E649B634}"/>
              </a:ext>
            </a:extLst>
          </p:cNvPr>
          <p:cNvSpPr/>
          <p:nvPr/>
        </p:nvSpPr>
        <p:spPr>
          <a:xfrm>
            <a:off x="1724093" y="1084927"/>
            <a:ext cx="9442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January has the highest number of events with 617 occurrences.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A2B2C6-AFD2-4729-9180-B33FD1C4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40" y="18335"/>
            <a:ext cx="9993146" cy="832404"/>
          </a:xfrm>
        </p:spPr>
        <p:txBody>
          <a:bodyPr/>
          <a:lstStyle/>
          <a:p>
            <a:pPr algn="ctr"/>
            <a:r>
              <a:rPr lang="en-TT" sz="2900" b="1" i="0" dirty="0">
                <a:solidFill>
                  <a:schemeClr val="tx1"/>
                </a:solidFill>
              </a:rPr>
              <a:t>Quantitative Analysis of Maritime Causalities and Incidents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85BA5-3577-46B9-9329-AA411C67B6BC}"/>
              </a:ext>
            </a:extLst>
          </p:cNvPr>
          <p:cNvSpPr/>
          <p:nvPr/>
        </p:nvSpPr>
        <p:spPr bwMode="auto">
          <a:xfrm>
            <a:off x="10805064" y="1876566"/>
            <a:ext cx="1154522" cy="46206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T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Figure </a:t>
            </a:r>
            <a:r>
              <a:rPr lang="en-TT" sz="1600" dirty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r>
            <a:endParaRPr kumimoji="0" lang="en-TT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EF078A-719F-4D27-B045-D1F6F5C1A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658" y="-124632"/>
            <a:ext cx="2529410" cy="19873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70953-29E8-4151-90AF-F5015C23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775" y="6194015"/>
            <a:ext cx="696686" cy="462068"/>
          </a:xfrm>
        </p:spPr>
        <p:txBody>
          <a:bodyPr/>
          <a:lstStyle/>
          <a:p>
            <a:fld id="{3800E9F8-B195-408D-94A0-F12154713DE3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86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BCB8F2-CC21-4653-8CFF-5E7FD6D93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150" y="1055077"/>
            <a:ext cx="12311150" cy="58029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1AD9740-7132-4CFF-8248-B1C9BA2BD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645" y="-92669"/>
            <a:ext cx="7031587" cy="992596"/>
          </a:xfrm>
        </p:spPr>
        <p:txBody>
          <a:bodyPr/>
          <a:lstStyle/>
          <a:p>
            <a:pPr algn="ctr"/>
            <a:r>
              <a:rPr lang="en-TT" b="1" i="0" dirty="0">
                <a:solidFill>
                  <a:schemeClr val="tx1"/>
                </a:solidFill>
              </a:rPr>
              <a:t>Number of Aged Vessels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323A91-C953-49B6-BFAF-A6589ABC1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2" y="-213314"/>
            <a:ext cx="2464773" cy="19366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17AC1-DE9D-43A7-8F8A-F7A8058A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6430" y="6400800"/>
            <a:ext cx="394416" cy="457200"/>
          </a:xfrm>
        </p:spPr>
        <p:txBody>
          <a:bodyPr/>
          <a:lstStyle/>
          <a:p>
            <a:fld id="{3800E9F8-B195-408D-94A0-F12154713DE3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1DC3A5-AB19-4C62-8780-DD9FBFE7D595}"/>
              </a:ext>
            </a:extLst>
          </p:cNvPr>
          <p:cNvSpPr/>
          <p:nvPr/>
        </p:nvSpPr>
        <p:spPr bwMode="auto">
          <a:xfrm>
            <a:off x="11006324" y="1261225"/>
            <a:ext cx="1154522" cy="46206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T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Figure </a:t>
            </a:r>
            <a:r>
              <a:rPr lang="en-TT" sz="1600" dirty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r>
            <a:endParaRPr kumimoji="0" lang="en-TT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3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E593D9-3BE4-422A-AD1E-04AA72A6D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908"/>
            <a:ext cx="12192000" cy="62720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9AA03-3FB5-49AD-A083-D7BA6611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9F8-B195-408D-94A0-F12154713DE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E3C64B-ACD4-460E-A296-2A8AF9B90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230" y="46311"/>
            <a:ext cx="5752820" cy="848139"/>
          </a:xfrm>
        </p:spPr>
        <p:txBody>
          <a:bodyPr/>
          <a:lstStyle/>
          <a:p>
            <a:pPr algn="ctr"/>
            <a:r>
              <a:rPr lang="en-TT" sz="3200" b="1" i="0" dirty="0">
                <a:solidFill>
                  <a:schemeClr val="tx1"/>
                </a:solidFill>
              </a:rPr>
              <a:t>Location of Collision Incidents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CC0B9E-BCA1-480D-81A5-8A405F9B6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7" y="33059"/>
            <a:ext cx="1716689" cy="13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71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B9F0B6-99E2-445C-81E3-AECA739B5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1411"/>
            <a:ext cx="12192000" cy="59634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9AA03-3FB5-49AD-A083-D7BA6611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9F8-B195-408D-94A0-F12154713DE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F36C83-1D19-4DCE-AF9A-354A20E5F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075" y="76200"/>
            <a:ext cx="7887848" cy="1079104"/>
          </a:xfrm>
        </p:spPr>
        <p:txBody>
          <a:bodyPr/>
          <a:lstStyle/>
          <a:p>
            <a:pPr algn="ctr"/>
            <a:r>
              <a:rPr lang="en-TT" sz="3200" b="1" i="0" dirty="0">
                <a:solidFill>
                  <a:schemeClr val="tx1"/>
                </a:solidFill>
              </a:rPr>
              <a:t>Location of Stranding/Grounding Incidents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C6C2E-6236-45BF-80EB-4229B5B72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7" y="33059"/>
            <a:ext cx="1716689" cy="13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0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B770-A471-4B65-AA4D-BF5647A39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86" y="1948485"/>
            <a:ext cx="11838214" cy="4649328"/>
          </a:xfrm>
        </p:spPr>
        <p:txBody>
          <a:bodyPr/>
          <a:lstStyle/>
          <a:p>
            <a:pPr marL="0" indent="0">
              <a:buNone/>
            </a:pPr>
            <a:r>
              <a:rPr lang="en-TT" sz="2800" dirty="0"/>
              <a:t>From the analysis, it was determined that :</a:t>
            </a:r>
            <a:br>
              <a:rPr lang="en-TT" sz="2800" dirty="0"/>
            </a:br>
            <a:endParaRPr lang="en-TT" sz="2800" dirty="0"/>
          </a:p>
          <a:p>
            <a:r>
              <a:rPr lang="en-TT" sz="2800" dirty="0"/>
              <a:t>The cause of majority of these incidents resulted from Collision. </a:t>
            </a:r>
          </a:p>
          <a:p>
            <a:pPr marL="0" indent="0">
              <a:buNone/>
            </a:pPr>
            <a:endParaRPr lang="en-TT" sz="2800" dirty="0"/>
          </a:p>
          <a:p>
            <a:r>
              <a:rPr lang="en-TT" sz="2800" dirty="0"/>
              <a:t>The major type of vessels that were involved in all accidents were cargo vessels, followed by fishing and tanker vessels.</a:t>
            </a:r>
          </a:p>
          <a:p>
            <a:pPr marL="0" indent="0">
              <a:buNone/>
            </a:pPr>
            <a:endParaRPr lang="en-TT" sz="2800" dirty="0"/>
          </a:p>
          <a:p>
            <a:r>
              <a:rPr lang="en-TT" sz="2800" dirty="0"/>
              <a:t>The type of vessels that were involved in Collision were mostly cargo vessels.</a:t>
            </a:r>
          </a:p>
          <a:p>
            <a:pPr marL="0" indent="0">
              <a:buNone/>
            </a:pPr>
            <a:endParaRPr lang="en-TT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1196C-CE56-4790-8EE7-DA97E180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9270" y="6413826"/>
            <a:ext cx="778329" cy="367974"/>
          </a:xfrm>
        </p:spPr>
        <p:txBody>
          <a:bodyPr/>
          <a:lstStyle/>
          <a:p>
            <a:fld id="{3800E9F8-B195-408D-94A0-F12154713DE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95186D-A77D-4020-A856-E739D8789537}"/>
              </a:ext>
            </a:extLst>
          </p:cNvPr>
          <p:cNvSpPr txBox="1">
            <a:spLocks/>
          </p:cNvSpPr>
          <p:nvPr/>
        </p:nvSpPr>
        <p:spPr bwMode="auto">
          <a:xfrm>
            <a:off x="4580276" y="212324"/>
            <a:ext cx="3385234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TT" b="1" i="0" kern="0" dirty="0">
                <a:solidFill>
                  <a:schemeClr val="tx1"/>
                </a:solidFill>
              </a:rPr>
              <a:t>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D4041-9B6B-4D2B-B258-D0DE03EC3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2" y="-82184"/>
            <a:ext cx="2584487" cy="203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5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C3B46-C8BC-47D9-993C-E0092146F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51" y="2053774"/>
            <a:ext cx="11404497" cy="42708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TT" dirty="0"/>
              <a:t>Introduction to shipping for the Caribbean</a:t>
            </a:r>
          </a:p>
          <a:p>
            <a:pPr>
              <a:lnSpc>
                <a:spcPct val="150000"/>
              </a:lnSpc>
            </a:pPr>
            <a:r>
              <a:rPr lang="en-TT" dirty="0"/>
              <a:t>Causes of Maritime Accidents</a:t>
            </a:r>
          </a:p>
          <a:p>
            <a:pPr>
              <a:lnSpc>
                <a:spcPct val="150000"/>
              </a:lnSpc>
            </a:pPr>
            <a:r>
              <a:rPr lang="en-US" dirty="0"/>
              <a:t>Quantitative Analysis of Maritime Causalities and Incidents</a:t>
            </a:r>
          </a:p>
          <a:p>
            <a:pPr>
              <a:lnSpc>
                <a:spcPct val="150000"/>
              </a:lnSpc>
            </a:pPr>
            <a:r>
              <a:rPr lang="en-US" dirty="0"/>
              <a:t>Maritime Accidents by Geographical Area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09D41-C6A2-4416-BFB2-0E85B38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9F8-B195-408D-94A0-F12154713D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5E7171-3026-4125-8DB1-A3307A84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245" y="400704"/>
            <a:ext cx="6476100" cy="613117"/>
          </a:xfrm>
        </p:spPr>
        <p:txBody>
          <a:bodyPr/>
          <a:lstStyle/>
          <a:p>
            <a:r>
              <a:rPr lang="en-TT" b="1" i="0" dirty="0">
                <a:solidFill>
                  <a:schemeClr val="tx1"/>
                </a:solidFill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95802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279CB-5D66-49E2-A67F-B07362C0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9F8-B195-408D-94A0-F12154713DE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802820-245C-4310-A4D9-67E0FDDCDFA4}"/>
              </a:ext>
            </a:extLst>
          </p:cNvPr>
          <p:cNvSpPr/>
          <p:nvPr/>
        </p:nvSpPr>
        <p:spPr>
          <a:xfrm>
            <a:off x="265043" y="1370306"/>
            <a:ext cx="10508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T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F05529-B132-40F0-B47D-9E88574AFF24}"/>
              </a:ext>
            </a:extLst>
          </p:cNvPr>
          <p:cNvSpPr/>
          <p:nvPr/>
        </p:nvSpPr>
        <p:spPr>
          <a:xfrm>
            <a:off x="265043" y="1978755"/>
            <a:ext cx="12237933" cy="599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TT" sz="2800" dirty="0"/>
              <a:t>The correlation between the causation factor and the location suggested that most incidents occur in the South China Sea, Bay of Biscay and the Black Sea. 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TT" sz="2800" dirty="0"/>
              <a:t>It was observed that most accidents occurred during the early morning </a:t>
            </a: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TT" sz="2800" dirty="0"/>
              <a:t>   time period rather than the PM time period.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TT" sz="2800" dirty="0"/>
              <a:t>The time of the incidents occurred mainly between 11pm– 12am.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TT" sz="2800" dirty="0"/>
              <a:t>Age of vessel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endParaRPr lang="en-TT" sz="2800" dirty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endParaRPr lang="en-TT" sz="2800" kern="0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9A7BED-31CF-4A1F-97BA-C9E1D49F4FD0}"/>
              </a:ext>
            </a:extLst>
          </p:cNvPr>
          <p:cNvSpPr txBox="1">
            <a:spLocks/>
          </p:cNvSpPr>
          <p:nvPr/>
        </p:nvSpPr>
        <p:spPr bwMode="auto">
          <a:xfrm>
            <a:off x="3957107" y="461264"/>
            <a:ext cx="3385234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TT" b="1" i="0" kern="0" dirty="0">
                <a:solidFill>
                  <a:schemeClr val="tx1"/>
                </a:solidFill>
              </a:rPr>
              <a:t>Summary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8C89B2-BA5C-4B03-8BC3-B907ABEE7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-11811"/>
            <a:ext cx="2332185" cy="183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84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20C1-6AE3-4ABE-AB2B-6114A9E5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75" y="264707"/>
            <a:ext cx="3474048" cy="750627"/>
          </a:xfrm>
        </p:spPr>
        <p:txBody>
          <a:bodyPr/>
          <a:lstStyle/>
          <a:p>
            <a:pPr algn="ctr"/>
            <a:r>
              <a:rPr lang="en-TT" b="1" i="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14C1E-5F92-45E0-A00B-799A7C234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936845"/>
            <a:ext cx="11846751" cy="2158077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It is important that proactive consideration of these potential high risk areas are taken to avert the risk of shipping accidents in the future in these highly sensitive and bio-diverse areas.</a:t>
            </a:r>
            <a:endParaRPr lang="en-TT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01B42-A301-43C0-A07B-EB6275E4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9F8-B195-408D-94A0-F12154713DE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90F861-9C49-4F78-995A-6B53D961B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75" y="0"/>
            <a:ext cx="2584487" cy="203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5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D64E9-FDD4-46F1-843D-9911255B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9F8-B195-408D-94A0-F12154713D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605CE3-E925-436D-9AAA-0C904084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9" y="1370550"/>
            <a:ext cx="6776938" cy="2432226"/>
          </a:xfrm>
        </p:spPr>
        <p:txBody>
          <a:bodyPr/>
          <a:lstStyle/>
          <a:p>
            <a:r>
              <a:rPr lang="en-TT" sz="2400" dirty="0">
                <a:cs typeface="Calibri" panose="020F0502020204030204" pitchFamily="34" charset="0"/>
              </a:rPr>
              <a:t>The Maritime environment </a:t>
            </a:r>
            <a:r>
              <a:rPr lang="en-US" sz="2400" dirty="0">
                <a:cs typeface="Calibri" panose="020F0502020204030204" pitchFamily="34" charset="0"/>
              </a:rPr>
              <a:t>represents a wide range of shipping activities. </a:t>
            </a:r>
          </a:p>
          <a:p>
            <a:endParaRPr lang="en-US" sz="2400" dirty="0">
              <a:cs typeface="Calibri" panose="020F0502020204030204" pitchFamily="34" charset="0"/>
            </a:endParaRPr>
          </a:p>
          <a:p>
            <a:r>
              <a:rPr lang="en-US" sz="2400" dirty="0">
                <a:cs typeface="Calibri" panose="020F0502020204030204" pitchFamily="34" charset="0"/>
              </a:rPr>
              <a:t>The shipping activities become more complex as large-scale offshore operations and maritime activities continue to increase.</a:t>
            </a:r>
          </a:p>
          <a:p>
            <a:pPr marL="0" indent="0">
              <a:buNone/>
            </a:pPr>
            <a:endParaRPr lang="en-US" sz="3000" dirty="0">
              <a:cs typeface="Calibri" panose="020F0502020204030204" pitchFamily="34" charset="0"/>
            </a:endParaRPr>
          </a:p>
          <a:p>
            <a:endParaRPr lang="en-US" sz="3000" dirty="0">
              <a:cs typeface="Calibri" panose="020F0502020204030204" pitchFamily="34" charset="0"/>
            </a:endParaRPr>
          </a:p>
          <a:p>
            <a:endParaRPr lang="en-US" sz="3000" dirty="0"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976E7F-C722-42DE-AB36-1774E1B7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073" y="199770"/>
            <a:ext cx="6476100" cy="613117"/>
          </a:xfrm>
        </p:spPr>
        <p:txBody>
          <a:bodyPr/>
          <a:lstStyle/>
          <a:p>
            <a:r>
              <a:rPr lang="en-TT" b="1" i="0" dirty="0">
                <a:solidFill>
                  <a:schemeClr val="tx1"/>
                </a:solidFill>
              </a:rPr>
              <a:t>Introduction to the Study</a:t>
            </a:r>
          </a:p>
        </p:txBody>
      </p:sp>
      <p:pic>
        <p:nvPicPr>
          <p:cNvPr id="7" name="Picture 6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1670168E-0B11-4698-BCF0-A6678CC162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7" t="26450" r="14153" b="7757"/>
          <a:stretch/>
        </p:blipFill>
        <p:spPr>
          <a:xfrm>
            <a:off x="7060712" y="989411"/>
            <a:ext cx="5031201" cy="24069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2628AF-20D9-43E7-80AC-90483DD7629C}"/>
              </a:ext>
            </a:extLst>
          </p:cNvPr>
          <p:cNvSpPr txBox="1"/>
          <p:nvPr/>
        </p:nvSpPr>
        <p:spPr>
          <a:xfrm>
            <a:off x="7230300" y="3057805"/>
            <a:ext cx="214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1600" b="1" dirty="0" err="1">
                <a:solidFill>
                  <a:schemeClr val="bg1"/>
                </a:solidFill>
              </a:rPr>
              <a:t>MarineTraffic</a:t>
            </a:r>
            <a:r>
              <a:rPr lang="en-TT" sz="1600" b="1" dirty="0">
                <a:solidFill>
                  <a:schemeClr val="bg1"/>
                </a:solidFill>
              </a:rPr>
              <a:t> 2017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4AA4F-3A1D-4DB6-A3D3-F660A3C75F02}"/>
              </a:ext>
            </a:extLst>
          </p:cNvPr>
          <p:cNvSpPr txBox="1"/>
          <p:nvPr/>
        </p:nvSpPr>
        <p:spPr>
          <a:xfrm>
            <a:off x="7010872" y="1288964"/>
            <a:ext cx="472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1600" b="1" dirty="0">
                <a:solidFill>
                  <a:schemeClr val="bg1"/>
                </a:solidFill>
              </a:rPr>
              <a:t>Figure 1 : Marine Traffic density across the Caribbean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B11663-EDEB-40D0-B574-9174BC8EF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7" y="-28161"/>
            <a:ext cx="1753573" cy="13778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A8D747-3B90-420E-AE14-5DAFBC433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294" y="3942062"/>
            <a:ext cx="5008515" cy="24499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58E700-4FB9-45E5-9D5A-6FBE0ACCC8E9}"/>
              </a:ext>
            </a:extLst>
          </p:cNvPr>
          <p:cNvSpPr txBox="1"/>
          <p:nvPr/>
        </p:nvSpPr>
        <p:spPr>
          <a:xfrm>
            <a:off x="8301488" y="5868589"/>
            <a:ext cx="315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0" dirty="0"/>
              <a:t>Figure 2: Oil spill accident along the coast of Tobago, 1979</a:t>
            </a:r>
            <a:r>
              <a:rPr lang="en-US" sz="1600" kern="0" dirty="0"/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BA3B69-0F2C-4EF4-AC7D-C42D15D8C73D}"/>
              </a:ext>
            </a:extLst>
          </p:cNvPr>
          <p:cNvSpPr/>
          <p:nvPr/>
        </p:nvSpPr>
        <p:spPr>
          <a:xfrm>
            <a:off x="269404" y="4305084"/>
            <a:ext cx="6046737" cy="20867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2400" kern="0" dirty="0">
                <a:solidFill>
                  <a:srgbClr val="FFFFFF"/>
                </a:solidFill>
              </a:rPr>
              <a:t>Marine traffic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2400" kern="0" dirty="0">
                <a:solidFill>
                  <a:srgbClr val="FFFFFF"/>
                </a:solidFill>
              </a:rPr>
              <a:t>Research into Risk Assessment of Maritime Navigation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2400" kern="0" dirty="0">
                <a:solidFill>
                  <a:srgbClr val="FFFFFF"/>
                </a:solidFill>
              </a:rPr>
              <a:t>Causation factors influencing vessel incidents</a:t>
            </a:r>
          </a:p>
        </p:txBody>
      </p:sp>
    </p:spTree>
    <p:extLst>
      <p:ext uri="{BB962C8B-B14F-4D97-AF65-F5344CB8AC3E}">
        <p14:creationId xmlns:p14="http://schemas.microsoft.com/office/powerpoint/2010/main" val="233205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073" y="243321"/>
            <a:ext cx="7348550" cy="619338"/>
          </a:xfrm>
        </p:spPr>
        <p:txBody>
          <a:bodyPr/>
          <a:lstStyle/>
          <a:p>
            <a:r>
              <a:rPr lang="en-TT" b="1" i="0" dirty="0">
                <a:solidFill>
                  <a:schemeClr val="tx1"/>
                </a:solidFill>
              </a:rPr>
              <a:t>Causes of Maritime Accidents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00E9F8-B195-408D-94A0-F12154713DE3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440863-79F7-4DBE-B1A1-C87B907F9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843" y="1794713"/>
            <a:ext cx="6080406" cy="619338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>
                <a:cs typeface="Calibri" panose="020F0502020204030204" pitchFamily="34" charset="0"/>
              </a:rPr>
              <a:t>Generic causes of Maritime Accidents:</a:t>
            </a:r>
          </a:p>
          <a:p>
            <a:pPr marL="0" indent="0">
              <a:buNone/>
            </a:pPr>
            <a:endParaRPr lang="en-US" sz="2700" dirty="0">
              <a:cs typeface="Calibri" panose="020F0502020204030204" pitchFamily="34" charset="0"/>
            </a:endParaRPr>
          </a:p>
          <a:p>
            <a:endParaRPr lang="en-US" sz="2700" dirty="0">
              <a:cs typeface="Calibri" panose="020F0502020204030204" pitchFamily="34" charset="0"/>
            </a:endParaRPr>
          </a:p>
          <a:p>
            <a:endParaRPr lang="en-US" sz="2700" dirty="0">
              <a:cs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5626948-DE41-494B-ABA8-8BC51DC88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784766"/>
              </p:ext>
            </p:extLst>
          </p:nvPr>
        </p:nvGraphicFramePr>
        <p:xfrm>
          <a:off x="802105" y="2589140"/>
          <a:ext cx="6415680" cy="334938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415680">
                  <a:extLst>
                    <a:ext uri="{9D8B030D-6E8A-4147-A177-3AD203B41FA5}">
                      <a16:colId xmlns:a16="http://schemas.microsoft.com/office/drawing/2014/main" val="2681004249"/>
                    </a:ext>
                  </a:extLst>
                </a:gridCol>
              </a:tblGrid>
              <a:tr h="461036">
                <a:tc>
                  <a:txBody>
                    <a:bodyPr/>
                    <a:lstStyle/>
                    <a:p>
                      <a:pPr algn="ctr"/>
                      <a:r>
                        <a:rPr lang="en-TT" sz="2000" b="0" dirty="0">
                          <a:solidFill>
                            <a:schemeClr val="bg1"/>
                          </a:solidFill>
                        </a:rPr>
                        <a:t>Meteorological Conditions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33587"/>
                  </a:ext>
                </a:extLst>
              </a:tr>
              <a:tr h="411188">
                <a:tc>
                  <a:txBody>
                    <a:bodyPr/>
                    <a:lstStyle/>
                    <a:p>
                      <a:pPr algn="ctr"/>
                      <a:r>
                        <a:rPr lang="en-TT" sz="2000" dirty="0"/>
                        <a:t>Mechanical and Technical Issues</a:t>
                      </a:r>
                      <a:endParaRPr lang="en-TT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556780"/>
                  </a:ext>
                </a:extLst>
              </a:tr>
              <a:tr h="361341">
                <a:tc>
                  <a:txBody>
                    <a:bodyPr/>
                    <a:lstStyle/>
                    <a:p>
                      <a:pPr algn="ctr"/>
                      <a:r>
                        <a:rPr lang="en-TT" sz="2000" dirty="0"/>
                        <a:t>Human Errors</a:t>
                      </a:r>
                      <a:endParaRPr lang="en-TT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200958"/>
                  </a:ext>
                </a:extLst>
              </a:tr>
              <a:tr h="627363">
                <a:tc>
                  <a:txBody>
                    <a:bodyPr/>
                    <a:lstStyle/>
                    <a:p>
                      <a:pPr algn="ctr"/>
                      <a:r>
                        <a:rPr lang="en-TT" sz="2000" dirty="0"/>
                        <a:t>Malfunctioning aids to navigation</a:t>
                      </a:r>
                      <a:endParaRPr lang="en-TT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93923"/>
                  </a:ext>
                </a:extLst>
              </a:tr>
              <a:tr h="598531">
                <a:tc>
                  <a:txBody>
                    <a:bodyPr/>
                    <a:lstStyle/>
                    <a:p>
                      <a:pPr algn="ctr"/>
                      <a:r>
                        <a:rPr lang="en-TT" sz="2000" dirty="0"/>
                        <a:t>Inadequate charting (Bathymetry &amp; Navigational Hazards)</a:t>
                      </a:r>
                      <a:endParaRPr lang="en-TT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740090"/>
                  </a:ext>
                </a:extLst>
              </a:tr>
              <a:tr h="7525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2000" dirty="0"/>
                        <a:t>Navigational Complexity </a:t>
                      </a:r>
                      <a:endParaRPr lang="en-TT" sz="2000" b="1" dirty="0"/>
                    </a:p>
                    <a:p>
                      <a:pPr algn="ctr"/>
                      <a:endParaRPr lang="en-TT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2868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1C9C240-1AF4-4B7D-8EE0-27BE59321998}"/>
              </a:ext>
            </a:extLst>
          </p:cNvPr>
          <p:cNvSpPr txBox="1"/>
          <p:nvPr/>
        </p:nvSpPr>
        <p:spPr>
          <a:xfrm>
            <a:off x="7960706" y="5982502"/>
            <a:ext cx="3876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>
                <a:cs typeface="Calibri" panose="020F0502020204030204" pitchFamily="34" charset="0"/>
              </a:rPr>
              <a:t>Figure 3: Vessel Incident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78AAE5-DA27-4D1D-B26D-8F4C9895F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4" y="75967"/>
            <a:ext cx="2584487" cy="2030669"/>
          </a:xfrm>
          <a:prstGeom prst="rect">
            <a:avLst/>
          </a:prstGeom>
        </p:spPr>
      </p:pic>
      <p:pic>
        <p:nvPicPr>
          <p:cNvPr id="1026" name="Picture 2" descr="Image result for vessel accidents">
            <a:extLst>
              <a:ext uri="{FF2B5EF4-FFF2-40B4-BE49-F238E27FC236}">
                <a16:creationId xmlns:a16="http://schemas.microsoft.com/office/drawing/2014/main" id="{1958B998-B447-467B-A86C-6B9BF2EB9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562" y="1229184"/>
            <a:ext cx="4018664" cy="20306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essel accidents">
            <a:extLst>
              <a:ext uri="{FF2B5EF4-FFF2-40B4-BE49-F238E27FC236}">
                <a16:creationId xmlns:a16="http://schemas.microsoft.com/office/drawing/2014/main" id="{328A1245-9AF6-445A-B02E-DE643E942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562" y="3322160"/>
            <a:ext cx="4018664" cy="26603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753D05-FE3C-4052-AADB-463250D66516}"/>
              </a:ext>
            </a:extLst>
          </p:cNvPr>
          <p:cNvSpPr txBox="1"/>
          <p:nvPr/>
        </p:nvSpPr>
        <p:spPr>
          <a:xfrm>
            <a:off x="10745713" y="5628816"/>
            <a:ext cx="1320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1600" b="1" dirty="0"/>
              <a:t>Visser n.d</a:t>
            </a:r>
          </a:p>
        </p:txBody>
      </p:sp>
    </p:spTree>
    <p:extLst>
      <p:ext uri="{BB962C8B-B14F-4D97-AF65-F5344CB8AC3E}">
        <p14:creationId xmlns:p14="http://schemas.microsoft.com/office/powerpoint/2010/main" val="33202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ED75-B85D-4B23-8BE2-061769D5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58" y="37191"/>
            <a:ext cx="10681253" cy="685780"/>
          </a:xfrm>
        </p:spPr>
        <p:txBody>
          <a:bodyPr/>
          <a:lstStyle/>
          <a:p>
            <a:pPr algn="ctr"/>
            <a:r>
              <a:rPr lang="en-TT" sz="3200" b="1" i="0" dirty="0">
                <a:solidFill>
                  <a:schemeClr val="tx1"/>
                </a:solidFill>
              </a:rPr>
              <a:t>Quantitative Analysis of Maritime Causalities and Incidents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5F1099-8F9E-4CE1-8E29-2C77B648A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970"/>
            <a:ext cx="12192000" cy="621263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A9D603-6D04-49F2-A8B7-8386AA3BEFEB}"/>
              </a:ext>
            </a:extLst>
          </p:cNvPr>
          <p:cNvCxnSpPr>
            <a:cxnSpLocks/>
          </p:cNvCxnSpPr>
          <p:nvPr/>
        </p:nvCxnSpPr>
        <p:spPr bwMode="auto">
          <a:xfrm flipH="1">
            <a:off x="3218648" y="3493554"/>
            <a:ext cx="1311965" cy="80306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64142-FDDE-497F-BE94-42C3595A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11" y="6375424"/>
            <a:ext cx="538843" cy="375558"/>
          </a:xfrm>
        </p:spPr>
        <p:txBody>
          <a:bodyPr/>
          <a:lstStyle/>
          <a:p>
            <a:fld id="{3800E9F8-B195-408D-94A0-F12154713DE3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09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DBC85C-AD55-483E-BAD9-67037DF75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14777"/>
            <a:ext cx="12192000" cy="55458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BB9EF6-85C8-4CD1-83F4-81E84AFAC667}"/>
              </a:ext>
            </a:extLst>
          </p:cNvPr>
          <p:cNvSpPr/>
          <p:nvPr/>
        </p:nvSpPr>
        <p:spPr bwMode="auto">
          <a:xfrm>
            <a:off x="10746807" y="1439066"/>
            <a:ext cx="1061585" cy="46206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Figure 4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4FF966-2E9C-4174-9428-82180DB6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492" y="164905"/>
            <a:ext cx="9729900" cy="719948"/>
          </a:xfrm>
        </p:spPr>
        <p:txBody>
          <a:bodyPr/>
          <a:lstStyle/>
          <a:p>
            <a:pPr algn="ctr"/>
            <a:r>
              <a:rPr lang="en-TT" b="1" i="0" dirty="0">
                <a:solidFill>
                  <a:schemeClr val="tx1"/>
                </a:solidFill>
              </a:rPr>
              <a:t>Number of Incidents per Vessel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64142-FDDE-497F-BE94-42C3595A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6185" y="6164091"/>
            <a:ext cx="484414" cy="462068"/>
          </a:xfrm>
        </p:spPr>
        <p:txBody>
          <a:bodyPr/>
          <a:lstStyle/>
          <a:p>
            <a:fld id="{3800E9F8-B195-408D-94A0-F12154713DE3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446AC6-B131-4C6B-A54E-17AA7A7B6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213" y="-408707"/>
            <a:ext cx="2645755" cy="20788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0D9084-424F-4F84-9144-9FA542723589}"/>
              </a:ext>
            </a:extLst>
          </p:cNvPr>
          <p:cNvSpPr/>
          <p:nvPr/>
        </p:nvSpPr>
        <p:spPr bwMode="auto">
          <a:xfrm>
            <a:off x="3376246" y="1439066"/>
            <a:ext cx="5539154" cy="100519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T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5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DB5691-AD04-4D10-B152-F0CBD4A1C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62" t="7947" r="12992" b="24052"/>
          <a:stretch/>
        </p:blipFill>
        <p:spPr>
          <a:xfrm>
            <a:off x="68588" y="816694"/>
            <a:ext cx="12123412" cy="59696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B301D-914F-43CB-ADB3-F3E999A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6523" y="6242916"/>
            <a:ext cx="438150" cy="389755"/>
          </a:xfrm>
        </p:spPr>
        <p:txBody>
          <a:bodyPr/>
          <a:lstStyle/>
          <a:p>
            <a:fld id="{3800E9F8-B195-408D-94A0-F12154713D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8BAD3E-7880-4794-B306-3D060EFF4F20}"/>
              </a:ext>
            </a:extLst>
          </p:cNvPr>
          <p:cNvSpPr txBox="1">
            <a:spLocks/>
          </p:cNvSpPr>
          <p:nvPr/>
        </p:nvSpPr>
        <p:spPr bwMode="auto">
          <a:xfrm>
            <a:off x="2020450" y="133833"/>
            <a:ext cx="9676969" cy="68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TT" sz="3200" b="1" i="0" kern="0" dirty="0">
                <a:solidFill>
                  <a:schemeClr val="tx1"/>
                </a:solidFill>
              </a:rPr>
              <a:t>Number of Maritime Causalities and Incidents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A3412-3B11-4877-9909-F99C2AAAC0B0}"/>
              </a:ext>
            </a:extLst>
          </p:cNvPr>
          <p:cNvSpPr txBox="1"/>
          <p:nvPr/>
        </p:nvSpPr>
        <p:spPr>
          <a:xfrm>
            <a:off x="7010400" y="5191716"/>
            <a:ext cx="382905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TT" dirty="0"/>
              <a:t>9 Foundered</a:t>
            </a:r>
          </a:p>
          <a:p>
            <a:r>
              <a:rPr lang="en-TT" dirty="0"/>
              <a:t>10 Collisions</a:t>
            </a:r>
          </a:p>
          <a:p>
            <a:r>
              <a:rPr lang="en-TT" dirty="0"/>
              <a:t>14 Groundings</a:t>
            </a:r>
          </a:p>
          <a:p>
            <a:r>
              <a:rPr lang="en-TT" dirty="0"/>
              <a:t>11 Capsize</a:t>
            </a:r>
          </a:p>
          <a:p>
            <a:r>
              <a:rPr lang="en-TT" dirty="0"/>
              <a:t>13 Mechanical and Technical Failure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1E4AC0B0-E231-462E-9C65-8A0CDB0ADDDF}"/>
              </a:ext>
            </a:extLst>
          </p:cNvPr>
          <p:cNvSpPr/>
          <p:nvPr/>
        </p:nvSpPr>
        <p:spPr bwMode="auto">
          <a:xfrm rot="2296787">
            <a:off x="3357173" y="4627304"/>
            <a:ext cx="3980934" cy="323657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T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0E0BA2-281B-431B-B169-3EA89D109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205" y="-196625"/>
            <a:ext cx="2490613" cy="19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0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A12224-EDCD-4F41-8CC2-02A602429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5" y="895601"/>
            <a:ext cx="12015949" cy="58861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64142-FDDE-497F-BE94-42C3595A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9F8-B195-408D-94A0-F12154713DE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B951695-ABF0-408B-A7B8-50EDF3A2B144}"/>
              </a:ext>
            </a:extLst>
          </p:cNvPr>
          <p:cNvSpPr txBox="1">
            <a:spLocks/>
          </p:cNvSpPr>
          <p:nvPr/>
        </p:nvSpPr>
        <p:spPr bwMode="auto">
          <a:xfrm>
            <a:off x="11413094" y="6276190"/>
            <a:ext cx="690880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00E9F8-B195-408D-94A0-F12154713DE3}" type="slidenum">
              <a:rPr lang="en-US" sz="1800" smtClean="0">
                <a:solidFill>
                  <a:schemeClr val="bg1"/>
                </a:solidFill>
              </a:rPr>
              <a:pPr/>
              <a:t>8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7AAA8-E640-4BA1-9CC6-767C8567EC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344" t="16468" b="7993"/>
          <a:stretch/>
        </p:blipFill>
        <p:spPr>
          <a:xfrm>
            <a:off x="9985479" y="1743304"/>
            <a:ext cx="2030471" cy="329249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D62D01-ED38-440B-A808-6C5E03A64BA1}"/>
              </a:ext>
            </a:extLst>
          </p:cNvPr>
          <p:cNvSpPr/>
          <p:nvPr/>
        </p:nvSpPr>
        <p:spPr bwMode="auto">
          <a:xfrm>
            <a:off x="10852768" y="1207751"/>
            <a:ext cx="1061585" cy="46206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Figure 6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313144-31A5-45C6-9962-2FADAB013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29" y="-264779"/>
            <a:ext cx="2010732" cy="157986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37B5E02-D39A-4736-B6CD-3F3899CF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357" y="81793"/>
            <a:ext cx="9729900" cy="719948"/>
          </a:xfrm>
        </p:spPr>
        <p:txBody>
          <a:bodyPr/>
          <a:lstStyle/>
          <a:p>
            <a:pPr algn="ctr"/>
            <a:r>
              <a:rPr lang="en-TT" sz="3200" b="1" i="0" dirty="0">
                <a:solidFill>
                  <a:schemeClr val="tx1"/>
                </a:solidFill>
              </a:rPr>
              <a:t>Number of Incidents per Vessel Type for each year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DD2C94-9F88-429D-A400-D27812E9E041}"/>
              </a:ext>
            </a:extLst>
          </p:cNvPr>
          <p:cNvSpPr/>
          <p:nvPr/>
        </p:nvSpPr>
        <p:spPr bwMode="auto">
          <a:xfrm>
            <a:off x="3201323" y="976717"/>
            <a:ext cx="5998308" cy="46206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T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8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D6C2BB-867A-4A45-A997-7C6554061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5082"/>
            <a:ext cx="12192002" cy="55429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64142-FDDE-497F-BE94-42C3595A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9F8-B195-408D-94A0-F12154713D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BA1F2C-8961-4CA1-941D-81E23A02E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29" y="-264779"/>
            <a:ext cx="2010732" cy="1579861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DB49718-5940-4473-81C8-5B4323451C5A}"/>
              </a:ext>
            </a:extLst>
          </p:cNvPr>
          <p:cNvSpPr txBox="1">
            <a:spLocks/>
          </p:cNvSpPr>
          <p:nvPr/>
        </p:nvSpPr>
        <p:spPr bwMode="auto">
          <a:xfrm>
            <a:off x="11177090" y="6258772"/>
            <a:ext cx="690880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00E9F8-B195-408D-94A0-F12154713DE3}" type="slidenum">
              <a:rPr lang="en-US" sz="1800" smtClean="0">
                <a:solidFill>
                  <a:schemeClr val="bg1"/>
                </a:solidFill>
              </a:rPr>
              <a:pPr/>
              <a:t>9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A698DE-4292-45DB-96A9-F4881E4D1BBD}"/>
              </a:ext>
            </a:extLst>
          </p:cNvPr>
          <p:cNvSpPr/>
          <p:nvPr/>
        </p:nvSpPr>
        <p:spPr bwMode="auto">
          <a:xfrm>
            <a:off x="10991737" y="1474109"/>
            <a:ext cx="1061585" cy="46206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T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Figure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454C09-6645-4A55-BA12-D471ADD8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356" y="81793"/>
            <a:ext cx="9795581" cy="894924"/>
          </a:xfrm>
        </p:spPr>
        <p:txBody>
          <a:bodyPr/>
          <a:lstStyle/>
          <a:p>
            <a:pPr algn="ctr"/>
            <a:r>
              <a:rPr lang="en-TT" sz="3200" b="1" i="0" dirty="0">
                <a:solidFill>
                  <a:schemeClr val="tx1"/>
                </a:solidFill>
              </a:rPr>
              <a:t>Total Number of Marine Causalities and Incidents per Year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47059A-FB8E-4578-A027-3622BA1A3882}"/>
              </a:ext>
            </a:extLst>
          </p:cNvPr>
          <p:cNvSpPr/>
          <p:nvPr/>
        </p:nvSpPr>
        <p:spPr bwMode="auto">
          <a:xfrm>
            <a:off x="1933355" y="1496746"/>
            <a:ext cx="8212967" cy="46206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T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78333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4878</TotalTime>
  <Words>444</Words>
  <Application>Microsoft Office PowerPoint</Application>
  <PresentationFormat>Widescreen</PresentationFormat>
  <Paragraphs>122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Garamond</vt:lpstr>
      <vt:lpstr>Tahoma</vt:lpstr>
      <vt:lpstr>Times New Roman</vt:lpstr>
      <vt:lpstr>Wingdings</vt:lpstr>
      <vt:lpstr>Global</vt:lpstr>
      <vt:lpstr>Office Theme</vt:lpstr>
      <vt:lpstr>Global Statistical Analysis of Historical Marine Incidents</vt:lpstr>
      <vt:lpstr>Learning Objectives</vt:lpstr>
      <vt:lpstr>Introduction to the Study</vt:lpstr>
      <vt:lpstr>Causes of Maritime Accidents</vt:lpstr>
      <vt:lpstr>Quantitative Analysis of Maritime Causalities and Incidents</vt:lpstr>
      <vt:lpstr>Number of Incidents per Vessel Type</vt:lpstr>
      <vt:lpstr>PowerPoint Presentation</vt:lpstr>
      <vt:lpstr>Number of Incidents per Vessel Type for each year</vt:lpstr>
      <vt:lpstr>Total Number of Marine Causalities and Incidents per Year</vt:lpstr>
      <vt:lpstr>Distribution of Accident Type</vt:lpstr>
      <vt:lpstr>Causes of Accidents per Year</vt:lpstr>
      <vt:lpstr>Number of Incidents per Period of the Day</vt:lpstr>
      <vt:lpstr>Marine Causality and Incidents per Hour</vt:lpstr>
      <vt:lpstr>Number of Collision per Hour</vt:lpstr>
      <vt:lpstr>Quantitative Analysis of Maritime Causalities and Incidents</vt:lpstr>
      <vt:lpstr>Number of Aged Vessels</vt:lpstr>
      <vt:lpstr>Location of Collision Incidents</vt:lpstr>
      <vt:lpstr>Location of Stranding/Grounding Incidents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Statistical Analysis of Historical Marine Incidents</dc:title>
  <dc:creator>Amrika</dc:creator>
  <cp:lastModifiedBy>Amrika</cp:lastModifiedBy>
  <cp:revision>314</cp:revision>
  <dcterms:created xsi:type="dcterms:W3CDTF">2018-04-30T00:36:40Z</dcterms:created>
  <dcterms:modified xsi:type="dcterms:W3CDTF">2019-12-06T00:11:20Z</dcterms:modified>
</cp:coreProperties>
</file>