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65" r:id="rId2"/>
    <p:sldId id="271" r:id="rId3"/>
    <p:sldId id="288" r:id="rId4"/>
    <p:sldId id="266" r:id="rId5"/>
    <p:sldId id="290" r:id="rId6"/>
    <p:sldId id="291" r:id="rId7"/>
    <p:sldId id="285" r:id="rId8"/>
    <p:sldId id="284" r:id="rId9"/>
    <p:sldId id="286" r:id="rId10"/>
    <p:sldId id="287" r:id="rId11"/>
    <p:sldId id="289" r:id="rId12"/>
    <p:sldId id="283"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BB76"/>
    <a:srgbClr val="22C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7" d="100"/>
          <a:sy n="107" d="100"/>
        </p:scale>
        <p:origin x="-702"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3F3B30-250F-49D5-8FD3-CE50E292141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D38CF-B754-4A55-AAAA-CAD3C8FF394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68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3F3B30-250F-49D5-8FD3-CE50E292141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D38CF-B754-4A55-AAAA-CAD3C8FF3949}" type="slidenum">
              <a:rPr lang="en-US" smtClean="0"/>
              <a:t>‹#›</a:t>
            </a:fld>
            <a:endParaRPr lang="en-US"/>
          </a:p>
        </p:txBody>
      </p:sp>
    </p:spTree>
    <p:extLst>
      <p:ext uri="{BB962C8B-B14F-4D97-AF65-F5344CB8AC3E}">
        <p14:creationId xmlns:p14="http://schemas.microsoft.com/office/powerpoint/2010/main" val="428967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3F3B30-250F-49D5-8FD3-CE50E292141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D38CF-B754-4A55-AAAA-CAD3C8FF3949}" type="slidenum">
              <a:rPr lang="en-US" smtClean="0"/>
              <a:t>‹#›</a:t>
            </a:fld>
            <a:endParaRPr lang="en-US"/>
          </a:p>
        </p:txBody>
      </p:sp>
    </p:spTree>
    <p:extLst>
      <p:ext uri="{BB962C8B-B14F-4D97-AF65-F5344CB8AC3E}">
        <p14:creationId xmlns:p14="http://schemas.microsoft.com/office/powerpoint/2010/main" val="359584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3F3B30-250F-49D5-8FD3-CE50E292141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D38CF-B754-4A55-AAAA-CAD3C8FF3949}" type="slidenum">
              <a:rPr lang="en-US" smtClean="0"/>
              <a:t>‹#›</a:t>
            </a:fld>
            <a:endParaRPr lang="en-US"/>
          </a:p>
        </p:txBody>
      </p:sp>
    </p:spTree>
    <p:extLst>
      <p:ext uri="{BB962C8B-B14F-4D97-AF65-F5344CB8AC3E}">
        <p14:creationId xmlns:p14="http://schemas.microsoft.com/office/powerpoint/2010/main" val="3814754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3F3B30-250F-49D5-8FD3-CE50E292141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D38CF-B754-4A55-AAAA-CAD3C8FF394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03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3F3B30-250F-49D5-8FD3-CE50E2921414}"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D38CF-B754-4A55-AAAA-CAD3C8FF3949}" type="slidenum">
              <a:rPr lang="en-US" smtClean="0"/>
              <a:t>‹#›</a:t>
            </a:fld>
            <a:endParaRPr lang="en-US"/>
          </a:p>
        </p:txBody>
      </p:sp>
    </p:spTree>
    <p:extLst>
      <p:ext uri="{BB962C8B-B14F-4D97-AF65-F5344CB8AC3E}">
        <p14:creationId xmlns:p14="http://schemas.microsoft.com/office/powerpoint/2010/main" val="1989465887"/>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3F3B30-250F-49D5-8FD3-CE50E2921414}"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D38CF-B754-4A55-AAAA-CAD3C8FF3949}" type="slidenum">
              <a:rPr lang="en-US" smtClean="0"/>
              <a:t>‹#›</a:t>
            </a:fld>
            <a:endParaRPr lang="en-US"/>
          </a:p>
        </p:txBody>
      </p:sp>
    </p:spTree>
    <p:extLst>
      <p:ext uri="{BB962C8B-B14F-4D97-AF65-F5344CB8AC3E}">
        <p14:creationId xmlns:p14="http://schemas.microsoft.com/office/powerpoint/2010/main" val="3193934109"/>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3F3B30-250F-49D5-8FD3-CE50E2921414}"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D38CF-B754-4A55-AAAA-CAD3C8FF3949}" type="slidenum">
              <a:rPr lang="en-US" smtClean="0"/>
              <a:t>‹#›</a:t>
            </a:fld>
            <a:endParaRPr lang="en-US"/>
          </a:p>
        </p:txBody>
      </p:sp>
    </p:spTree>
    <p:extLst>
      <p:ext uri="{BB962C8B-B14F-4D97-AF65-F5344CB8AC3E}">
        <p14:creationId xmlns:p14="http://schemas.microsoft.com/office/powerpoint/2010/main" val="2098411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F3F3B30-250F-49D5-8FD3-CE50E2921414}" type="datetimeFigureOut">
              <a:rPr lang="en-US" smtClean="0"/>
              <a:t>12/4/2019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3AD38CF-B754-4A55-AAAA-CAD3C8FF3949}" type="slidenum">
              <a:rPr lang="en-US" smtClean="0"/>
              <a:t>‹#›</a:t>
            </a:fld>
            <a:endParaRPr lang="en-US"/>
          </a:p>
        </p:txBody>
      </p:sp>
    </p:spTree>
    <p:extLst>
      <p:ext uri="{BB962C8B-B14F-4D97-AF65-F5344CB8AC3E}">
        <p14:creationId xmlns:p14="http://schemas.microsoft.com/office/powerpoint/2010/main" val="332161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F3F3B30-250F-49D5-8FD3-CE50E2921414}" type="datetimeFigureOut">
              <a:rPr lang="en-US" smtClean="0"/>
              <a:t>12/4/2019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3AD38CF-B754-4A55-AAAA-CAD3C8FF3949}" type="slidenum">
              <a:rPr lang="en-US" smtClean="0"/>
              <a:t>‹#›</a:t>
            </a:fld>
            <a:endParaRPr lang="en-US"/>
          </a:p>
        </p:txBody>
      </p:sp>
    </p:spTree>
    <p:extLst>
      <p:ext uri="{BB962C8B-B14F-4D97-AF65-F5344CB8AC3E}">
        <p14:creationId xmlns:p14="http://schemas.microsoft.com/office/powerpoint/2010/main" val="4178682601"/>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3F3B30-250F-49D5-8FD3-CE50E2921414}"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D38CF-B754-4A55-AAAA-CAD3C8FF3949}" type="slidenum">
              <a:rPr lang="en-US" smtClean="0"/>
              <a:t>‹#›</a:t>
            </a:fld>
            <a:endParaRPr lang="en-US"/>
          </a:p>
        </p:txBody>
      </p:sp>
    </p:spTree>
    <p:extLst>
      <p:ext uri="{BB962C8B-B14F-4D97-AF65-F5344CB8AC3E}">
        <p14:creationId xmlns:p14="http://schemas.microsoft.com/office/powerpoint/2010/main" val="57644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F3F3B30-250F-49D5-8FD3-CE50E2921414}" type="datetimeFigureOut">
              <a:rPr lang="en-US" smtClean="0"/>
              <a:t>12/4/2019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3AD38CF-B754-4A55-AAAA-CAD3C8FF394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73588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www.caribppcr.org.jm/" TargetMode="Externa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A3D289-843B-4514-AEE4-C08B614A5578}"/>
              </a:ext>
            </a:extLst>
          </p:cNvPr>
          <p:cNvSpPr>
            <a:spLocks noGrp="1"/>
          </p:cNvSpPr>
          <p:nvPr>
            <p:ph type="ctrTitle" idx="4294967295"/>
          </p:nvPr>
        </p:nvSpPr>
        <p:spPr>
          <a:xfrm>
            <a:off x="544516" y="76013"/>
            <a:ext cx="10058400" cy="2122488"/>
          </a:xfrm>
        </p:spPr>
        <p:txBody>
          <a:bodyPr>
            <a:normAutofit/>
          </a:bodyPr>
          <a:lstStyle/>
          <a:p>
            <a:r>
              <a:rPr lang="en-US" sz="6000" b="1" dirty="0"/>
              <a:t>The Caribbean Regional Track of the PPCR Programme</a:t>
            </a:r>
          </a:p>
        </p:txBody>
      </p:sp>
      <p:sp>
        <p:nvSpPr>
          <p:cNvPr id="3" name="Subtitle 2">
            <a:extLst>
              <a:ext uri="{FF2B5EF4-FFF2-40B4-BE49-F238E27FC236}">
                <a16:creationId xmlns:a16="http://schemas.microsoft.com/office/drawing/2014/main" xmlns="" id="{45C66963-F27F-44EF-9E6F-FDD2D01B7EF4}"/>
              </a:ext>
            </a:extLst>
          </p:cNvPr>
          <p:cNvSpPr>
            <a:spLocks noGrp="1"/>
          </p:cNvSpPr>
          <p:nvPr>
            <p:ph type="subTitle" idx="4294967295"/>
          </p:nvPr>
        </p:nvSpPr>
        <p:spPr>
          <a:xfrm>
            <a:off x="569488" y="2644060"/>
            <a:ext cx="11060260" cy="835987"/>
          </a:xfrm>
        </p:spPr>
        <p:txBody>
          <a:bodyPr>
            <a:normAutofit fontScale="85000" lnSpcReduction="20000"/>
          </a:bodyPr>
          <a:lstStyle/>
          <a:p>
            <a:r>
              <a:rPr lang="en-GB" b="1" dirty="0" smtClean="0">
                <a:solidFill>
                  <a:schemeClr val="tx1"/>
                </a:solidFill>
              </a:rPr>
              <a:t>Brief Overview </a:t>
            </a:r>
          </a:p>
          <a:p>
            <a:r>
              <a:rPr lang="en-GB" b="1" dirty="0" smtClean="0">
                <a:solidFill>
                  <a:schemeClr val="tx1"/>
                </a:solidFill>
              </a:rPr>
              <a:t>Details on COMPONENT </a:t>
            </a:r>
            <a:r>
              <a:rPr lang="en-GB" b="1" dirty="0">
                <a:solidFill>
                  <a:schemeClr val="tx1"/>
                </a:solidFill>
              </a:rPr>
              <a:t>1 – </a:t>
            </a:r>
            <a:r>
              <a:rPr lang="en-GB" dirty="0">
                <a:solidFill>
                  <a:schemeClr val="tx1"/>
                </a:solidFill>
              </a:rPr>
              <a:t>Improving Geospatial Data Management and Management for Adaptation Planning, Sea Level Rise and Storm Surge Impact Analysis</a:t>
            </a:r>
            <a:endParaRPr lang="en-US" b="1" dirty="0">
              <a:solidFill>
                <a:schemeClr val="tx1"/>
              </a:solidFill>
            </a:endParaRPr>
          </a:p>
        </p:txBody>
      </p:sp>
      <p:pic>
        <p:nvPicPr>
          <p:cNvPr id="10" name="Picture 9">
            <a:extLst>
              <a:ext uri="{FF2B5EF4-FFF2-40B4-BE49-F238E27FC236}">
                <a16:creationId xmlns:a16="http://schemas.microsoft.com/office/drawing/2014/main" xmlns="" id="{56837DB5-55CB-40B1-B09E-989D13AEE4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53" y="4721798"/>
            <a:ext cx="1198486" cy="1552757"/>
          </a:xfrm>
          <a:prstGeom prst="rect">
            <a:avLst/>
          </a:prstGeom>
        </p:spPr>
      </p:pic>
      <p:pic>
        <p:nvPicPr>
          <p:cNvPr id="12" name="Picture 11">
            <a:extLst>
              <a:ext uri="{FF2B5EF4-FFF2-40B4-BE49-F238E27FC236}">
                <a16:creationId xmlns:a16="http://schemas.microsoft.com/office/drawing/2014/main" xmlns="" id="{05A5688D-C58E-4B3B-9E04-F621A28955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79" r="12604" b="27549"/>
          <a:stretch/>
        </p:blipFill>
        <p:spPr>
          <a:xfrm>
            <a:off x="4154748" y="4873841"/>
            <a:ext cx="2005871" cy="1315195"/>
          </a:xfrm>
          <a:prstGeom prst="rect">
            <a:avLst/>
          </a:prstGeom>
        </p:spPr>
      </p:pic>
      <p:sp>
        <p:nvSpPr>
          <p:cNvPr id="7" name="Rectangle 6">
            <a:extLst>
              <a:ext uri="{FF2B5EF4-FFF2-40B4-BE49-F238E27FC236}">
                <a16:creationId xmlns:a16="http://schemas.microsoft.com/office/drawing/2014/main" xmlns="" id="{BE776726-1BEA-4146-90CD-FCE843BC0C6A}"/>
              </a:ext>
            </a:extLst>
          </p:cNvPr>
          <p:cNvSpPr/>
          <p:nvPr/>
        </p:nvSpPr>
        <p:spPr>
          <a:xfrm>
            <a:off x="8777423" y="4714620"/>
            <a:ext cx="3171921" cy="1323439"/>
          </a:xfrm>
          <a:prstGeom prst="rect">
            <a:avLst/>
          </a:prstGeom>
        </p:spPr>
        <p:txBody>
          <a:bodyPr wrap="square">
            <a:spAutoFit/>
          </a:bodyPr>
          <a:lstStyle/>
          <a:p>
            <a:r>
              <a:rPr lang="en-US" sz="1600" b="1" dirty="0" smtClean="0"/>
              <a:t>Ainsley A Henry</a:t>
            </a:r>
            <a:endParaRPr lang="en-US" sz="1600" b="1" dirty="0"/>
          </a:p>
          <a:p>
            <a:r>
              <a:rPr lang="en-US" sz="1600" b="1" dirty="0" smtClean="0"/>
              <a:t>Program Manager</a:t>
            </a:r>
          </a:p>
          <a:p>
            <a:r>
              <a:rPr lang="en-US" sz="1600" b="1" dirty="0" smtClean="0"/>
              <a:t>PMU – MORI – UWI</a:t>
            </a:r>
            <a:endParaRPr lang="en-US" sz="1600" b="1" dirty="0"/>
          </a:p>
          <a:p>
            <a:endParaRPr lang="en-US" sz="1600" b="1" dirty="0"/>
          </a:p>
          <a:p>
            <a:r>
              <a:rPr lang="en-US" sz="1600" b="1" dirty="0" smtClean="0"/>
              <a:t>December </a:t>
            </a:r>
            <a:r>
              <a:rPr lang="en-US" sz="1600" b="1" dirty="0"/>
              <a:t>2019</a:t>
            </a:r>
          </a:p>
        </p:txBody>
      </p:sp>
      <p:cxnSp>
        <p:nvCxnSpPr>
          <p:cNvPr id="11" name="Straight Connector 10">
            <a:extLst>
              <a:ext uri="{FF2B5EF4-FFF2-40B4-BE49-F238E27FC236}">
                <a16:creationId xmlns:a16="http://schemas.microsoft.com/office/drawing/2014/main" xmlns="" id="{2B1DA1B9-20EC-4F3D-97DF-C5829F73497E}"/>
              </a:ext>
            </a:extLst>
          </p:cNvPr>
          <p:cNvCxnSpPr>
            <a:cxnSpLocks/>
          </p:cNvCxnSpPr>
          <p:nvPr/>
        </p:nvCxnSpPr>
        <p:spPr>
          <a:xfrm>
            <a:off x="317187" y="2563091"/>
            <a:ext cx="11405226"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0613" y="5185831"/>
            <a:ext cx="1844844" cy="930173"/>
          </a:xfrm>
          <a:prstGeom prst="rect">
            <a:avLst/>
          </a:prstGeom>
        </p:spPr>
      </p:pic>
      <p:sp>
        <p:nvSpPr>
          <p:cNvPr id="5" name="TextBox 4"/>
          <p:cNvSpPr txBox="1"/>
          <p:nvPr/>
        </p:nvSpPr>
        <p:spPr>
          <a:xfrm>
            <a:off x="1074198" y="6420320"/>
            <a:ext cx="10431263" cy="369332"/>
          </a:xfrm>
          <a:prstGeom prst="rect">
            <a:avLst/>
          </a:prstGeom>
          <a:noFill/>
        </p:spPr>
        <p:txBody>
          <a:bodyPr wrap="square" rtlCol="0">
            <a:spAutoFit/>
          </a:bodyPr>
          <a:lstStyle/>
          <a:p>
            <a:r>
              <a:rPr lang="en-JM" dirty="0" smtClean="0">
                <a:solidFill>
                  <a:schemeClr val="bg1"/>
                </a:solidFill>
              </a:rPr>
              <a:t>Investment Plan for the Caribbean Regional Track of the Pilot Program for Climate Resilience </a:t>
            </a:r>
            <a:endParaRPr lang="en-JM" dirty="0">
              <a:solidFill>
                <a:schemeClr val="bg1"/>
              </a:solidFill>
            </a:endParaRPr>
          </a:p>
        </p:txBody>
      </p:sp>
    </p:spTree>
    <p:extLst>
      <p:ext uri="{BB962C8B-B14F-4D97-AF65-F5344CB8AC3E}">
        <p14:creationId xmlns:p14="http://schemas.microsoft.com/office/powerpoint/2010/main" val="337165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F52A0CBE-38F5-4B16-A5FA-02D4E406E951}"/>
              </a:ext>
            </a:extLst>
          </p:cNvPr>
          <p:cNvSpPr>
            <a:spLocks noGrp="1"/>
          </p:cNvSpPr>
          <p:nvPr>
            <p:ph type="title"/>
          </p:nvPr>
        </p:nvSpPr>
        <p:spPr/>
        <p:txBody>
          <a:bodyPr>
            <a:noAutofit/>
          </a:bodyPr>
          <a:lstStyle/>
          <a:p>
            <a:r>
              <a:rPr lang="en-GB" sz="3200" b="1" dirty="0">
                <a:solidFill>
                  <a:schemeClr val="tx1"/>
                </a:solidFill>
              </a:rPr>
              <a:t>COMPONENT 1 – </a:t>
            </a:r>
            <a:r>
              <a:rPr lang="en-GB" sz="3200" dirty="0">
                <a:solidFill>
                  <a:schemeClr val="tx1"/>
                </a:solidFill>
              </a:rPr>
              <a:t>Improving Geospatial Data Management and Management for Adaptation Planning, Sea Level Rise and Storm Surge Impact Analysis</a:t>
            </a:r>
            <a:endParaRPr lang="en-US" sz="3200" dirty="0">
              <a:solidFill>
                <a:schemeClr val="tx1"/>
              </a:solidFill>
            </a:endParaRPr>
          </a:p>
        </p:txBody>
      </p:sp>
      <p:pic>
        <p:nvPicPr>
          <p:cNvPr id="5" name="Picture 4">
            <a:extLst>
              <a:ext uri="{FF2B5EF4-FFF2-40B4-BE49-F238E27FC236}">
                <a16:creationId xmlns:a16="http://schemas.microsoft.com/office/drawing/2014/main" xmlns="" id="{56837DB5-55CB-40B1-B09E-989D13AEE4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53" y="5147503"/>
            <a:ext cx="869908" cy="1127052"/>
          </a:xfrm>
          <a:prstGeom prst="rect">
            <a:avLst/>
          </a:prstGeom>
        </p:spPr>
      </p:pic>
      <p:pic>
        <p:nvPicPr>
          <p:cNvPr id="6" name="Picture 5">
            <a:extLst>
              <a:ext uri="{FF2B5EF4-FFF2-40B4-BE49-F238E27FC236}">
                <a16:creationId xmlns:a16="http://schemas.microsoft.com/office/drawing/2014/main" xmlns="" id="{05A5688D-C58E-4B3B-9E04-F621A28955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79" r="12604" b="27549"/>
          <a:stretch/>
        </p:blipFill>
        <p:spPr>
          <a:xfrm>
            <a:off x="2769780" y="5296562"/>
            <a:ext cx="1455939" cy="9546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9055" y="5511873"/>
            <a:ext cx="1339059" cy="675155"/>
          </a:xfrm>
          <a:prstGeom prst="rect">
            <a:avLst/>
          </a:prstGeom>
        </p:spPr>
      </p:pic>
      <p:sp>
        <p:nvSpPr>
          <p:cNvPr id="8" name="TextBox 7"/>
          <p:cNvSpPr txBox="1"/>
          <p:nvPr/>
        </p:nvSpPr>
        <p:spPr>
          <a:xfrm>
            <a:off x="1074198" y="6420320"/>
            <a:ext cx="10431263" cy="369332"/>
          </a:xfrm>
          <a:prstGeom prst="rect">
            <a:avLst/>
          </a:prstGeom>
          <a:noFill/>
        </p:spPr>
        <p:txBody>
          <a:bodyPr wrap="square" rtlCol="0">
            <a:spAutoFit/>
          </a:bodyPr>
          <a:lstStyle/>
          <a:p>
            <a:r>
              <a:rPr lang="en-JM" dirty="0" smtClean="0">
                <a:solidFill>
                  <a:schemeClr val="bg1"/>
                </a:solidFill>
              </a:rPr>
              <a:t>Investment Plan for the Caribbean Regional Track of the Pilot Program for Climate Resilience </a:t>
            </a:r>
            <a:endParaRPr lang="en-JM" dirty="0">
              <a:solidFill>
                <a:schemeClr val="bg1"/>
              </a:solidFill>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5359" y="1791161"/>
            <a:ext cx="7501616" cy="3769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05359" y="1791161"/>
            <a:ext cx="2295885" cy="646331"/>
          </a:xfrm>
          <a:prstGeom prst="rect">
            <a:avLst/>
          </a:prstGeom>
          <a:noFill/>
        </p:spPr>
        <p:txBody>
          <a:bodyPr wrap="none" rtlCol="0">
            <a:spAutoFit/>
          </a:bodyPr>
          <a:lstStyle/>
          <a:p>
            <a:r>
              <a:rPr lang="en-JM" dirty="0" smtClean="0"/>
              <a:t>Data Acquisition Areas</a:t>
            </a:r>
          </a:p>
          <a:p>
            <a:r>
              <a:rPr lang="en-JM" dirty="0" smtClean="0"/>
              <a:t>Haiti</a:t>
            </a:r>
            <a:endParaRPr lang="en-JM" dirty="0"/>
          </a:p>
        </p:txBody>
      </p:sp>
    </p:spTree>
    <p:extLst>
      <p:ext uri="{BB962C8B-B14F-4D97-AF65-F5344CB8AC3E}">
        <p14:creationId xmlns:p14="http://schemas.microsoft.com/office/powerpoint/2010/main" val="2527911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A396DE4-25AF-4D5C-8FA2-DB62F0D0EE6A}"/>
              </a:ext>
            </a:extLst>
          </p:cNvPr>
          <p:cNvSpPr>
            <a:spLocks noGrp="1"/>
          </p:cNvSpPr>
          <p:nvPr>
            <p:ph idx="1"/>
          </p:nvPr>
        </p:nvSpPr>
        <p:spPr>
          <a:xfrm>
            <a:off x="923278" y="2050742"/>
            <a:ext cx="10520039" cy="3461131"/>
          </a:xfrm>
        </p:spPr>
        <p:txBody>
          <a:bodyPr>
            <a:normAutofit lnSpcReduction="10000"/>
          </a:bodyPr>
          <a:lstStyle/>
          <a:p>
            <a:pPr marL="0" indent="0">
              <a:buNone/>
            </a:pPr>
            <a:r>
              <a:rPr lang="en-GB" sz="2400" b="1" dirty="0" smtClean="0">
                <a:solidFill>
                  <a:schemeClr val="tx1"/>
                </a:solidFill>
              </a:rPr>
              <a:t>Outputs</a:t>
            </a:r>
          </a:p>
          <a:p>
            <a:pPr>
              <a:buFont typeface="Wingdings" panose="05000000000000000000" pitchFamily="2" charset="2"/>
              <a:buChar char="§"/>
            </a:pPr>
            <a:r>
              <a:rPr lang="en-GB" sz="2400" dirty="0" smtClean="0">
                <a:solidFill>
                  <a:schemeClr val="tx1"/>
                </a:solidFill>
              </a:rPr>
              <a:t>Data </a:t>
            </a:r>
            <a:r>
              <a:rPr lang="en-GB" sz="2400" dirty="0" smtClean="0">
                <a:solidFill>
                  <a:schemeClr val="tx1"/>
                </a:solidFill>
              </a:rPr>
              <a:t>acquisition for selected highly vulnerable areas in the pilot countries</a:t>
            </a:r>
          </a:p>
          <a:p>
            <a:pPr>
              <a:buFont typeface="Wingdings" panose="05000000000000000000" pitchFamily="2" charset="2"/>
              <a:buChar char="§"/>
            </a:pPr>
            <a:r>
              <a:rPr lang="en-GB" sz="2400" dirty="0">
                <a:solidFill>
                  <a:schemeClr val="tx1"/>
                </a:solidFill>
              </a:rPr>
              <a:t>Production and transfer of geo-spatial outputs to key national and regional repositories</a:t>
            </a:r>
          </a:p>
          <a:p>
            <a:pPr lvl="1">
              <a:buFont typeface="Wingdings" panose="05000000000000000000" pitchFamily="2" charset="2"/>
              <a:buChar char="§"/>
            </a:pPr>
            <a:r>
              <a:rPr lang="en-GB" sz="2200" dirty="0" smtClean="0">
                <a:solidFill>
                  <a:schemeClr val="tx1"/>
                </a:solidFill>
              </a:rPr>
              <a:t>Bathymetry (Haiti and Jamaica)</a:t>
            </a:r>
            <a:endParaRPr lang="en-GB" sz="2200" dirty="0" smtClean="0">
              <a:solidFill>
                <a:schemeClr val="tx1"/>
              </a:solidFill>
            </a:endParaRPr>
          </a:p>
          <a:p>
            <a:pPr lvl="1">
              <a:buFont typeface="Wingdings" panose="05000000000000000000" pitchFamily="2" charset="2"/>
              <a:buChar char="§"/>
            </a:pPr>
            <a:r>
              <a:rPr lang="en-GB" sz="2200" dirty="0" smtClean="0">
                <a:solidFill>
                  <a:schemeClr val="tx1"/>
                </a:solidFill>
              </a:rPr>
              <a:t>Topography (Jamaica only)</a:t>
            </a:r>
            <a:endParaRPr lang="en-GB" sz="2200" dirty="0" smtClean="0">
              <a:solidFill>
                <a:schemeClr val="tx1"/>
              </a:solidFill>
            </a:endParaRPr>
          </a:p>
          <a:p>
            <a:pPr lvl="1">
              <a:buFont typeface="Wingdings" panose="05000000000000000000" pitchFamily="2" charset="2"/>
              <a:buChar char="§"/>
            </a:pPr>
            <a:r>
              <a:rPr lang="en-GB" sz="2200" dirty="0" smtClean="0">
                <a:solidFill>
                  <a:schemeClr val="tx1"/>
                </a:solidFill>
              </a:rPr>
              <a:t>Aerial </a:t>
            </a:r>
            <a:r>
              <a:rPr lang="en-GB" sz="2200" dirty="0" smtClean="0">
                <a:solidFill>
                  <a:schemeClr val="tx1"/>
                </a:solidFill>
              </a:rPr>
              <a:t>Imagery and DEMs (Haiti and Jamaica)</a:t>
            </a:r>
          </a:p>
          <a:p>
            <a:pPr>
              <a:buFont typeface="Wingdings" panose="05000000000000000000" pitchFamily="2" charset="2"/>
              <a:buChar char="§"/>
            </a:pPr>
            <a:r>
              <a:rPr lang="en-GB" sz="2400" dirty="0" smtClean="0">
                <a:solidFill>
                  <a:schemeClr val="tx1"/>
                </a:solidFill>
              </a:rPr>
              <a:t>Geospatial professionals in Pilot countries exposed to LIDAR technology and potential uses (workshop Feb 2020)</a:t>
            </a:r>
            <a:endParaRPr lang="en-GB" sz="2400" dirty="0" smtClean="0">
              <a:solidFill>
                <a:schemeClr val="tx1"/>
              </a:solidFill>
            </a:endParaRPr>
          </a:p>
          <a:p>
            <a:pPr>
              <a:buFont typeface="Wingdings" panose="05000000000000000000" pitchFamily="2" charset="2"/>
              <a:buChar char="§"/>
            </a:pPr>
            <a:endParaRPr lang="en-US" sz="2400" dirty="0">
              <a:solidFill>
                <a:schemeClr val="tx1"/>
              </a:solidFill>
            </a:endParaRPr>
          </a:p>
        </p:txBody>
      </p:sp>
      <p:sp>
        <p:nvSpPr>
          <p:cNvPr id="9" name="Title 8">
            <a:extLst>
              <a:ext uri="{FF2B5EF4-FFF2-40B4-BE49-F238E27FC236}">
                <a16:creationId xmlns:a16="http://schemas.microsoft.com/office/drawing/2014/main" xmlns="" id="{F52A0CBE-38F5-4B16-A5FA-02D4E406E951}"/>
              </a:ext>
            </a:extLst>
          </p:cNvPr>
          <p:cNvSpPr>
            <a:spLocks noGrp="1"/>
          </p:cNvSpPr>
          <p:nvPr>
            <p:ph type="title"/>
          </p:nvPr>
        </p:nvSpPr>
        <p:spPr/>
        <p:txBody>
          <a:bodyPr>
            <a:noAutofit/>
          </a:bodyPr>
          <a:lstStyle/>
          <a:p>
            <a:r>
              <a:rPr lang="en-GB" sz="3200" b="1" dirty="0">
                <a:solidFill>
                  <a:schemeClr val="tx1"/>
                </a:solidFill>
              </a:rPr>
              <a:t>COMPONENT 1 – </a:t>
            </a:r>
            <a:r>
              <a:rPr lang="en-GB" sz="3200" dirty="0">
                <a:solidFill>
                  <a:schemeClr val="tx1"/>
                </a:solidFill>
              </a:rPr>
              <a:t>Improving Geospatial Data Management and Management for Adaptation Planning, Sea Level Rise and Storm Surge Impact Analysis</a:t>
            </a:r>
            <a:endParaRPr lang="en-US" sz="3200" dirty="0">
              <a:solidFill>
                <a:schemeClr val="tx1"/>
              </a:solidFill>
            </a:endParaRPr>
          </a:p>
        </p:txBody>
      </p:sp>
      <p:pic>
        <p:nvPicPr>
          <p:cNvPr id="5" name="Picture 4">
            <a:extLst>
              <a:ext uri="{FF2B5EF4-FFF2-40B4-BE49-F238E27FC236}">
                <a16:creationId xmlns:a16="http://schemas.microsoft.com/office/drawing/2014/main" xmlns="" id="{56837DB5-55CB-40B1-B09E-989D13AEE4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53" y="5147503"/>
            <a:ext cx="869908" cy="1127052"/>
          </a:xfrm>
          <a:prstGeom prst="rect">
            <a:avLst/>
          </a:prstGeom>
        </p:spPr>
      </p:pic>
      <p:pic>
        <p:nvPicPr>
          <p:cNvPr id="6" name="Picture 5">
            <a:extLst>
              <a:ext uri="{FF2B5EF4-FFF2-40B4-BE49-F238E27FC236}">
                <a16:creationId xmlns:a16="http://schemas.microsoft.com/office/drawing/2014/main" xmlns="" id="{05A5688D-C58E-4B3B-9E04-F621A28955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79" r="12604" b="27549"/>
          <a:stretch/>
        </p:blipFill>
        <p:spPr>
          <a:xfrm>
            <a:off x="2769780" y="5296562"/>
            <a:ext cx="1455939" cy="9546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9055" y="5511873"/>
            <a:ext cx="1339059" cy="675155"/>
          </a:xfrm>
          <a:prstGeom prst="rect">
            <a:avLst/>
          </a:prstGeom>
        </p:spPr>
      </p:pic>
      <p:sp>
        <p:nvSpPr>
          <p:cNvPr id="8" name="TextBox 7"/>
          <p:cNvSpPr txBox="1"/>
          <p:nvPr/>
        </p:nvSpPr>
        <p:spPr>
          <a:xfrm>
            <a:off x="1074198" y="6420320"/>
            <a:ext cx="10431263" cy="369332"/>
          </a:xfrm>
          <a:prstGeom prst="rect">
            <a:avLst/>
          </a:prstGeom>
          <a:noFill/>
        </p:spPr>
        <p:txBody>
          <a:bodyPr wrap="square" rtlCol="0">
            <a:spAutoFit/>
          </a:bodyPr>
          <a:lstStyle/>
          <a:p>
            <a:r>
              <a:rPr lang="en-JM" dirty="0" smtClean="0">
                <a:solidFill>
                  <a:schemeClr val="bg1"/>
                </a:solidFill>
              </a:rPr>
              <a:t>Investment Plan for the Caribbean Regional Track of the Pilot Program for Climate Resilience </a:t>
            </a:r>
            <a:endParaRPr lang="en-JM" dirty="0">
              <a:solidFill>
                <a:schemeClr val="bg1"/>
              </a:solidFill>
            </a:endParaRPr>
          </a:p>
        </p:txBody>
      </p:sp>
    </p:spTree>
    <p:extLst>
      <p:ext uri="{BB962C8B-B14F-4D97-AF65-F5344CB8AC3E}">
        <p14:creationId xmlns:p14="http://schemas.microsoft.com/office/powerpoint/2010/main" val="3570908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A396DE4-25AF-4D5C-8FA2-DB62F0D0EE6A}"/>
              </a:ext>
            </a:extLst>
          </p:cNvPr>
          <p:cNvSpPr>
            <a:spLocks noGrp="1"/>
          </p:cNvSpPr>
          <p:nvPr>
            <p:ph idx="1"/>
          </p:nvPr>
        </p:nvSpPr>
        <p:spPr>
          <a:xfrm>
            <a:off x="1097281" y="1998134"/>
            <a:ext cx="10275014" cy="3298428"/>
          </a:xfrm>
        </p:spPr>
        <p:txBody>
          <a:bodyPr>
            <a:normAutofit/>
          </a:bodyPr>
          <a:lstStyle/>
          <a:p>
            <a:pPr>
              <a:buFont typeface="Wingdings" panose="05000000000000000000" pitchFamily="2" charset="2"/>
              <a:buChar char="§"/>
            </a:pPr>
            <a:r>
              <a:rPr lang="en-GB" sz="2400" dirty="0">
                <a:solidFill>
                  <a:schemeClr val="tx1"/>
                </a:solidFill>
              </a:rPr>
              <a:t>Objective: To improve accessibility to high quality current Bathymetric and near shore topographic data;</a:t>
            </a:r>
          </a:p>
          <a:p>
            <a:pPr lvl="1">
              <a:buFont typeface="Wingdings" panose="05000000000000000000" pitchFamily="2" charset="2"/>
              <a:buChar char="§"/>
            </a:pPr>
            <a:r>
              <a:rPr lang="en-GB" sz="2200" dirty="0">
                <a:solidFill>
                  <a:schemeClr val="tx1"/>
                </a:solidFill>
              </a:rPr>
              <a:t> To support Climate Change analysis related to sea-level rise, storm surge and flooding </a:t>
            </a:r>
          </a:p>
          <a:p>
            <a:pPr lvl="1">
              <a:buFont typeface="Wingdings" panose="05000000000000000000" pitchFamily="2" charset="2"/>
              <a:buChar char="§"/>
            </a:pPr>
            <a:r>
              <a:rPr lang="en-GB" sz="2200" dirty="0">
                <a:solidFill>
                  <a:schemeClr val="tx1"/>
                </a:solidFill>
              </a:rPr>
              <a:t>To inform on-going and future coastal land-use and adaptation planning at the regional and national </a:t>
            </a:r>
            <a:r>
              <a:rPr lang="en-GB" sz="2200" dirty="0" smtClean="0">
                <a:solidFill>
                  <a:schemeClr val="tx1"/>
                </a:solidFill>
              </a:rPr>
              <a:t>levels</a:t>
            </a:r>
          </a:p>
          <a:p>
            <a:pPr lvl="1">
              <a:buFont typeface="Wingdings" panose="05000000000000000000" pitchFamily="2" charset="2"/>
              <a:buChar char="§"/>
            </a:pPr>
            <a:r>
              <a:rPr lang="en-GB" sz="2200" dirty="0" smtClean="0">
                <a:solidFill>
                  <a:schemeClr val="tx1"/>
                </a:solidFill>
              </a:rPr>
              <a:t>Data available for use by multiple stakeholder groups in each country </a:t>
            </a:r>
            <a:endParaRPr lang="en-GB" sz="2200" dirty="0">
              <a:solidFill>
                <a:schemeClr val="tx1"/>
              </a:solidFill>
            </a:endParaRPr>
          </a:p>
        </p:txBody>
      </p:sp>
      <p:sp>
        <p:nvSpPr>
          <p:cNvPr id="9" name="Title 8">
            <a:extLst>
              <a:ext uri="{FF2B5EF4-FFF2-40B4-BE49-F238E27FC236}">
                <a16:creationId xmlns:a16="http://schemas.microsoft.com/office/drawing/2014/main" xmlns="" id="{F52A0CBE-38F5-4B16-A5FA-02D4E406E951}"/>
              </a:ext>
            </a:extLst>
          </p:cNvPr>
          <p:cNvSpPr>
            <a:spLocks noGrp="1"/>
          </p:cNvSpPr>
          <p:nvPr>
            <p:ph type="title"/>
          </p:nvPr>
        </p:nvSpPr>
        <p:spPr/>
        <p:txBody>
          <a:bodyPr>
            <a:noAutofit/>
          </a:bodyPr>
          <a:lstStyle/>
          <a:p>
            <a:r>
              <a:rPr lang="en-GB" sz="3200" b="1" dirty="0">
                <a:solidFill>
                  <a:schemeClr val="tx1"/>
                </a:solidFill>
              </a:rPr>
              <a:t>COMPONENT 1 – </a:t>
            </a:r>
            <a:r>
              <a:rPr lang="en-GB" sz="3200" dirty="0">
                <a:solidFill>
                  <a:schemeClr val="tx1"/>
                </a:solidFill>
              </a:rPr>
              <a:t>Improving Geospatial Data Management and Management for Adaptation Planning, Sea Level Rise and Storm Surge Impact Analysis</a:t>
            </a:r>
            <a:endParaRPr lang="en-US" sz="3200" dirty="0">
              <a:solidFill>
                <a:schemeClr val="tx1"/>
              </a:solidFill>
            </a:endParaRPr>
          </a:p>
        </p:txBody>
      </p:sp>
      <p:pic>
        <p:nvPicPr>
          <p:cNvPr id="5" name="Picture 4">
            <a:extLst>
              <a:ext uri="{FF2B5EF4-FFF2-40B4-BE49-F238E27FC236}">
                <a16:creationId xmlns:a16="http://schemas.microsoft.com/office/drawing/2014/main" xmlns="" id="{56837DB5-55CB-40B1-B09E-989D13AEE4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53" y="5147503"/>
            <a:ext cx="869908" cy="1127052"/>
          </a:xfrm>
          <a:prstGeom prst="rect">
            <a:avLst/>
          </a:prstGeom>
        </p:spPr>
      </p:pic>
      <p:pic>
        <p:nvPicPr>
          <p:cNvPr id="6" name="Picture 5">
            <a:extLst>
              <a:ext uri="{FF2B5EF4-FFF2-40B4-BE49-F238E27FC236}">
                <a16:creationId xmlns:a16="http://schemas.microsoft.com/office/drawing/2014/main" xmlns="" id="{05A5688D-C58E-4B3B-9E04-F621A28955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79" r="12604" b="27549"/>
          <a:stretch/>
        </p:blipFill>
        <p:spPr>
          <a:xfrm>
            <a:off x="2769780" y="5296562"/>
            <a:ext cx="1455939" cy="9546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9055" y="5511873"/>
            <a:ext cx="1339059" cy="675155"/>
          </a:xfrm>
          <a:prstGeom prst="rect">
            <a:avLst/>
          </a:prstGeom>
        </p:spPr>
      </p:pic>
      <p:sp>
        <p:nvSpPr>
          <p:cNvPr id="8" name="TextBox 7"/>
          <p:cNvSpPr txBox="1"/>
          <p:nvPr/>
        </p:nvSpPr>
        <p:spPr>
          <a:xfrm>
            <a:off x="1074198" y="6420320"/>
            <a:ext cx="10431263" cy="369332"/>
          </a:xfrm>
          <a:prstGeom prst="rect">
            <a:avLst/>
          </a:prstGeom>
          <a:noFill/>
        </p:spPr>
        <p:txBody>
          <a:bodyPr wrap="square" rtlCol="0">
            <a:spAutoFit/>
          </a:bodyPr>
          <a:lstStyle/>
          <a:p>
            <a:r>
              <a:rPr lang="en-JM" dirty="0" smtClean="0">
                <a:solidFill>
                  <a:schemeClr val="bg1"/>
                </a:solidFill>
              </a:rPr>
              <a:t>Investment Plan for the Caribbean Regional Track of the Pilot Program for Climate Resilience </a:t>
            </a:r>
            <a:endParaRPr lang="en-JM" dirty="0">
              <a:solidFill>
                <a:schemeClr val="bg1"/>
              </a:solidFill>
            </a:endParaRPr>
          </a:p>
        </p:txBody>
      </p:sp>
    </p:spTree>
    <p:extLst>
      <p:ext uri="{BB962C8B-B14F-4D97-AF65-F5344CB8AC3E}">
        <p14:creationId xmlns:p14="http://schemas.microsoft.com/office/powerpoint/2010/main" val="1463011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1815" y="3567470"/>
            <a:ext cx="467018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4198" y="6420320"/>
            <a:ext cx="10431263" cy="369332"/>
          </a:xfrm>
          <a:prstGeom prst="rect">
            <a:avLst/>
          </a:prstGeom>
          <a:noFill/>
        </p:spPr>
        <p:txBody>
          <a:bodyPr wrap="square" rtlCol="0">
            <a:spAutoFit/>
          </a:bodyPr>
          <a:lstStyle/>
          <a:p>
            <a:r>
              <a:rPr lang="en-JM" dirty="0" smtClean="0">
                <a:solidFill>
                  <a:schemeClr val="bg1"/>
                </a:solidFill>
              </a:rPr>
              <a:t>Investment Plan for the Caribbean Regional Track of the Pilot Program for Climate Resilience </a:t>
            </a:r>
            <a:endParaRPr lang="en-JM" dirty="0">
              <a:solidFill>
                <a:schemeClr val="bg1"/>
              </a:solidFill>
            </a:endParaRPr>
          </a:p>
        </p:txBody>
      </p:sp>
      <p:sp>
        <p:nvSpPr>
          <p:cNvPr id="2" name="TextBox 1"/>
          <p:cNvSpPr txBox="1"/>
          <p:nvPr/>
        </p:nvSpPr>
        <p:spPr>
          <a:xfrm>
            <a:off x="408373" y="5788275"/>
            <a:ext cx="11407806" cy="461665"/>
          </a:xfrm>
          <a:prstGeom prst="rect">
            <a:avLst/>
          </a:prstGeom>
          <a:noFill/>
        </p:spPr>
        <p:txBody>
          <a:bodyPr wrap="square" rtlCol="0">
            <a:spAutoFit/>
          </a:bodyPr>
          <a:lstStyle/>
          <a:p>
            <a:r>
              <a:rPr lang="en-JM" sz="2400" dirty="0"/>
              <a:t>Connect with us: </a:t>
            </a:r>
            <a:r>
              <a:rPr lang="en-JM" sz="2400" u="sng" dirty="0">
                <a:hlinkClick r:id="rId3"/>
              </a:rPr>
              <a:t>www.caribppcr.org.jm</a:t>
            </a:r>
            <a:r>
              <a:rPr lang="en-JM" sz="2400" dirty="0"/>
              <a:t> | Facebook| </a:t>
            </a:r>
            <a:r>
              <a:rPr lang="en-JM" sz="2400" dirty="0" err="1"/>
              <a:t>Instagram</a:t>
            </a:r>
            <a:r>
              <a:rPr lang="en-JM" sz="2400" dirty="0"/>
              <a:t>| Twitter: @</a:t>
            </a:r>
            <a:r>
              <a:rPr lang="en-JM" sz="2400" dirty="0" err="1" smtClean="0"/>
              <a:t>caribclimateact</a:t>
            </a:r>
            <a:r>
              <a:rPr lang="en-JM" sz="2400" dirty="0" smtClean="0"/>
              <a:t> </a:t>
            </a:r>
            <a:endParaRPr lang="en-JM" sz="24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880"/>
            <a:ext cx="4468427" cy="220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xmlns="" id="{61012148-8D02-42ED-BB30-B0F19568DEB5}"/>
              </a:ext>
            </a:extLst>
          </p:cNvPr>
          <p:cNvPicPr>
            <a:picLocks noChangeAspect="1"/>
          </p:cNvPicPr>
          <p:nvPr/>
        </p:nvPicPr>
        <p:blipFill rotWithShape="1">
          <a:blip r:embed="rId5"/>
          <a:srcRect b="15668"/>
          <a:stretch/>
        </p:blipFill>
        <p:spPr>
          <a:xfrm>
            <a:off x="4021365" y="1314179"/>
            <a:ext cx="4877223" cy="3701743"/>
          </a:xfrm>
          <a:prstGeom prst="rect">
            <a:avLst/>
          </a:prstGeom>
        </p:spPr>
      </p:pic>
    </p:spTree>
    <p:extLst>
      <p:ext uri="{BB962C8B-B14F-4D97-AF65-F5344CB8AC3E}">
        <p14:creationId xmlns:p14="http://schemas.microsoft.com/office/powerpoint/2010/main" val="487886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A396DE4-25AF-4D5C-8FA2-DB62F0D0EE6A}"/>
              </a:ext>
            </a:extLst>
          </p:cNvPr>
          <p:cNvSpPr>
            <a:spLocks noGrp="1"/>
          </p:cNvSpPr>
          <p:nvPr>
            <p:ph idx="1"/>
          </p:nvPr>
        </p:nvSpPr>
        <p:spPr>
          <a:xfrm>
            <a:off x="461639" y="1890943"/>
            <a:ext cx="11301274" cy="3620929"/>
          </a:xfrm>
        </p:spPr>
        <p:txBody>
          <a:bodyPr>
            <a:normAutofit/>
          </a:bodyPr>
          <a:lstStyle/>
          <a:p>
            <a:pPr marL="342900" lvl="0" indent="-342900" algn="just" defTabSz="457200">
              <a:lnSpc>
                <a:spcPct val="100000"/>
              </a:lnSpc>
              <a:spcBef>
                <a:spcPts val="1000"/>
              </a:spcBef>
              <a:spcAft>
                <a:spcPts val="0"/>
              </a:spcAft>
              <a:buClr>
                <a:srgbClr val="90C226"/>
              </a:buClr>
              <a:buSzPct val="80000"/>
              <a:buFont typeface="Wingdings 3" charset="2"/>
              <a:buChar char=""/>
            </a:pPr>
            <a:r>
              <a:rPr lang="en-JM" sz="1800" dirty="0">
                <a:solidFill>
                  <a:prstClr val="black">
                    <a:lumMod val="75000"/>
                    <a:lumOff val="25000"/>
                  </a:prstClr>
                </a:solidFill>
              </a:rPr>
              <a:t>The Pilot Program for Climate Resilience (</a:t>
            </a:r>
            <a:r>
              <a:rPr lang="en-JM" sz="1800" dirty="0" smtClean="0">
                <a:solidFill>
                  <a:prstClr val="black">
                    <a:lumMod val="75000"/>
                    <a:lumOff val="25000"/>
                  </a:prstClr>
                </a:solidFill>
              </a:rPr>
              <a:t>PPCR) in the Caribbean consists </a:t>
            </a:r>
            <a:r>
              <a:rPr lang="en-JM" sz="1800" dirty="0">
                <a:solidFill>
                  <a:prstClr val="black">
                    <a:lumMod val="75000"/>
                    <a:lumOff val="25000"/>
                  </a:prstClr>
                </a:solidFill>
              </a:rPr>
              <a:t>of six participating countries </a:t>
            </a:r>
            <a:r>
              <a:rPr lang="en-JM" sz="1800" dirty="0" smtClean="0">
                <a:solidFill>
                  <a:prstClr val="black">
                    <a:lumMod val="75000"/>
                    <a:lumOff val="25000"/>
                  </a:prstClr>
                </a:solidFill>
              </a:rPr>
              <a:t>each with individual National Projects (</a:t>
            </a:r>
            <a:r>
              <a:rPr lang="en-JM" sz="1800" dirty="0">
                <a:solidFill>
                  <a:prstClr val="black">
                    <a:lumMod val="75000"/>
                    <a:lumOff val="25000"/>
                  </a:prstClr>
                </a:solidFill>
              </a:rPr>
              <a:t>Dominica, Grenada, Haiti, </a:t>
            </a:r>
            <a:r>
              <a:rPr lang="en-JM" sz="1800" dirty="0" smtClean="0">
                <a:solidFill>
                  <a:prstClr val="black">
                    <a:lumMod val="75000"/>
                    <a:lumOff val="25000"/>
                  </a:prstClr>
                </a:solidFill>
              </a:rPr>
              <a:t>Jamaica</a:t>
            </a:r>
            <a:r>
              <a:rPr lang="en-JM" sz="1800" dirty="0">
                <a:solidFill>
                  <a:prstClr val="black">
                    <a:lumMod val="75000"/>
                    <a:lumOff val="25000"/>
                  </a:prstClr>
                </a:solidFill>
              </a:rPr>
              <a:t>, </a:t>
            </a:r>
            <a:r>
              <a:rPr lang="en-JM" sz="1800" dirty="0" smtClean="0">
                <a:solidFill>
                  <a:prstClr val="black">
                    <a:lumMod val="75000"/>
                    <a:lumOff val="25000"/>
                  </a:prstClr>
                </a:solidFill>
              </a:rPr>
              <a:t>Saint Lucia and </a:t>
            </a:r>
            <a:r>
              <a:rPr lang="en-JM" sz="1800" dirty="0">
                <a:solidFill>
                  <a:prstClr val="black">
                    <a:lumMod val="75000"/>
                    <a:lumOff val="25000"/>
                  </a:prstClr>
                </a:solidFill>
              </a:rPr>
              <a:t>Saint Vincent and the </a:t>
            </a:r>
            <a:r>
              <a:rPr lang="en-JM" sz="1800" dirty="0" smtClean="0">
                <a:solidFill>
                  <a:prstClr val="black">
                    <a:lumMod val="75000"/>
                    <a:lumOff val="25000"/>
                  </a:prstClr>
                </a:solidFill>
              </a:rPr>
              <a:t>Grenadines) </a:t>
            </a:r>
            <a:r>
              <a:rPr lang="en-JM" sz="1800" dirty="0">
                <a:solidFill>
                  <a:prstClr val="black">
                    <a:lumMod val="75000"/>
                    <a:lumOff val="25000"/>
                  </a:prstClr>
                </a:solidFill>
              </a:rPr>
              <a:t>and a regional track of activities, co-implemented through regional organizations. </a:t>
            </a:r>
          </a:p>
          <a:p>
            <a:pPr marL="342900" lvl="0" indent="-342900" algn="just" defTabSz="457200">
              <a:lnSpc>
                <a:spcPct val="100000"/>
              </a:lnSpc>
              <a:spcBef>
                <a:spcPts val="1000"/>
              </a:spcBef>
              <a:spcAft>
                <a:spcPts val="0"/>
              </a:spcAft>
              <a:buClr>
                <a:srgbClr val="90C226"/>
              </a:buClr>
              <a:buSzPct val="80000"/>
              <a:buFont typeface="Wingdings 3" charset="2"/>
              <a:buChar char=""/>
            </a:pPr>
            <a:r>
              <a:rPr lang="en-JM" sz="1800" dirty="0" smtClean="0">
                <a:solidFill>
                  <a:prstClr val="black">
                    <a:lumMod val="75000"/>
                    <a:lumOff val="25000"/>
                  </a:prstClr>
                </a:solidFill>
              </a:rPr>
              <a:t>The </a:t>
            </a:r>
            <a:r>
              <a:rPr lang="en-JM" sz="1800" dirty="0">
                <a:solidFill>
                  <a:prstClr val="black">
                    <a:lumMod val="75000"/>
                    <a:lumOff val="25000"/>
                  </a:prstClr>
                </a:solidFill>
              </a:rPr>
              <a:t>regional track of activities are designed to have both direct benefits to PPCR countries and indirect benefits to non-PPCR countries in the Caribbean. The national and regional tracks are </a:t>
            </a:r>
            <a:r>
              <a:rPr lang="en-JM" sz="1800" dirty="0" smtClean="0">
                <a:solidFill>
                  <a:prstClr val="black">
                    <a:lumMod val="75000"/>
                    <a:lumOff val="25000"/>
                  </a:prstClr>
                </a:solidFill>
              </a:rPr>
              <a:t>linked </a:t>
            </a:r>
            <a:r>
              <a:rPr lang="en-JM" sz="1800" dirty="0">
                <a:solidFill>
                  <a:prstClr val="black">
                    <a:lumMod val="75000"/>
                    <a:lumOff val="25000"/>
                  </a:prstClr>
                </a:solidFill>
              </a:rPr>
              <a:t>and </a:t>
            </a:r>
            <a:r>
              <a:rPr lang="en-JM" sz="1800" dirty="0" smtClean="0">
                <a:solidFill>
                  <a:prstClr val="black">
                    <a:lumMod val="75000"/>
                    <a:lumOff val="25000"/>
                  </a:prstClr>
                </a:solidFill>
              </a:rPr>
              <a:t>the </a:t>
            </a:r>
            <a:r>
              <a:rPr lang="en-JM" sz="1800" dirty="0">
                <a:solidFill>
                  <a:prstClr val="black">
                    <a:lumMod val="75000"/>
                    <a:lumOff val="25000"/>
                  </a:prstClr>
                </a:solidFill>
              </a:rPr>
              <a:t>lessons learned under the PPCR will be shared with all countries across the region. </a:t>
            </a:r>
          </a:p>
          <a:p>
            <a:pPr marL="342900" lvl="0" indent="-342900" algn="just" defTabSz="457200">
              <a:lnSpc>
                <a:spcPct val="100000"/>
              </a:lnSpc>
              <a:spcBef>
                <a:spcPts val="1000"/>
              </a:spcBef>
              <a:spcAft>
                <a:spcPts val="0"/>
              </a:spcAft>
              <a:buClr>
                <a:srgbClr val="90C226"/>
              </a:buClr>
              <a:buSzPct val="80000"/>
              <a:buFont typeface="Wingdings 3" charset="2"/>
              <a:buChar char=""/>
            </a:pPr>
            <a:r>
              <a:rPr lang="en-GB" sz="1800" dirty="0">
                <a:solidFill>
                  <a:prstClr val="black">
                    <a:lumMod val="75000"/>
                    <a:lumOff val="25000"/>
                  </a:prstClr>
                </a:solidFill>
              </a:rPr>
              <a:t>The Climate Investment Fund through the Inter-American Development Bank (</a:t>
            </a:r>
            <a:r>
              <a:rPr lang="en-GB" sz="1800" dirty="0" smtClean="0">
                <a:solidFill>
                  <a:prstClr val="black">
                    <a:lumMod val="75000"/>
                    <a:lumOff val="25000"/>
                  </a:prstClr>
                </a:solidFill>
              </a:rPr>
              <a:t>IDB</a:t>
            </a:r>
            <a:r>
              <a:rPr lang="en-GB" sz="1800" dirty="0">
                <a:solidFill>
                  <a:prstClr val="black">
                    <a:lumMod val="75000"/>
                    <a:lumOff val="25000"/>
                  </a:prstClr>
                </a:solidFill>
              </a:rPr>
              <a:t>) has provided US$10.39 million </a:t>
            </a:r>
            <a:r>
              <a:rPr lang="en-GB" sz="1800" dirty="0" smtClean="0">
                <a:solidFill>
                  <a:prstClr val="black">
                    <a:lumMod val="75000"/>
                    <a:lumOff val="25000"/>
                  </a:prstClr>
                </a:solidFill>
              </a:rPr>
              <a:t>in grant </a:t>
            </a:r>
            <a:r>
              <a:rPr lang="en-GB" sz="1800" dirty="0">
                <a:solidFill>
                  <a:prstClr val="black">
                    <a:lumMod val="75000"/>
                    <a:lumOff val="25000"/>
                  </a:prstClr>
                </a:solidFill>
              </a:rPr>
              <a:t>funding </a:t>
            </a:r>
            <a:r>
              <a:rPr lang="en-GB" sz="1800" dirty="0" smtClean="0">
                <a:solidFill>
                  <a:prstClr val="black">
                    <a:lumMod val="75000"/>
                    <a:lumOff val="25000"/>
                  </a:prstClr>
                </a:solidFill>
              </a:rPr>
              <a:t>to </a:t>
            </a:r>
            <a:r>
              <a:rPr lang="en-GB" sz="1800" dirty="0">
                <a:solidFill>
                  <a:prstClr val="black">
                    <a:lumMod val="75000"/>
                    <a:lumOff val="25000"/>
                  </a:prstClr>
                </a:solidFill>
              </a:rPr>
              <a:t>implement </a:t>
            </a:r>
            <a:r>
              <a:rPr lang="en-GB" sz="1800" dirty="0" smtClean="0">
                <a:solidFill>
                  <a:prstClr val="black">
                    <a:lumMod val="75000"/>
                    <a:lumOff val="25000"/>
                  </a:prstClr>
                </a:solidFill>
              </a:rPr>
              <a:t>over 5 years the </a:t>
            </a:r>
            <a:r>
              <a:rPr lang="en-GB" sz="1800" b="1" dirty="0" smtClean="0">
                <a:solidFill>
                  <a:srgbClr val="0070C0"/>
                </a:solidFill>
              </a:rPr>
              <a:t>Investment </a:t>
            </a:r>
            <a:r>
              <a:rPr lang="en-GB" sz="1800" b="1" dirty="0">
                <a:solidFill>
                  <a:srgbClr val="0070C0"/>
                </a:solidFill>
              </a:rPr>
              <a:t>plan for the Caribbean Regional Track of the Pilot Program for Climate Resilience (</a:t>
            </a:r>
            <a:r>
              <a:rPr lang="en-GB" sz="1800" b="1" dirty="0" smtClean="0">
                <a:solidFill>
                  <a:srgbClr val="0070C0"/>
                </a:solidFill>
              </a:rPr>
              <a:t>PPCR)</a:t>
            </a:r>
            <a:r>
              <a:rPr lang="en-GB" sz="1800" dirty="0" smtClean="0">
                <a:solidFill>
                  <a:prstClr val="black">
                    <a:lumMod val="75000"/>
                    <a:lumOff val="25000"/>
                  </a:prstClr>
                </a:solidFill>
              </a:rPr>
              <a:t>. </a:t>
            </a:r>
            <a:r>
              <a:rPr lang="en-GB" sz="1800" dirty="0">
                <a:solidFill>
                  <a:prstClr val="black">
                    <a:lumMod val="75000"/>
                    <a:lumOff val="25000"/>
                  </a:prstClr>
                </a:solidFill>
              </a:rPr>
              <a:t>The University of the West Indies </a:t>
            </a:r>
            <a:r>
              <a:rPr lang="en-GB" sz="1800" dirty="0" smtClean="0">
                <a:solidFill>
                  <a:prstClr val="black">
                    <a:lumMod val="75000"/>
                    <a:lumOff val="25000"/>
                  </a:prstClr>
                </a:solidFill>
              </a:rPr>
              <a:t>Mona signed </a:t>
            </a:r>
            <a:r>
              <a:rPr lang="en-GB" sz="1800" dirty="0">
                <a:solidFill>
                  <a:prstClr val="black">
                    <a:lumMod val="75000"/>
                    <a:lumOff val="25000"/>
                  </a:prstClr>
                </a:solidFill>
              </a:rPr>
              <a:t>a Technical Cooperation (TC) to implement the </a:t>
            </a:r>
            <a:r>
              <a:rPr lang="en-GB" sz="1800" dirty="0" smtClean="0">
                <a:solidFill>
                  <a:prstClr val="black">
                    <a:lumMod val="75000"/>
                    <a:lumOff val="25000"/>
                  </a:prstClr>
                </a:solidFill>
              </a:rPr>
              <a:t>regional </a:t>
            </a:r>
            <a:r>
              <a:rPr lang="en-GB" sz="1800" dirty="0">
                <a:solidFill>
                  <a:prstClr val="black">
                    <a:lumMod val="75000"/>
                    <a:lumOff val="25000"/>
                  </a:prstClr>
                </a:solidFill>
              </a:rPr>
              <a:t>track </a:t>
            </a:r>
            <a:r>
              <a:rPr lang="en-GB" sz="1800" dirty="0" smtClean="0">
                <a:solidFill>
                  <a:prstClr val="black">
                    <a:lumMod val="75000"/>
                    <a:lumOff val="25000"/>
                  </a:prstClr>
                </a:solidFill>
              </a:rPr>
              <a:t>through </a:t>
            </a:r>
            <a:r>
              <a:rPr lang="en-GB" sz="1800" dirty="0">
                <a:solidFill>
                  <a:prstClr val="black">
                    <a:lumMod val="75000"/>
                    <a:lumOff val="25000"/>
                  </a:prstClr>
                </a:solidFill>
              </a:rPr>
              <a:t>a Program Management Unit set up under the Mona Office for Research and Innovation. </a:t>
            </a:r>
          </a:p>
        </p:txBody>
      </p:sp>
      <p:sp>
        <p:nvSpPr>
          <p:cNvPr id="9" name="Title 8">
            <a:extLst>
              <a:ext uri="{FF2B5EF4-FFF2-40B4-BE49-F238E27FC236}">
                <a16:creationId xmlns:a16="http://schemas.microsoft.com/office/drawing/2014/main" xmlns="" id="{F52A0CBE-38F5-4B16-A5FA-02D4E406E951}"/>
              </a:ext>
            </a:extLst>
          </p:cNvPr>
          <p:cNvSpPr>
            <a:spLocks noGrp="1"/>
          </p:cNvSpPr>
          <p:nvPr>
            <p:ph type="title"/>
          </p:nvPr>
        </p:nvSpPr>
        <p:spPr>
          <a:xfrm>
            <a:off x="1103441" y="514905"/>
            <a:ext cx="4294182" cy="843378"/>
          </a:xfrm>
        </p:spPr>
        <p:txBody>
          <a:bodyPr>
            <a:noAutofit/>
          </a:bodyPr>
          <a:lstStyle/>
          <a:p>
            <a:r>
              <a:rPr lang="en-GB" sz="3200" b="1" dirty="0" smtClean="0">
                <a:solidFill>
                  <a:schemeClr val="tx1"/>
                </a:solidFill>
              </a:rPr>
              <a:t>CRT-PPCTR   OVERVIEW</a:t>
            </a:r>
            <a:endParaRPr lang="en-US" sz="3200" dirty="0">
              <a:solidFill>
                <a:schemeClr val="tx1"/>
              </a:solidFill>
            </a:endParaRPr>
          </a:p>
        </p:txBody>
      </p:sp>
      <p:pic>
        <p:nvPicPr>
          <p:cNvPr id="5" name="Picture 4">
            <a:extLst>
              <a:ext uri="{FF2B5EF4-FFF2-40B4-BE49-F238E27FC236}">
                <a16:creationId xmlns:a16="http://schemas.microsoft.com/office/drawing/2014/main" xmlns="" id="{56837DB5-55CB-40B1-B09E-989D13AEE4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53" y="5147503"/>
            <a:ext cx="869908" cy="1127052"/>
          </a:xfrm>
          <a:prstGeom prst="rect">
            <a:avLst/>
          </a:prstGeom>
        </p:spPr>
      </p:pic>
      <p:pic>
        <p:nvPicPr>
          <p:cNvPr id="6" name="Picture 5">
            <a:extLst>
              <a:ext uri="{FF2B5EF4-FFF2-40B4-BE49-F238E27FC236}">
                <a16:creationId xmlns:a16="http://schemas.microsoft.com/office/drawing/2014/main" xmlns="" id="{05A5688D-C58E-4B3B-9E04-F621A28955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79" r="12604" b="27549"/>
          <a:stretch/>
        </p:blipFill>
        <p:spPr>
          <a:xfrm>
            <a:off x="2769780" y="5296562"/>
            <a:ext cx="1455939" cy="9546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9055" y="5511873"/>
            <a:ext cx="1339059" cy="675155"/>
          </a:xfrm>
          <a:prstGeom prst="rect">
            <a:avLst/>
          </a:prstGeom>
        </p:spPr>
      </p:pic>
      <p:sp>
        <p:nvSpPr>
          <p:cNvPr id="8" name="TextBox 7"/>
          <p:cNvSpPr txBox="1"/>
          <p:nvPr/>
        </p:nvSpPr>
        <p:spPr>
          <a:xfrm>
            <a:off x="1074198" y="6420320"/>
            <a:ext cx="10431263" cy="369332"/>
          </a:xfrm>
          <a:prstGeom prst="rect">
            <a:avLst/>
          </a:prstGeom>
          <a:noFill/>
        </p:spPr>
        <p:txBody>
          <a:bodyPr wrap="square" rtlCol="0">
            <a:spAutoFit/>
          </a:bodyPr>
          <a:lstStyle/>
          <a:p>
            <a:r>
              <a:rPr lang="en-JM" dirty="0" smtClean="0">
                <a:solidFill>
                  <a:schemeClr val="bg1"/>
                </a:solidFill>
              </a:rPr>
              <a:t>Investment Plan for the Caribbean Regional Track of the Pilot Program for Climate Resilience </a:t>
            </a:r>
            <a:endParaRPr lang="en-JM" dirty="0">
              <a:solidFill>
                <a:schemeClr val="bg1"/>
              </a:solidFill>
            </a:endParaRPr>
          </a:p>
        </p:txBody>
      </p:sp>
    </p:spTree>
    <p:extLst>
      <p:ext uri="{BB962C8B-B14F-4D97-AF65-F5344CB8AC3E}">
        <p14:creationId xmlns:p14="http://schemas.microsoft.com/office/powerpoint/2010/main" val="351844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A396DE4-25AF-4D5C-8FA2-DB62F0D0EE6A}"/>
              </a:ext>
            </a:extLst>
          </p:cNvPr>
          <p:cNvSpPr>
            <a:spLocks noGrp="1"/>
          </p:cNvSpPr>
          <p:nvPr>
            <p:ph idx="1"/>
          </p:nvPr>
        </p:nvSpPr>
        <p:spPr>
          <a:xfrm>
            <a:off x="923278" y="2282219"/>
            <a:ext cx="10520039" cy="3229654"/>
          </a:xfrm>
        </p:spPr>
        <p:txBody>
          <a:bodyPr>
            <a:normAutofit/>
          </a:bodyPr>
          <a:lstStyle/>
          <a:p>
            <a:pPr>
              <a:buFont typeface="Wingdings" panose="05000000000000000000" pitchFamily="2" charset="2"/>
              <a:buChar char="§"/>
            </a:pPr>
            <a:r>
              <a:rPr lang="en-GB" sz="2400" dirty="0" smtClean="0">
                <a:solidFill>
                  <a:schemeClr val="tx1"/>
                </a:solidFill>
              </a:rPr>
              <a:t>Assessment of the presence of LIDAR data and use in pilot countries</a:t>
            </a:r>
          </a:p>
          <a:p>
            <a:pPr>
              <a:buFont typeface="Wingdings" panose="05000000000000000000" pitchFamily="2" charset="2"/>
              <a:buChar char="§"/>
            </a:pPr>
            <a:r>
              <a:rPr lang="en-GB" sz="2400" dirty="0" smtClean="0">
                <a:solidFill>
                  <a:schemeClr val="tx1"/>
                </a:solidFill>
              </a:rPr>
              <a:t>National stakeholder consultations to determine sites</a:t>
            </a:r>
            <a:endParaRPr lang="en-GB" sz="2400" dirty="0" smtClean="0">
              <a:solidFill>
                <a:schemeClr val="tx1"/>
              </a:solidFill>
            </a:endParaRPr>
          </a:p>
          <a:p>
            <a:pPr>
              <a:buFont typeface="Wingdings" panose="05000000000000000000" pitchFamily="2" charset="2"/>
              <a:buChar char="§"/>
            </a:pPr>
            <a:r>
              <a:rPr lang="en-GB" sz="2400" dirty="0" smtClean="0">
                <a:solidFill>
                  <a:schemeClr val="tx1"/>
                </a:solidFill>
              </a:rPr>
              <a:t>Data </a:t>
            </a:r>
            <a:r>
              <a:rPr lang="en-GB" sz="2400" dirty="0" smtClean="0">
                <a:solidFill>
                  <a:schemeClr val="tx1"/>
                </a:solidFill>
              </a:rPr>
              <a:t>acquisition for selected highly vulnerable areas in the pilot countries</a:t>
            </a:r>
          </a:p>
          <a:p>
            <a:pPr>
              <a:buFont typeface="Wingdings" panose="05000000000000000000" pitchFamily="2" charset="2"/>
              <a:buChar char="§"/>
            </a:pPr>
            <a:r>
              <a:rPr lang="en-GB" sz="2400" dirty="0" smtClean="0">
                <a:solidFill>
                  <a:schemeClr val="tx1"/>
                </a:solidFill>
              </a:rPr>
              <a:t>Production </a:t>
            </a:r>
            <a:r>
              <a:rPr lang="en-GB" sz="2400" dirty="0" smtClean="0">
                <a:solidFill>
                  <a:schemeClr val="tx1"/>
                </a:solidFill>
              </a:rPr>
              <a:t>and transfer of geo-spatial outputs to key national and regional </a:t>
            </a:r>
            <a:r>
              <a:rPr lang="en-GB" sz="2400" dirty="0" smtClean="0">
                <a:solidFill>
                  <a:schemeClr val="tx1"/>
                </a:solidFill>
              </a:rPr>
              <a:t>repositories</a:t>
            </a:r>
          </a:p>
          <a:p>
            <a:pPr>
              <a:buFont typeface="Wingdings" panose="05000000000000000000" pitchFamily="2" charset="2"/>
              <a:buChar char="§"/>
            </a:pPr>
            <a:r>
              <a:rPr lang="en-GB" sz="2400" dirty="0" smtClean="0">
                <a:solidFill>
                  <a:schemeClr val="tx1"/>
                </a:solidFill>
              </a:rPr>
              <a:t>Capacity building of geospatial professionals in pilot countries to use LIDAR technology and products </a:t>
            </a:r>
            <a:endParaRPr lang="en-GB" sz="2400" dirty="0" smtClean="0">
              <a:solidFill>
                <a:schemeClr val="tx1"/>
              </a:solidFill>
            </a:endParaRPr>
          </a:p>
        </p:txBody>
      </p:sp>
      <p:sp>
        <p:nvSpPr>
          <p:cNvPr id="9" name="Title 8">
            <a:extLst>
              <a:ext uri="{FF2B5EF4-FFF2-40B4-BE49-F238E27FC236}">
                <a16:creationId xmlns:a16="http://schemas.microsoft.com/office/drawing/2014/main" xmlns="" id="{F52A0CBE-38F5-4B16-A5FA-02D4E406E951}"/>
              </a:ext>
            </a:extLst>
          </p:cNvPr>
          <p:cNvSpPr>
            <a:spLocks noGrp="1"/>
          </p:cNvSpPr>
          <p:nvPr>
            <p:ph type="title"/>
          </p:nvPr>
        </p:nvSpPr>
        <p:spPr/>
        <p:txBody>
          <a:bodyPr>
            <a:noAutofit/>
          </a:bodyPr>
          <a:lstStyle/>
          <a:p>
            <a:r>
              <a:rPr lang="en-GB" sz="3200" b="1" dirty="0">
                <a:solidFill>
                  <a:schemeClr val="tx1"/>
                </a:solidFill>
              </a:rPr>
              <a:t>COMPONENT 1 – </a:t>
            </a:r>
            <a:r>
              <a:rPr lang="en-GB" sz="3200" dirty="0">
                <a:solidFill>
                  <a:schemeClr val="tx1"/>
                </a:solidFill>
              </a:rPr>
              <a:t>Improving Geospatial Data Management and Management for Adaptation Planning, Sea Level Rise and Storm Surge Impact Analysis</a:t>
            </a:r>
            <a:endParaRPr lang="en-US" sz="3200" dirty="0">
              <a:solidFill>
                <a:schemeClr val="tx1"/>
              </a:solidFill>
            </a:endParaRPr>
          </a:p>
        </p:txBody>
      </p:sp>
      <p:pic>
        <p:nvPicPr>
          <p:cNvPr id="5" name="Picture 4">
            <a:extLst>
              <a:ext uri="{FF2B5EF4-FFF2-40B4-BE49-F238E27FC236}">
                <a16:creationId xmlns:a16="http://schemas.microsoft.com/office/drawing/2014/main" xmlns="" id="{56837DB5-55CB-40B1-B09E-989D13AEE4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53" y="5147503"/>
            <a:ext cx="869908" cy="1127052"/>
          </a:xfrm>
          <a:prstGeom prst="rect">
            <a:avLst/>
          </a:prstGeom>
        </p:spPr>
      </p:pic>
      <p:pic>
        <p:nvPicPr>
          <p:cNvPr id="6" name="Picture 5">
            <a:extLst>
              <a:ext uri="{FF2B5EF4-FFF2-40B4-BE49-F238E27FC236}">
                <a16:creationId xmlns:a16="http://schemas.microsoft.com/office/drawing/2014/main" xmlns="" id="{05A5688D-C58E-4B3B-9E04-F621A28955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79" r="12604" b="27549"/>
          <a:stretch/>
        </p:blipFill>
        <p:spPr>
          <a:xfrm>
            <a:off x="2769780" y="5296562"/>
            <a:ext cx="1455939" cy="9546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9055" y="5511873"/>
            <a:ext cx="1339059" cy="675155"/>
          </a:xfrm>
          <a:prstGeom prst="rect">
            <a:avLst/>
          </a:prstGeom>
        </p:spPr>
      </p:pic>
      <p:sp>
        <p:nvSpPr>
          <p:cNvPr id="8" name="TextBox 7"/>
          <p:cNvSpPr txBox="1"/>
          <p:nvPr/>
        </p:nvSpPr>
        <p:spPr>
          <a:xfrm>
            <a:off x="1074198" y="6420320"/>
            <a:ext cx="10431263" cy="369332"/>
          </a:xfrm>
          <a:prstGeom prst="rect">
            <a:avLst/>
          </a:prstGeom>
          <a:noFill/>
        </p:spPr>
        <p:txBody>
          <a:bodyPr wrap="square" rtlCol="0">
            <a:spAutoFit/>
          </a:bodyPr>
          <a:lstStyle/>
          <a:p>
            <a:r>
              <a:rPr lang="en-JM" dirty="0" smtClean="0">
                <a:solidFill>
                  <a:schemeClr val="bg1"/>
                </a:solidFill>
              </a:rPr>
              <a:t>Investment Plan for the Caribbean Regional Track of the Pilot Program for Climate Resilience </a:t>
            </a:r>
            <a:endParaRPr lang="en-JM" dirty="0">
              <a:solidFill>
                <a:schemeClr val="bg1"/>
              </a:solidFill>
            </a:endParaRPr>
          </a:p>
        </p:txBody>
      </p:sp>
      <p:sp>
        <p:nvSpPr>
          <p:cNvPr id="2" name="TextBox 1"/>
          <p:cNvSpPr txBox="1"/>
          <p:nvPr/>
        </p:nvSpPr>
        <p:spPr>
          <a:xfrm>
            <a:off x="1047461" y="1803932"/>
            <a:ext cx="1128835" cy="369332"/>
          </a:xfrm>
          <a:prstGeom prst="rect">
            <a:avLst/>
          </a:prstGeom>
          <a:noFill/>
        </p:spPr>
        <p:txBody>
          <a:bodyPr wrap="none" rtlCol="0">
            <a:spAutoFit/>
          </a:bodyPr>
          <a:lstStyle/>
          <a:p>
            <a:r>
              <a:rPr lang="en-JM" b="1" dirty="0" smtClean="0"/>
              <a:t>Activities:</a:t>
            </a:r>
            <a:endParaRPr lang="en-JM" b="1" dirty="0"/>
          </a:p>
        </p:txBody>
      </p:sp>
    </p:spTree>
    <p:extLst>
      <p:ext uri="{BB962C8B-B14F-4D97-AF65-F5344CB8AC3E}">
        <p14:creationId xmlns:p14="http://schemas.microsoft.com/office/powerpoint/2010/main" val="3488186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A396DE4-25AF-4D5C-8FA2-DB62F0D0EE6A}"/>
              </a:ext>
            </a:extLst>
          </p:cNvPr>
          <p:cNvSpPr>
            <a:spLocks noGrp="1"/>
          </p:cNvSpPr>
          <p:nvPr>
            <p:ph idx="1"/>
          </p:nvPr>
        </p:nvSpPr>
        <p:spPr>
          <a:xfrm>
            <a:off x="1097281" y="2264474"/>
            <a:ext cx="4646572" cy="3149369"/>
          </a:xfrm>
        </p:spPr>
        <p:txBody>
          <a:bodyPr>
            <a:normAutofit fontScale="92500" lnSpcReduction="10000"/>
          </a:bodyPr>
          <a:lstStyle/>
          <a:p>
            <a:pPr>
              <a:buFont typeface="Wingdings" panose="05000000000000000000" pitchFamily="2" charset="2"/>
              <a:buChar char="§"/>
            </a:pPr>
            <a:r>
              <a:rPr lang="en-GB" sz="2400" dirty="0" smtClean="0">
                <a:solidFill>
                  <a:schemeClr val="tx1"/>
                </a:solidFill>
              </a:rPr>
              <a:t>A1 – LIDAR (</a:t>
            </a:r>
            <a:r>
              <a:rPr lang="en-GB" sz="2400" dirty="0">
                <a:solidFill>
                  <a:schemeClr val="tx1"/>
                </a:solidFill>
              </a:rPr>
              <a:t>Bathymetry and Topography) Scoping and Monitoring </a:t>
            </a:r>
            <a:r>
              <a:rPr lang="en-GB" sz="2400" dirty="0" smtClean="0">
                <a:solidFill>
                  <a:schemeClr val="tx1"/>
                </a:solidFill>
              </a:rPr>
              <a:t>- BSF </a:t>
            </a:r>
            <a:r>
              <a:rPr lang="en-GB" sz="2400" dirty="0" err="1" smtClean="0">
                <a:solidFill>
                  <a:schemeClr val="tx1"/>
                </a:solidFill>
              </a:rPr>
              <a:t>Swissphoto</a:t>
            </a:r>
            <a:endParaRPr lang="en-GB" sz="2400" dirty="0" smtClean="0">
              <a:solidFill>
                <a:schemeClr val="tx1"/>
              </a:solidFill>
            </a:endParaRPr>
          </a:p>
          <a:p>
            <a:pPr>
              <a:buFont typeface="Wingdings" panose="05000000000000000000" pitchFamily="2" charset="2"/>
              <a:buChar char="§"/>
            </a:pPr>
            <a:r>
              <a:rPr lang="en-GB" sz="2400" dirty="0" smtClean="0">
                <a:solidFill>
                  <a:schemeClr val="tx1"/>
                </a:solidFill>
              </a:rPr>
              <a:t>A2 – LIDAR Data Acquisition and Processing (HAI &amp; JAM) – FUGRO Geoid SA</a:t>
            </a:r>
            <a:endParaRPr lang="en-GB" sz="2400" dirty="0">
              <a:solidFill>
                <a:schemeClr val="tx1"/>
              </a:solidFill>
            </a:endParaRPr>
          </a:p>
          <a:p>
            <a:pPr>
              <a:buFont typeface="Wingdings" panose="05000000000000000000" pitchFamily="2" charset="2"/>
              <a:buChar char="§"/>
            </a:pPr>
            <a:r>
              <a:rPr lang="en-GB" sz="2400" dirty="0" smtClean="0">
                <a:solidFill>
                  <a:schemeClr val="tx1"/>
                </a:solidFill>
              </a:rPr>
              <a:t>A3 – Training programme for </a:t>
            </a:r>
            <a:r>
              <a:rPr lang="en-GB" sz="2400" dirty="0">
                <a:solidFill>
                  <a:schemeClr val="tx1"/>
                </a:solidFill>
              </a:rPr>
              <a:t>all PPCR pilot countries in the use and value of LIDAR technology and products</a:t>
            </a:r>
            <a:r>
              <a:rPr lang="en-GB" sz="2400" dirty="0" smtClean="0">
                <a:solidFill>
                  <a:schemeClr val="tx1"/>
                </a:solidFill>
              </a:rPr>
              <a:t>.</a:t>
            </a:r>
          </a:p>
          <a:p>
            <a:pPr>
              <a:buFont typeface="Wingdings" panose="05000000000000000000" pitchFamily="2" charset="2"/>
              <a:buChar char="§"/>
            </a:pPr>
            <a:endParaRPr lang="en-US" sz="2400" dirty="0">
              <a:solidFill>
                <a:schemeClr val="tx1"/>
              </a:solidFill>
            </a:endParaRPr>
          </a:p>
        </p:txBody>
      </p:sp>
      <p:sp>
        <p:nvSpPr>
          <p:cNvPr id="9" name="Title 8">
            <a:extLst>
              <a:ext uri="{FF2B5EF4-FFF2-40B4-BE49-F238E27FC236}">
                <a16:creationId xmlns:a16="http://schemas.microsoft.com/office/drawing/2014/main" xmlns="" id="{F52A0CBE-38F5-4B16-A5FA-02D4E406E951}"/>
              </a:ext>
            </a:extLst>
          </p:cNvPr>
          <p:cNvSpPr>
            <a:spLocks noGrp="1"/>
          </p:cNvSpPr>
          <p:nvPr>
            <p:ph type="title"/>
          </p:nvPr>
        </p:nvSpPr>
        <p:spPr/>
        <p:txBody>
          <a:bodyPr>
            <a:noAutofit/>
          </a:bodyPr>
          <a:lstStyle/>
          <a:p>
            <a:r>
              <a:rPr lang="en-GB" sz="3200" b="1" dirty="0">
                <a:solidFill>
                  <a:schemeClr val="tx1"/>
                </a:solidFill>
              </a:rPr>
              <a:t>COMPONENT 1 – </a:t>
            </a:r>
            <a:r>
              <a:rPr lang="en-GB" sz="3200" dirty="0">
                <a:solidFill>
                  <a:schemeClr val="tx1"/>
                </a:solidFill>
              </a:rPr>
              <a:t>Improving Geospatial Data Management and Management for Adaptation Planning, Sea Level Rise and Storm Surge Impact Analysis</a:t>
            </a:r>
            <a:endParaRPr lang="en-US" sz="3200" dirty="0">
              <a:solidFill>
                <a:schemeClr val="tx1"/>
              </a:solidFill>
            </a:endParaRPr>
          </a:p>
        </p:txBody>
      </p:sp>
      <p:pic>
        <p:nvPicPr>
          <p:cNvPr id="5" name="Picture 4">
            <a:extLst>
              <a:ext uri="{FF2B5EF4-FFF2-40B4-BE49-F238E27FC236}">
                <a16:creationId xmlns:a16="http://schemas.microsoft.com/office/drawing/2014/main" xmlns="" id="{56837DB5-55CB-40B1-B09E-989D13AEE4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53" y="5147503"/>
            <a:ext cx="869908" cy="1127052"/>
          </a:xfrm>
          <a:prstGeom prst="rect">
            <a:avLst/>
          </a:prstGeom>
        </p:spPr>
      </p:pic>
      <p:pic>
        <p:nvPicPr>
          <p:cNvPr id="6" name="Picture 5">
            <a:extLst>
              <a:ext uri="{FF2B5EF4-FFF2-40B4-BE49-F238E27FC236}">
                <a16:creationId xmlns:a16="http://schemas.microsoft.com/office/drawing/2014/main" xmlns="" id="{05A5688D-C58E-4B3B-9E04-F621A28955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79" r="12604" b="27549"/>
          <a:stretch/>
        </p:blipFill>
        <p:spPr>
          <a:xfrm>
            <a:off x="2769780" y="5211192"/>
            <a:ext cx="1586141" cy="103999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9055" y="5511873"/>
            <a:ext cx="1339059" cy="675155"/>
          </a:xfrm>
          <a:prstGeom prst="rect">
            <a:avLst/>
          </a:prstGeom>
        </p:spPr>
      </p:pic>
      <p:sp>
        <p:nvSpPr>
          <p:cNvPr id="10" name="Content Placeholder 2">
            <a:extLst>
              <a:ext uri="{FF2B5EF4-FFF2-40B4-BE49-F238E27FC236}">
                <a16:creationId xmlns:a16="http://schemas.microsoft.com/office/drawing/2014/main" xmlns="" id="{1A396DE4-25AF-4D5C-8FA2-DB62F0D0EE6A}"/>
              </a:ext>
            </a:extLst>
          </p:cNvPr>
          <p:cNvSpPr txBox="1">
            <a:spLocks/>
          </p:cNvSpPr>
          <p:nvPr/>
        </p:nvSpPr>
        <p:spPr>
          <a:xfrm>
            <a:off x="6372096" y="2211206"/>
            <a:ext cx="5009077" cy="314936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GB" sz="2200" dirty="0" smtClean="0">
                <a:solidFill>
                  <a:schemeClr val="tx1"/>
                </a:solidFill>
              </a:rPr>
              <a:t>A1 – Completed (review of data acquisition and processing </a:t>
            </a:r>
            <a:r>
              <a:rPr lang="en-GB" sz="2200" dirty="0" err="1" smtClean="0">
                <a:solidFill>
                  <a:schemeClr val="tx1"/>
                </a:solidFill>
              </a:rPr>
              <a:t>ongoing</a:t>
            </a:r>
            <a:r>
              <a:rPr lang="en-GB" sz="2200" dirty="0" smtClean="0">
                <a:solidFill>
                  <a:schemeClr val="tx1"/>
                </a:solidFill>
              </a:rPr>
              <a:t>)</a:t>
            </a:r>
          </a:p>
          <a:p>
            <a:pPr>
              <a:buFont typeface="Wingdings" panose="05000000000000000000" pitchFamily="2" charset="2"/>
              <a:buChar char="§"/>
            </a:pPr>
            <a:r>
              <a:rPr lang="en-GB" sz="2200" dirty="0" smtClean="0">
                <a:solidFill>
                  <a:schemeClr val="tx1"/>
                </a:solidFill>
              </a:rPr>
              <a:t>A2 – Data Acquisition: </a:t>
            </a:r>
            <a:r>
              <a:rPr lang="en-GB" sz="2200" b="1" dirty="0" smtClean="0">
                <a:solidFill>
                  <a:srgbClr val="00B050"/>
                </a:solidFill>
              </a:rPr>
              <a:t>JAM 100%</a:t>
            </a:r>
            <a:r>
              <a:rPr lang="en-GB" sz="2200" b="1" dirty="0" smtClean="0">
                <a:solidFill>
                  <a:schemeClr val="tx1"/>
                </a:solidFill>
              </a:rPr>
              <a:t>; </a:t>
            </a:r>
            <a:r>
              <a:rPr lang="en-GB" sz="2200" b="1" dirty="0" smtClean="0">
                <a:solidFill>
                  <a:schemeClr val="accent1">
                    <a:lumMod val="60000"/>
                    <a:lumOff val="40000"/>
                  </a:schemeClr>
                </a:solidFill>
              </a:rPr>
              <a:t>HAI 98%</a:t>
            </a:r>
          </a:p>
          <a:p>
            <a:pPr>
              <a:buFont typeface="Wingdings" panose="05000000000000000000" pitchFamily="2" charset="2"/>
              <a:buChar char="§"/>
            </a:pPr>
            <a:r>
              <a:rPr lang="en-GB" sz="2200" dirty="0" smtClean="0">
                <a:solidFill>
                  <a:schemeClr val="tx1"/>
                </a:solidFill>
              </a:rPr>
              <a:t>A2 – Processing</a:t>
            </a:r>
            <a:r>
              <a:rPr lang="en-GB" sz="2200" b="1" dirty="0" smtClean="0">
                <a:solidFill>
                  <a:schemeClr val="accent1">
                    <a:lumMod val="60000"/>
                    <a:lumOff val="40000"/>
                  </a:schemeClr>
                </a:solidFill>
              </a:rPr>
              <a:t> </a:t>
            </a:r>
            <a:r>
              <a:rPr lang="en-GB" sz="2200" b="1" dirty="0" smtClean="0">
                <a:solidFill>
                  <a:schemeClr val="tx1"/>
                </a:solidFill>
              </a:rPr>
              <a:t>On-going (completion December 2020)</a:t>
            </a:r>
            <a:endParaRPr lang="en-GB" sz="2200" b="1" dirty="0">
              <a:solidFill>
                <a:schemeClr val="tx1"/>
              </a:solidFill>
            </a:endParaRPr>
          </a:p>
          <a:p>
            <a:pPr>
              <a:buFont typeface="Wingdings" panose="05000000000000000000" pitchFamily="2" charset="2"/>
              <a:buChar char="§"/>
            </a:pPr>
            <a:r>
              <a:rPr lang="en-GB" sz="2200" dirty="0" smtClean="0">
                <a:solidFill>
                  <a:schemeClr val="tx1"/>
                </a:solidFill>
              </a:rPr>
              <a:t>A3 – Workshops scheduled for February 2020</a:t>
            </a:r>
          </a:p>
        </p:txBody>
      </p:sp>
      <p:sp>
        <p:nvSpPr>
          <p:cNvPr id="8" name="TextBox 7"/>
          <p:cNvSpPr txBox="1"/>
          <p:nvPr/>
        </p:nvSpPr>
        <p:spPr>
          <a:xfrm>
            <a:off x="1074198" y="6420320"/>
            <a:ext cx="10431263" cy="369332"/>
          </a:xfrm>
          <a:prstGeom prst="rect">
            <a:avLst/>
          </a:prstGeom>
          <a:noFill/>
        </p:spPr>
        <p:txBody>
          <a:bodyPr wrap="square" rtlCol="0">
            <a:spAutoFit/>
          </a:bodyPr>
          <a:lstStyle/>
          <a:p>
            <a:r>
              <a:rPr lang="en-JM" dirty="0" smtClean="0">
                <a:solidFill>
                  <a:schemeClr val="bg1"/>
                </a:solidFill>
              </a:rPr>
              <a:t>Investment Plan for the Caribbean Regional Track of the Pilot Program for Climate Resilience </a:t>
            </a:r>
            <a:endParaRPr lang="en-JM" dirty="0">
              <a:solidFill>
                <a:schemeClr val="bg1"/>
              </a:solidFill>
            </a:endParaRPr>
          </a:p>
        </p:txBody>
      </p:sp>
      <p:sp>
        <p:nvSpPr>
          <p:cNvPr id="2" name="TextBox 1"/>
          <p:cNvSpPr txBox="1"/>
          <p:nvPr/>
        </p:nvSpPr>
        <p:spPr>
          <a:xfrm>
            <a:off x="869997" y="1786177"/>
            <a:ext cx="1265090" cy="430887"/>
          </a:xfrm>
          <a:prstGeom prst="rect">
            <a:avLst/>
          </a:prstGeom>
          <a:noFill/>
        </p:spPr>
        <p:txBody>
          <a:bodyPr wrap="none" rtlCol="0">
            <a:spAutoFit/>
          </a:bodyPr>
          <a:lstStyle/>
          <a:p>
            <a:r>
              <a:rPr lang="en-JM" sz="2200" b="1" dirty="0" smtClean="0"/>
              <a:t>Activities</a:t>
            </a:r>
            <a:endParaRPr lang="en-JM" sz="2200" b="1" dirty="0"/>
          </a:p>
        </p:txBody>
      </p:sp>
    </p:spTree>
    <p:extLst>
      <p:ext uri="{BB962C8B-B14F-4D97-AF65-F5344CB8AC3E}">
        <p14:creationId xmlns:p14="http://schemas.microsoft.com/office/powerpoint/2010/main" val="319041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chemeClr val="tx1"/>
                </a:solidFill>
              </a:rPr>
              <a:t>COMPONENT 1 – </a:t>
            </a:r>
            <a:r>
              <a:rPr lang="en-GB" sz="3200" dirty="0">
                <a:solidFill>
                  <a:schemeClr val="tx1"/>
                </a:solidFill>
              </a:rPr>
              <a:t>Improving Geospatial Data Management and Management for Adaptation Planning, Sea Level Rise and Storm Surge Impact Analysis</a:t>
            </a:r>
            <a:endParaRPr lang="en-JM" sz="3200" dirty="0"/>
          </a:p>
        </p:txBody>
      </p:sp>
      <p:sp>
        <p:nvSpPr>
          <p:cNvPr id="3" name="Content Placeholder 2"/>
          <p:cNvSpPr>
            <a:spLocks noGrp="1"/>
          </p:cNvSpPr>
          <p:nvPr>
            <p:ph idx="1"/>
          </p:nvPr>
        </p:nvSpPr>
        <p:spPr>
          <a:xfrm>
            <a:off x="1097280" y="1845734"/>
            <a:ext cx="10372670" cy="4023360"/>
          </a:xfrm>
        </p:spPr>
        <p:txBody>
          <a:bodyPr>
            <a:normAutofit lnSpcReduction="10000"/>
          </a:bodyPr>
          <a:lstStyle/>
          <a:p>
            <a:pPr marL="0" indent="0">
              <a:buNone/>
            </a:pPr>
            <a:r>
              <a:rPr lang="en-JM" sz="3600" b="1" dirty="0" smtClean="0">
                <a:latin typeface="Lucida Sans"/>
              </a:rPr>
              <a:t>Assessment findings</a:t>
            </a:r>
            <a:endParaRPr lang="en-JM" sz="3600" dirty="0">
              <a:latin typeface="Lucida Sans"/>
            </a:endParaRPr>
          </a:p>
          <a:p>
            <a:r>
              <a:rPr lang="en-JM" sz="1600" dirty="0" smtClean="0"/>
              <a:t>The </a:t>
            </a:r>
            <a:r>
              <a:rPr lang="en-JM" sz="1600" b="1" dirty="0"/>
              <a:t>analysis of related </a:t>
            </a:r>
            <a:r>
              <a:rPr lang="en-JM" sz="1600" b="1" dirty="0" smtClean="0"/>
              <a:t>projects </a:t>
            </a:r>
            <a:r>
              <a:rPr lang="en-JM" sz="1600" dirty="0" smtClean="0"/>
              <a:t>revealed </a:t>
            </a:r>
            <a:r>
              <a:rPr lang="en-JM" sz="1600" dirty="0"/>
              <a:t>that all 6 PPCR countries </a:t>
            </a:r>
            <a:r>
              <a:rPr lang="en-JM" sz="1600" dirty="0" smtClean="0"/>
              <a:t>except </a:t>
            </a:r>
            <a:r>
              <a:rPr lang="en-JM" sz="1600" dirty="0"/>
              <a:t>Jamaica </a:t>
            </a:r>
            <a:r>
              <a:rPr lang="en-JM" sz="1600" dirty="0" smtClean="0"/>
              <a:t>had </a:t>
            </a:r>
            <a:r>
              <a:rPr lang="en-JM" sz="1600" dirty="0"/>
              <a:t>finished or </a:t>
            </a:r>
            <a:r>
              <a:rPr lang="en-JM" sz="1600" dirty="0" err="1"/>
              <a:t>ongoing</a:t>
            </a:r>
            <a:r>
              <a:rPr lang="en-JM" sz="1600" dirty="0"/>
              <a:t> </a:t>
            </a:r>
            <a:r>
              <a:rPr lang="en-JM" sz="1600" dirty="0" err="1" smtClean="0"/>
              <a:t>Lidar</a:t>
            </a:r>
            <a:r>
              <a:rPr lang="en-JM" sz="1600" dirty="0" smtClean="0"/>
              <a:t> projects</a:t>
            </a:r>
            <a:r>
              <a:rPr lang="en-JM" sz="1600" dirty="0"/>
              <a:t>.</a:t>
            </a:r>
          </a:p>
          <a:p>
            <a:pPr marL="342900" indent="-342900">
              <a:buFont typeface="+mj-lt"/>
              <a:buAutoNum type="arabicPeriod"/>
            </a:pPr>
            <a:r>
              <a:rPr lang="en-JM" sz="1600" dirty="0" smtClean="0"/>
              <a:t>The United Kingdom </a:t>
            </a:r>
            <a:r>
              <a:rPr lang="en-JM" sz="1600" dirty="0" err="1" smtClean="0"/>
              <a:t>Hydrographic</a:t>
            </a:r>
            <a:r>
              <a:rPr lang="en-JM" sz="1600" dirty="0" smtClean="0"/>
              <a:t> Office (UKHO) had contracted a Bathymetric </a:t>
            </a:r>
            <a:r>
              <a:rPr lang="en-JM" sz="1600" dirty="0" err="1" smtClean="0"/>
              <a:t>Lidar</a:t>
            </a:r>
            <a:r>
              <a:rPr lang="en-JM" sz="1600" dirty="0" smtClean="0"/>
              <a:t> survey in the summer of 2016 for the shallow-water zones of </a:t>
            </a:r>
            <a:r>
              <a:rPr lang="en-JM" sz="1600" b="1" i="1" dirty="0" smtClean="0"/>
              <a:t>St. Vincent and the Grenadines </a:t>
            </a:r>
            <a:r>
              <a:rPr lang="en-JM" sz="1600" dirty="0" smtClean="0"/>
              <a:t>and </a:t>
            </a:r>
            <a:r>
              <a:rPr lang="en-JM" sz="1600" b="1" i="1" dirty="0" smtClean="0"/>
              <a:t>Grenada</a:t>
            </a:r>
            <a:r>
              <a:rPr lang="en-JM" sz="1600" dirty="0" smtClean="0"/>
              <a:t>. The data collection took place between October 2016 and January 2017. The data was delivered to UKHO, who finished the validation process in August 2017. The data is ready to be released to the local states in the course of presentation workshops scheduled for the 4thquarter of 2017.</a:t>
            </a:r>
          </a:p>
          <a:p>
            <a:pPr marL="342900" indent="-342900">
              <a:buFont typeface="+mj-lt"/>
              <a:buAutoNum type="arabicPeriod"/>
            </a:pPr>
            <a:r>
              <a:rPr lang="en-JM" sz="1600" dirty="0" smtClean="0"/>
              <a:t>Furthermore </a:t>
            </a:r>
            <a:r>
              <a:rPr lang="en-JM" sz="1600" b="1" i="1" dirty="0" smtClean="0"/>
              <a:t>Grenada </a:t>
            </a:r>
            <a:r>
              <a:rPr lang="en-JM" sz="1600" dirty="0" smtClean="0"/>
              <a:t>has </a:t>
            </a:r>
            <a:r>
              <a:rPr lang="en-JM" sz="1600" dirty="0"/>
              <a:t>contracted the collection of topographic </a:t>
            </a:r>
            <a:r>
              <a:rPr lang="en-JM" sz="1600" dirty="0" err="1" smtClean="0"/>
              <a:t>Lidar</a:t>
            </a:r>
            <a:r>
              <a:rPr lang="en-JM" sz="1600" dirty="0" smtClean="0"/>
              <a:t> data </a:t>
            </a:r>
            <a:r>
              <a:rPr lang="en-JM" sz="1600" dirty="0"/>
              <a:t>for the whole </a:t>
            </a:r>
            <a:r>
              <a:rPr lang="en-JM" sz="1600" dirty="0" smtClean="0"/>
              <a:t>country in </a:t>
            </a:r>
            <a:r>
              <a:rPr lang="en-JM" sz="1600" dirty="0"/>
              <a:t>August 2017</a:t>
            </a:r>
            <a:r>
              <a:rPr lang="en-JM" sz="1600" dirty="0" smtClean="0"/>
              <a:t>. The </a:t>
            </a:r>
            <a:r>
              <a:rPr lang="en-JM" sz="1600" dirty="0"/>
              <a:t>data acquisition and data delivery </a:t>
            </a:r>
            <a:r>
              <a:rPr lang="en-JM" sz="1600" dirty="0" smtClean="0"/>
              <a:t>were scheduled to be </a:t>
            </a:r>
            <a:r>
              <a:rPr lang="en-JM" sz="1600" dirty="0"/>
              <a:t>finished by the end of March </a:t>
            </a:r>
            <a:r>
              <a:rPr lang="en-JM" sz="1600" dirty="0" smtClean="0"/>
              <a:t>2018.</a:t>
            </a:r>
          </a:p>
          <a:p>
            <a:pPr marL="342900" indent="-342900">
              <a:buFont typeface="+mj-lt"/>
              <a:buAutoNum type="arabicPeriod"/>
            </a:pPr>
            <a:r>
              <a:rPr lang="en-JM" sz="1600" dirty="0" smtClean="0"/>
              <a:t>The </a:t>
            </a:r>
            <a:r>
              <a:rPr lang="en-JM" sz="1600" b="1" i="1" dirty="0"/>
              <a:t>Commonwealth of </a:t>
            </a:r>
            <a:r>
              <a:rPr lang="en-JM" sz="1600" b="1" i="1" dirty="0" smtClean="0"/>
              <a:t>Dominica </a:t>
            </a:r>
            <a:r>
              <a:rPr lang="en-JM" sz="1600" dirty="0" smtClean="0"/>
              <a:t>contracted </a:t>
            </a:r>
            <a:r>
              <a:rPr lang="en-JM" sz="1600" dirty="0"/>
              <a:t>the collection of topographic and bathymetric </a:t>
            </a:r>
            <a:r>
              <a:rPr lang="en-JM" sz="1600" dirty="0" err="1" smtClean="0"/>
              <a:t>Lidar</a:t>
            </a:r>
            <a:r>
              <a:rPr lang="en-JM" sz="1600" dirty="0" smtClean="0"/>
              <a:t> data </a:t>
            </a:r>
            <a:r>
              <a:rPr lang="en-JM" sz="1600" dirty="0"/>
              <a:t>for the whole </a:t>
            </a:r>
            <a:r>
              <a:rPr lang="en-JM" sz="1600" dirty="0" smtClean="0"/>
              <a:t>country in </a:t>
            </a:r>
            <a:r>
              <a:rPr lang="en-JM" sz="1600" dirty="0"/>
              <a:t>May </a:t>
            </a:r>
            <a:r>
              <a:rPr lang="en-JM" sz="1600" dirty="0" smtClean="0"/>
              <a:t>2017.</a:t>
            </a:r>
          </a:p>
          <a:p>
            <a:pPr marL="342900" indent="-342900">
              <a:buFont typeface="+mj-lt"/>
              <a:buAutoNum type="arabicPeriod"/>
            </a:pPr>
            <a:r>
              <a:rPr lang="en-JM" sz="1600" b="1" i="1" dirty="0" smtClean="0"/>
              <a:t>St</a:t>
            </a:r>
            <a:r>
              <a:rPr lang="en-JM" sz="1600" b="1" i="1" dirty="0"/>
              <a:t>. </a:t>
            </a:r>
            <a:r>
              <a:rPr lang="en-JM" sz="1600" b="1" i="1" dirty="0" smtClean="0"/>
              <a:t>Lucia </a:t>
            </a:r>
            <a:r>
              <a:rPr lang="en-JM" sz="1600" dirty="0" smtClean="0"/>
              <a:t>hired </a:t>
            </a:r>
            <a:r>
              <a:rPr lang="en-JM" sz="1600" dirty="0"/>
              <a:t>a technical specialist to help develop the detailed specifications for, and </a:t>
            </a:r>
            <a:r>
              <a:rPr lang="en-JM" sz="1600" dirty="0" smtClean="0"/>
              <a:t>supervise </a:t>
            </a:r>
            <a:r>
              <a:rPr lang="en-JM" sz="1600" dirty="0"/>
              <a:t>the </a:t>
            </a:r>
            <a:r>
              <a:rPr lang="en-JM" sz="1600" dirty="0" err="1" smtClean="0"/>
              <a:t>Lidar</a:t>
            </a:r>
            <a:r>
              <a:rPr lang="en-JM" sz="1600" dirty="0" smtClean="0"/>
              <a:t> Survey (bathymetric </a:t>
            </a:r>
            <a:r>
              <a:rPr lang="en-JM" sz="1600" dirty="0"/>
              <a:t>and topographic) for the entire country. The data acquisition </a:t>
            </a:r>
            <a:r>
              <a:rPr lang="en-JM" sz="1600" dirty="0" smtClean="0"/>
              <a:t>was to be conducted </a:t>
            </a:r>
            <a:r>
              <a:rPr lang="en-JM" sz="1600" dirty="0"/>
              <a:t>during the dry season 2018 (i.e. March -April)1.</a:t>
            </a:r>
          </a:p>
          <a:p>
            <a:endParaRPr lang="en-JM"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42" y="5263996"/>
            <a:ext cx="404812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225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chemeClr val="tx1"/>
                </a:solidFill>
              </a:rPr>
              <a:t>COMPONENT 1 – </a:t>
            </a:r>
            <a:r>
              <a:rPr lang="en-GB" sz="3200" dirty="0">
                <a:solidFill>
                  <a:schemeClr val="tx1"/>
                </a:solidFill>
              </a:rPr>
              <a:t>Improving Geospatial Data Management and Management for Adaptation Planning, Sea Level Rise and Storm Surge Impact Analysis</a:t>
            </a:r>
            <a:endParaRPr lang="en-JM" sz="3200" dirty="0"/>
          </a:p>
        </p:txBody>
      </p:sp>
      <p:sp>
        <p:nvSpPr>
          <p:cNvPr id="3" name="Content Placeholder 2"/>
          <p:cNvSpPr>
            <a:spLocks noGrp="1"/>
          </p:cNvSpPr>
          <p:nvPr>
            <p:ph idx="1"/>
          </p:nvPr>
        </p:nvSpPr>
        <p:spPr>
          <a:xfrm>
            <a:off x="1097280" y="1845734"/>
            <a:ext cx="10372670" cy="4023360"/>
          </a:xfrm>
        </p:spPr>
        <p:txBody>
          <a:bodyPr>
            <a:normAutofit/>
          </a:bodyPr>
          <a:lstStyle/>
          <a:p>
            <a:pPr marL="0" indent="0">
              <a:buNone/>
            </a:pPr>
            <a:r>
              <a:rPr lang="en-JM" sz="3600" b="1" dirty="0" smtClean="0">
                <a:latin typeface="Lucida Sans"/>
              </a:rPr>
              <a:t>Assessment findings Cont’d</a:t>
            </a:r>
            <a:endParaRPr lang="en-JM" sz="3600" dirty="0">
              <a:latin typeface="Lucida Sans"/>
            </a:endParaRPr>
          </a:p>
          <a:p>
            <a:pPr marL="342900" indent="-342900">
              <a:buFont typeface="+mj-lt"/>
              <a:buAutoNum type="arabicPeriod" startAt="5"/>
            </a:pPr>
            <a:r>
              <a:rPr lang="en-JM" sz="1800" dirty="0" smtClean="0"/>
              <a:t>The </a:t>
            </a:r>
            <a:r>
              <a:rPr lang="en-JM" sz="1800" dirty="0"/>
              <a:t>Haitian Ministry of the Interior and Local Authorities through the World Bank financed </a:t>
            </a:r>
            <a:r>
              <a:rPr lang="en-JM" sz="1800" dirty="0" smtClean="0"/>
              <a:t>Disaster </a:t>
            </a:r>
            <a:r>
              <a:rPr lang="en-JM" sz="1800" dirty="0"/>
              <a:t>Risk Management and Reconstruction Project launched the ‘High Resolution Risk Data </a:t>
            </a:r>
            <a:r>
              <a:rPr lang="en-JM" sz="1800" dirty="0" smtClean="0"/>
              <a:t>Initiative</a:t>
            </a:r>
            <a:r>
              <a:rPr lang="en-JM" sz="1800" dirty="0"/>
              <a:t>’. For the entire national territory of </a:t>
            </a:r>
            <a:r>
              <a:rPr lang="en-JM" sz="1800" b="1" i="1" dirty="0"/>
              <a:t>Haiti</a:t>
            </a:r>
            <a:r>
              <a:rPr lang="en-JM" sz="1800" dirty="0" smtClean="0"/>
              <a:t>, a topographic </a:t>
            </a:r>
            <a:r>
              <a:rPr lang="en-JM" sz="1800" dirty="0" err="1" smtClean="0"/>
              <a:t>Lidar</a:t>
            </a:r>
            <a:r>
              <a:rPr lang="en-JM" sz="1800" dirty="0" smtClean="0"/>
              <a:t> data </a:t>
            </a:r>
            <a:r>
              <a:rPr lang="en-JM" sz="1800" dirty="0"/>
              <a:t>collection was finished </a:t>
            </a:r>
            <a:r>
              <a:rPr lang="en-JM" sz="1800" dirty="0" smtClean="0"/>
              <a:t>in 2017. The </a:t>
            </a:r>
            <a:r>
              <a:rPr lang="en-JM" sz="1800" dirty="0"/>
              <a:t>data </a:t>
            </a:r>
            <a:r>
              <a:rPr lang="en-JM" sz="1800" dirty="0" smtClean="0"/>
              <a:t>was delivered and is available </a:t>
            </a:r>
            <a:r>
              <a:rPr lang="en-JM" sz="1800" dirty="0"/>
              <a:t>on the GFDRR financed </a:t>
            </a:r>
            <a:r>
              <a:rPr lang="en-JM" sz="1800" dirty="0" smtClean="0"/>
              <a:t>open data </a:t>
            </a:r>
            <a:r>
              <a:rPr lang="en-JM" sz="1800" dirty="0"/>
              <a:t>platform </a:t>
            </a:r>
            <a:r>
              <a:rPr lang="en-JM" sz="1800" dirty="0" smtClean="0"/>
              <a:t>Haitidata.org , managed </a:t>
            </a:r>
            <a:r>
              <a:rPr lang="en-JM" sz="1800" dirty="0"/>
              <a:t>by the Haitian </a:t>
            </a:r>
            <a:r>
              <a:rPr lang="en-JM" sz="1800" dirty="0" smtClean="0"/>
              <a:t>National </a:t>
            </a:r>
            <a:r>
              <a:rPr lang="en-JM" sz="1800" dirty="0" err="1"/>
              <a:t>Center</a:t>
            </a:r>
            <a:r>
              <a:rPr lang="en-JM" sz="1800" dirty="0"/>
              <a:t> for </a:t>
            </a:r>
            <a:r>
              <a:rPr lang="en-JM" sz="1800" dirty="0" err="1" smtClean="0"/>
              <a:t>GeoSpatial</a:t>
            </a:r>
            <a:r>
              <a:rPr lang="en-JM" sz="1800" dirty="0" smtClean="0"/>
              <a:t> </a:t>
            </a:r>
            <a:r>
              <a:rPr lang="en-JM" sz="1800" dirty="0"/>
              <a:t>Information(CNIGS). </a:t>
            </a:r>
          </a:p>
          <a:p>
            <a:endParaRPr lang="en-JM"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6443"/>
            <a:ext cx="404812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75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F52A0CBE-38F5-4B16-A5FA-02D4E406E951}"/>
              </a:ext>
            </a:extLst>
          </p:cNvPr>
          <p:cNvSpPr>
            <a:spLocks noGrp="1"/>
          </p:cNvSpPr>
          <p:nvPr>
            <p:ph type="title"/>
          </p:nvPr>
        </p:nvSpPr>
        <p:spPr/>
        <p:txBody>
          <a:bodyPr>
            <a:noAutofit/>
          </a:bodyPr>
          <a:lstStyle/>
          <a:p>
            <a:r>
              <a:rPr lang="en-GB" sz="3200" b="1" dirty="0">
                <a:solidFill>
                  <a:schemeClr val="tx1"/>
                </a:solidFill>
              </a:rPr>
              <a:t>COMPONENT 1 – </a:t>
            </a:r>
            <a:r>
              <a:rPr lang="en-GB" sz="3200" dirty="0">
                <a:solidFill>
                  <a:schemeClr val="tx1"/>
                </a:solidFill>
              </a:rPr>
              <a:t>Improving Geospatial Data Management and Management for Adaptation Planning, Sea Level Rise and Storm Surge Impact Analysis</a:t>
            </a:r>
            <a:endParaRPr lang="en-US" sz="3200" dirty="0">
              <a:solidFill>
                <a:schemeClr val="tx1"/>
              </a:solidFill>
            </a:endParaRPr>
          </a:p>
        </p:txBody>
      </p:sp>
      <p:pic>
        <p:nvPicPr>
          <p:cNvPr id="5" name="Picture 4">
            <a:extLst>
              <a:ext uri="{FF2B5EF4-FFF2-40B4-BE49-F238E27FC236}">
                <a16:creationId xmlns:a16="http://schemas.microsoft.com/office/drawing/2014/main" xmlns="" id="{56837DB5-55CB-40B1-B09E-989D13AEE4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53" y="5147503"/>
            <a:ext cx="869908" cy="1127052"/>
          </a:xfrm>
          <a:prstGeom prst="rect">
            <a:avLst/>
          </a:prstGeom>
        </p:spPr>
      </p:pic>
      <p:pic>
        <p:nvPicPr>
          <p:cNvPr id="6" name="Picture 5">
            <a:extLst>
              <a:ext uri="{FF2B5EF4-FFF2-40B4-BE49-F238E27FC236}">
                <a16:creationId xmlns:a16="http://schemas.microsoft.com/office/drawing/2014/main" xmlns="" id="{05A5688D-C58E-4B3B-9E04-F621A28955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79" r="12604" b="27549"/>
          <a:stretch/>
        </p:blipFill>
        <p:spPr>
          <a:xfrm>
            <a:off x="2769780" y="5296562"/>
            <a:ext cx="1455939" cy="9546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9055" y="5511873"/>
            <a:ext cx="1339059" cy="675155"/>
          </a:xfrm>
          <a:prstGeom prst="rect">
            <a:avLst/>
          </a:prstGeom>
        </p:spPr>
      </p:pic>
      <p:sp>
        <p:nvSpPr>
          <p:cNvPr id="8" name="TextBox 7"/>
          <p:cNvSpPr txBox="1"/>
          <p:nvPr/>
        </p:nvSpPr>
        <p:spPr>
          <a:xfrm>
            <a:off x="1074198" y="6420320"/>
            <a:ext cx="10431263" cy="369332"/>
          </a:xfrm>
          <a:prstGeom prst="rect">
            <a:avLst/>
          </a:prstGeom>
          <a:noFill/>
        </p:spPr>
        <p:txBody>
          <a:bodyPr wrap="square" rtlCol="0">
            <a:spAutoFit/>
          </a:bodyPr>
          <a:lstStyle/>
          <a:p>
            <a:r>
              <a:rPr lang="en-JM" dirty="0" smtClean="0">
                <a:solidFill>
                  <a:schemeClr val="bg1"/>
                </a:solidFill>
              </a:rPr>
              <a:t>Investment Plan for the Caribbean Regional Track of the Pilot Program for Climate Resilience </a:t>
            </a:r>
            <a:endParaRPr lang="en-JM" dirty="0">
              <a:solidFill>
                <a:schemeClr val="bg1"/>
              </a:solidFill>
            </a:endParaRPr>
          </a:p>
        </p:txBody>
      </p:sp>
      <p:sp>
        <p:nvSpPr>
          <p:cNvPr id="2" name="Rectangle 1"/>
          <p:cNvSpPr/>
          <p:nvPr/>
        </p:nvSpPr>
        <p:spPr>
          <a:xfrm>
            <a:off x="1074198" y="1908699"/>
            <a:ext cx="10431263" cy="3416320"/>
          </a:xfrm>
          <a:prstGeom prst="rect">
            <a:avLst/>
          </a:prstGeom>
        </p:spPr>
        <p:txBody>
          <a:bodyPr wrap="square">
            <a:spAutoFit/>
          </a:bodyPr>
          <a:lstStyle/>
          <a:p>
            <a:r>
              <a:rPr lang="en-JM" b="1" dirty="0"/>
              <a:t>Jamaica</a:t>
            </a:r>
          </a:p>
          <a:p>
            <a:r>
              <a:rPr lang="en-JM" dirty="0"/>
              <a:t>The area of interest for which </a:t>
            </a:r>
            <a:r>
              <a:rPr lang="en-JM" dirty="0" err="1"/>
              <a:t>Lidar</a:t>
            </a:r>
            <a:r>
              <a:rPr lang="en-JM" dirty="0"/>
              <a:t> and aerial imagery data </a:t>
            </a:r>
            <a:r>
              <a:rPr lang="en-JM" dirty="0" smtClean="0"/>
              <a:t>has been collected </a:t>
            </a:r>
            <a:r>
              <a:rPr lang="en-JM" dirty="0"/>
              <a:t>includes 3 coastal areas </a:t>
            </a:r>
          </a:p>
          <a:p>
            <a:pPr lvl="1"/>
            <a:r>
              <a:rPr lang="en-JM" dirty="0"/>
              <a:t>• Area J1: Coastal zone Kingston-</a:t>
            </a:r>
            <a:r>
              <a:rPr lang="en-JM" dirty="0" err="1"/>
              <a:t>Morant</a:t>
            </a:r>
            <a:r>
              <a:rPr lang="en-JM" dirty="0"/>
              <a:t> Bay: ~60 km</a:t>
            </a:r>
          </a:p>
          <a:p>
            <a:pPr lvl="1"/>
            <a:r>
              <a:rPr lang="en-JM" dirty="0"/>
              <a:t>• Area J2: </a:t>
            </a:r>
            <a:r>
              <a:rPr lang="en-JM" dirty="0" smtClean="0"/>
              <a:t>Coastal zone </a:t>
            </a:r>
            <a:r>
              <a:rPr lang="en-JM" dirty="0"/>
              <a:t>Port Antonio </a:t>
            </a:r>
            <a:r>
              <a:rPr lang="en-JM" dirty="0" smtClean="0"/>
              <a:t>–Fairy Hill</a:t>
            </a:r>
            <a:r>
              <a:rPr lang="en-JM" dirty="0"/>
              <a:t>: ~25 km</a:t>
            </a:r>
          </a:p>
          <a:p>
            <a:pPr lvl="1"/>
            <a:r>
              <a:rPr lang="en-JM" dirty="0"/>
              <a:t>• Area J3: Coastal </a:t>
            </a:r>
            <a:r>
              <a:rPr lang="en-JM" dirty="0" smtClean="0"/>
              <a:t>zone </a:t>
            </a:r>
            <a:r>
              <a:rPr lang="en-JM" dirty="0" err="1" smtClean="0"/>
              <a:t>Ocho</a:t>
            </a:r>
            <a:r>
              <a:rPr lang="en-JM" dirty="0" smtClean="0"/>
              <a:t> </a:t>
            </a:r>
            <a:r>
              <a:rPr lang="en-JM" dirty="0"/>
              <a:t>Rios –</a:t>
            </a:r>
            <a:r>
              <a:rPr lang="en-JM" dirty="0" err="1" smtClean="0"/>
              <a:t>Annotto</a:t>
            </a:r>
            <a:r>
              <a:rPr lang="en-JM" dirty="0" smtClean="0"/>
              <a:t> </a:t>
            </a:r>
            <a:r>
              <a:rPr lang="en-JM" dirty="0"/>
              <a:t>Bay: ~55 km</a:t>
            </a:r>
          </a:p>
          <a:p>
            <a:r>
              <a:rPr lang="en-JM" dirty="0"/>
              <a:t>The total surface of the area for the topographic </a:t>
            </a:r>
            <a:r>
              <a:rPr lang="en-JM" dirty="0" err="1"/>
              <a:t>Lidar</a:t>
            </a:r>
            <a:r>
              <a:rPr lang="en-JM" dirty="0"/>
              <a:t> is 620 </a:t>
            </a:r>
            <a:r>
              <a:rPr lang="en-JM" dirty="0" smtClean="0"/>
              <a:t>km</a:t>
            </a:r>
            <a:r>
              <a:rPr lang="en-JM" baseline="30000" dirty="0" smtClean="0"/>
              <a:t>2</a:t>
            </a:r>
            <a:r>
              <a:rPr lang="en-JM" dirty="0" smtClean="0"/>
              <a:t>.</a:t>
            </a:r>
            <a:endParaRPr lang="en-JM" dirty="0"/>
          </a:p>
          <a:p>
            <a:endParaRPr lang="en-JM" dirty="0" smtClean="0"/>
          </a:p>
          <a:p>
            <a:r>
              <a:rPr lang="en-JM" dirty="0" smtClean="0"/>
              <a:t>The </a:t>
            </a:r>
            <a:r>
              <a:rPr lang="en-JM" dirty="0"/>
              <a:t>area of interest for which bathymetry </a:t>
            </a:r>
            <a:r>
              <a:rPr lang="en-JM" dirty="0" err="1"/>
              <a:t>LiDAR</a:t>
            </a:r>
            <a:r>
              <a:rPr lang="en-JM" dirty="0"/>
              <a:t> data is to be collected includes 3 coastal areas :</a:t>
            </a:r>
          </a:p>
          <a:p>
            <a:pPr lvl="1"/>
            <a:r>
              <a:rPr lang="en-JM" dirty="0"/>
              <a:t>• Area J1: Coastal zone Kingston-</a:t>
            </a:r>
            <a:r>
              <a:rPr lang="en-JM" dirty="0" err="1"/>
              <a:t>Morant</a:t>
            </a:r>
            <a:r>
              <a:rPr lang="en-JM" dirty="0"/>
              <a:t> Bay: ~207 </a:t>
            </a:r>
            <a:r>
              <a:rPr lang="en-JM" dirty="0" smtClean="0"/>
              <a:t>km</a:t>
            </a:r>
            <a:r>
              <a:rPr lang="en-JM" baseline="30000" dirty="0" smtClean="0"/>
              <a:t>2</a:t>
            </a:r>
            <a:endParaRPr lang="en-JM" dirty="0"/>
          </a:p>
          <a:p>
            <a:pPr lvl="1"/>
            <a:r>
              <a:rPr lang="en-JM" dirty="0"/>
              <a:t>• Area J2: </a:t>
            </a:r>
            <a:r>
              <a:rPr lang="en-JM" dirty="0" smtClean="0"/>
              <a:t>Coastal zone </a:t>
            </a:r>
            <a:r>
              <a:rPr lang="en-JM" dirty="0"/>
              <a:t>Port Antonio </a:t>
            </a:r>
            <a:r>
              <a:rPr lang="en-JM" dirty="0" smtClean="0"/>
              <a:t>–Fairy Hill</a:t>
            </a:r>
            <a:r>
              <a:rPr lang="en-JM" dirty="0"/>
              <a:t>: ~27 </a:t>
            </a:r>
            <a:r>
              <a:rPr lang="en-JM" dirty="0" smtClean="0"/>
              <a:t>km</a:t>
            </a:r>
            <a:r>
              <a:rPr lang="en-JM" baseline="30000" dirty="0" smtClean="0"/>
              <a:t>2</a:t>
            </a:r>
            <a:endParaRPr lang="en-JM" dirty="0"/>
          </a:p>
          <a:p>
            <a:pPr lvl="1"/>
            <a:r>
              <a:rPr lang="en-JM" dirty="0"/>
              <a:t>• Area J3: Coastal </a:t>
            </a:r>
            <a:r>
              <a:rPr lang="en-JM" dirty="0" smtClean="0"/>
              <a:t>zone </a:t>
            </a:r>
            <a:r>
              <a:rPr lang="en-JM" dirty="0" err="1" smtClean="0"/>
              <a:t>Ocho</a:t>
            </a:r>
            <a:r>
              <a:rPr lang="en-JM" dirty="0" smtClean="0"/>
              <a:t> </a:t>
            </a:r>
            <a:r>
              <a:rPr lang="en-JM" dirty="0"/>
              <a:t>Rios –</a:t>
            </a:r>
            <a:r>
              <a:rPr lang="en-JM" dirty="0" err="1" smtClean="0"/>
              <a:t>Annotto</a:t>
            </a:r>
            <a:r>
              <a:rPr lang="en-JM" dirty="0" smtClean="0"/>
              <a:t> </a:t>
            </a:r>
            <a:r>
              <a:rPr lang="en-JM" dirty="0"/>
              <a:t>Bay: ~96 </a:t>
            </a:r>
            <a:r>
              <a:rPr lang="en-JM" dirty="0" smtClean="0"/>
              <a:t>km</a:t>
            </a:r>
            <a:r>
              <a:rPr lang="en-JM" baseline="30000" dirty="0" smtClean="0"/>
              <a:t>2</a:t>
            </a:r>
            <a:endParaRPr lang="en-JM" dirty="0" smtClean="0"/>
          </a:p>
          <a:p>
            <a:r>
              <a:rPr lang="en-JM" dirty="0" smtClean="0"/>
              <a:t>The total surface of the area for the bathymetry </a:t>
            </a:r>
            <a:r>
              <a:rPr lang="en-JM" dirty="0" err="1" smtClean="0"/>
              <a:t>Lidar</a:t>
            </a:r>
            <a:r>
              <a:rPr lang="en-JM" dirty="0" smtClean="0"/>
              <a:t> is 331 km</a:t>
            </a:r>
            <a:r>
              <a:rPr lang="en-JM" baseline="30000" dirty="0" smtClean="0"/>
              <a:t>2</a:t>
            </a:r>
            <a:r>
              <a:rPr lang="en-JM" dirty="0" smtClean="0"/>
              <a:t>.</a:t>
            </a:r>
            <a:endParaRPr lang="en-JM" dirty="0"/>
          </a:p>
        </p:txBody>
      </p:sp>
    </p:spTree>
    <p:extLst>
      <p:ext uri="{BB962C8B-B14F-4D97-AF65-F5344CB8AC3E}">
        <p14:creationId xmlns:p14="http://schemas.microsoft.com/office/powerpoint/2010/main" val="2780436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F52A0CBE-38F5-4B16-A5FA-02D4E406E951}"/>
              </a:ext>
            </a:extLst>
          </p:cNvPr>
          <p:cNvSpPr>
            <a:spLocks noGrp="1"/>
          </p:cNvSpPr>
          <p:nvPr>
            <p:ph type="title"/>
          </p:nvPr>
        </p:nvSpPr>
        <p:spPr/>
        <p:txBody>
          <a:bodyPr>
            <a:noAutofit/>
          </a:bodyPr>
          <a:lstStyle/>
          <a:p>
            <a:r>
              <a:rPr lang="en-GB" sz="3200" b="1" dirty="0">
                <a:solidFill>
                  <a:schemeClr val="tx1"/>
                </a:solidFill>
              </a:rPr>
              <a:t>COMPONENT 1 – </a:t>
            </a:r>
            <a:r>
              <a:rPr lang="en-GB" sz="3200" dirty="0">
                <a:solidFill>
                  <a:schemeClr val="tx1"/>
                </a:solidFill>
              </a:rPr>
              <a:t>Improving Geospatial Data Management and Management for Adaptation Planning, Sea Level Rise and Storm Surge Impact Analysis</a:t>
            </a:r>
            <a:endParaRPr lang="en-US" sz="3200" dirty="0">
              <a:solidFill>
                <a:schemeClr val="tx1"/>
              </a:solidFill>
            </a:endParaRPr>
          </a:p>
        </p:txBody>
      </p:sp>
      <p:pic>
        <p:nvPicPr>
          <p:cNvPr id="5" name="Picture 4">
            <a:extLst>
              <a:ext uri="{FF2B5EF4-FFF2-40B4-BE49-F238E27FC236}">
                <a16:creationId xmlns:a16="http://schemas.microsoft.com/office/drawing/2014/main" xmlns="" id="{56837DB5-55CB-40B1-B09E-989D13AEE4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53" y="5147503"/>
            <a:ext cx="869908" cy="1127052"/>
          </a:xfrm>
          <a:prstGeom prst="rect">
            <a:avLst/>
          </a:prstGeom>
        </p:spPr>
      </p:pic>
      <p:pic>
        <p:nvPicPr>
          <p:cNvPr id="6" name="Picture 5">
            <a:extLst>
              <a:ext uri="{FF2B5EF4-FFF2-40B4-BE49-F238E27FC236}">
                <a16:creationId xmlns:a16="http://schemas.microsoft.com/office/drawing/2014/main" xmlns="" id="{05A5688D-C58E-4B3B-9E04-F621A28955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79" r="12604" b="27549"/>
          <a:stretch/>
        </p:blipFill>
        <p:spPr>
          <a:xfrm>
            <a:off x="2769780" y="5296562"/>
            <a:ext cx="1455939" cy="9546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9055" y="5511873"/>
            <a:ext cx="1339059" cy="675155"/>
          </a:xfrm>
          <a:prstGeom prst="rect">
            <a:avLst/>
          </a:prstGeom>
        </p:spPr>
      </p:pic>
      <p:sp>
        <p:nvSpPr>
          <p:cNvPr id="8" name="TextBox 7"/>
          <p:cNvSpPr txBox="1"/>
          <p:nvPr/>
        </p:nvSpPr>
        <p:spPr>
          <a:xfrm>
            <a:off x="1074198" y="6420320"/>
            <a:ext cx="10431263" cy="369332"/>
          </a:xfrm>
          <a:prstGeom prst="rect">
            <a:avLst/>
          </a:prstGeom>
          <a:noFill/>
        </p:spPr>
        <p:txBody>
          <a:bodyPr wrap="square" rtlCol="0">
            <a:spAutoFit/>
          </a:bodyPr>
          <a:lstStyle/>
          <a:p>
            <a:r>
              <a:rPr lang="en-JM" dirty="0" smtClean="0">
                <a:solidFill>
                  <a:schemeClr val="bg1"/>
                </a:solidFill>
              </a:rPr>
              <a:t>Investment Plan for the Caribbean Regional Track of the Pilot Program for Climate Resilience </a:t>
            </a:r>
            <a:endParaRPr lang="en-JM" dirty="0">
              <a:solidFill>
                <a:schemeClr val="bg1"/>
              </a:solidFill>
            </a:endParaRP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3982"/>
          <a:stretch/>
        </p:blipFill>
        <p:spPr bwMode="auto">
          <a:xfrm>
            <a:off x="1672026" y="1800780"/>
            <a:ext cx="9185398" cy="371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98276" y="4862135"/>
            <a:ext cx="2459148" cy="646331"/>
          </a:xfrm>
          <a:prstGeom prst="rect">
            <a:avLst/>
          </a:prstGeom>
          <a:noFill/>
        </p:spPr>
        <p:txBody>
          <a:bodyPr wrap="square" rtlCol="0">
            <a:spAutoFit/>
          </a:bodyPr>
          <a:lstStyle/>
          <a:p>
            <a:r>
              <a:rPr lang="en-JM" dirty="0" smtClean="0"/>
              <a:t>Data Acquisition Areas</a:t>
            </a:r>
          </a:p>
          <a:p>
            <a:r>
              <a:rPr lang="en-JM" dirty="0" smtClean="0"/>
              <a:t>Jamaica</a:t>
            </a:r>
            <a:endParaRPr lang="en-JM" dirty="0"/>
          </a:p>
        </p:txBody>
      </p:sp>
    </p:spTree>
    <p:extLst>
      <p:ext uri="{BB962C8B-B14F-4D97-AF65-F5344CB8AC3E}">
        <p14:creationId xmlns:p14="http://schemas.microsoft.com/office/powerpoint/2010/main" val="356770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F52A0CBE-38F5-4B16-A5FA-02D4E406E951}"/>
              </a:ext>
            </a:extLst>
          </p:cNvPr>
          <p:cNvSpPr>
            <a:spLocks noGrp="1"/>
          </p:cNvSpPr>
          <p:nvPr>
            <p:ph type="title"/>
          </p:nvPr>
        </p:nvSpPr>
        <p:spPr/>
        <p:txBody>
          <a:bodyPr>
            <a:noAutofit/>
          </a:bodyPr>
          <a:lstStyle/>
          <a:p>
            <a:r>
              <a:rPr lang="en-GB" sz="3200" b="1" dirty="0">
                <a:solidFill>
                  <a:schemeClr val="tx1"/>
                </a:solidFill>
              </a:rPr>
              <a:t>COMPONENT 1 – </a:t>
            </a:r>
            <a:r>
              <a:rPr lang="en-GB" sz="3200" dirty="0">
                <a:solidFill>
                  <a:schemeClr val="tx1"/>
                </a:solidFill>
              </a:rPr>
              <a:t>Improving Geospatial Data Management and Management for Adaptation Planning, Sea Level Rise and Storm Surge Impact Analysis</a:t>
            </a:r>
            <a:endParaRPr lang="en-US" sz="3200" dirty="0">
              <a:solidFill>
                <a:schemeClr val="tx1"/>
              </a:solidFill>
            </a:endParaRPr>
          </a:p>
        </p:txBody>
      </p:sp>
      <p:pic>
        <p:nvPicPr>
          <p:cNvPr id="5" name="Picture 4">
            <a:extLst>
              <a:ext uri="{FF2B5EF4-FFF2-40B4-BE49-F238E27FC236}">
                <a16:creationId xmlns:a16="http://schemas.microsoft.com/office/drawing/2014/main" xmlns="" id="{56837DB5-55CB-40B1-B09E-989D13AEE4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53" y="5147503"/>
            <a:ext cx="869908" cy="1127052"/>
          </a:xfrm>
          <a:prstGeom prst="rect">
            <a:avLst/>
          </a:prstGeom>
        </p:spPr>
      </p:pic>
      <p:pic>
        <p:nvPicPr>
          <p:cNvPr id="6" name="Picture 5">
            <a:extLst>
              <a:ext uri="{FF2B5EF4-FFF2-40B4-BE49-F238E27FC236}">
                <a16:creationId xmlns:a16="http://schemas.microsoft.com/office/drawing/2014/main" xmlns="" id="{05A5688D-C58E-4B3B-9E04-F621A28955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79" r="12604" b="27549"/>
          <a:stretch/>
        </p:blipFill>
        <p:spPr>
          <a:xfrm>
            <a:off x="2769780" y="5296562"/>
            <a:ext cx="1455939" cy="9546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9055" y="5511873"/>
            <a:ext cx="1339059" cy="675155"/>
          </a:xfrm>
          <a:prstGeom prst="rect">
            <a:avLst/>
          </a:prstGeom>
        </p:spPr>
      </p:pic>
      <p:sp>
        <p:nvSpPr>
          <p:cNvPr id="8" name="TextBox 7"/>
          <p:cNvSpPr txBox="1"/>
          <p:nvPr/>
        </p:nvSpPr>
        <p:spPr>
          <a:xfrm>
            <a:off x="1074198" y="6420320"/>
            <a:ext cx="10431263" cy="369332"/>
          </a:xfrm>
          <a:prstGeom prst="rect">
            <a:avLst/>
          </a:prstGeom>
          <a:noFill/>
        </p:spPr>
        <p:txBody>
          <a:bodyPr wrap="square" rtlCol="0">
            <a:spAutoFit/>
          </a:bodyPr>
          <a:lstStyle/>
          <a:p>
            <a:r>
              <a:rPr lang="en-JM" dirty="0" smtClean="0">
                <a:solidFill>
                  <a:schemeClr val="bg1"/>
                </a:solidFill>
              </a:rPr>
              <a:t>Investment Plan for the Caribbean Regional Track of the Pilot Program for Climate Resilience </a:t>
            </a:r>
            <a:endParaRPr lang="en-JM" dirty="0">
              <a:solidFill>
                <a:schemeClr val="bg1"/>
              </a:solidFill>
            </a:endParaRPr>
          </a:p>
        </p:txBody>
      </p:sp>
      <p:sp>
        <p:nvSpPr>
          <p:cNvPr id="2" name="Rectangle 1"/>
          <p:cNvSpPr/>
          <p:nvPr/>
        </p:nvSpPr>
        <p:spPr>
          <a:xfrm>
            <a:off x="1074198" y="1908699"/>
            <a:ext cx="10431263" cy="3693319"/>
          </a:xfrm>
          <a:prstGeom prst="rect">
            <a:avLst/>
          </a:prstGeom>
        </p:spPr>
        <p:txBody>
          <a:bodyPr wrap="square">
            <a:spAutoFit/>
          </a:bodyPr>
          <a:lstStyle/>
          <a:p>
            <a:r>
              <a:rPr lang="en-JM" b="1" dirty="0"/>
              <a:t>Haiti </a:t>
            </a:r>
          </a:p>
          <a:p>
            <a:r>
              <a:rPr lang="en-JM" dirty="0"/>
              <a:t>The area of interest for which </a:t>
            </a:r>
            <a:r>
              <a:rPr lang="en-JM" dirty="0" err="1"/>
              <a:t>Lidar</a:t>
            </a:r>
            <a:r>
              <a:rPr lang="en-JM" dirty="0"/>
              <a:t> data </a:t>
            </a:r>
            <a:r>
              <a:rPr lang="en-JM" dirty="0" smtClean="0"/>
              <a:t>has been collected </a:t>
            </a:r>
            <a:r>
              <a:rPr lang="en-JM" dirty="0"/>
              <a:t>under this project </a:t>
            </a:r>
            <a:r>
              <a:rPr lang="en-JM" dirty="0" smtClean="0"/>
              <a:t>includes 3 </a:t>
            </a:r>
            <a:r>
              <a:rPr lang="en-JM" dirty="0"/>
              <a:t>coastal areas: </a:t>
            </a:r>
          </a:p>
          <a:p>
            <a:pPr lvl="1"/>
            <a:r>
              <a:rPr lang="en-JM" dirty="0"/>
              <a:t>• Area H1: Bay of Port-au-Prince: 154km </a:t>
            </a:r>
            <a:r>
              <a:rPr lang="en-JM" dirty="0" smtClean="0"/>
              <a:t>(93%)</a:t>
            </a:r>
            <a:endParaRPr lang="en-JM" dirty="0"/>
          </a:p>
          <a:p>
            <a:pPr lvl="1"/>
            <a:r>
              <a:rPr lang="en-JM" dirty="0"/>
              <a:t>• Area H2: La </a:t>
            </a:r>
            <a:r>
              <a:rPr lang="en-JM" dirty="0" err="1"/>
              <a:t>Gonave</a:t>
            </a:r>
            <a:r>
              <a:rPr lang="en-JM" dirty="0"/>
              <a:t>: 143km </a:t>
            </a:r>
          </a:p>
          <a:p>
            <a:pPr lvl="1"/>
            <a:r>
              <a:rPr lang="en-JM" dirty="0"/>
              <a:t>• Area H3: </a:t>
            </a:r>
            <a:r>
              <a:rPr lang="en-JM" dirty="0" err="1"/>
              <a:t>Jeremie-Cayemites</a:t>
            </a:r>
            <a:r>
              <a:rPr lang="en-JM" dirty="0"/>
              <a:t>: 205km </a:t>
            </a:r>
          </a:p>
          <a:p>
            <a:endParaRPr lang="en-JM" dirty="0"/>
          </a:p>
          <a:p>
            <a:r>
              <a:rPr lang="en-JM" dirty="0"/>
              <a:t>The total length of the areas of interest is 502km. </a:t>
            </a:r>
          </a:p>
          <a:p>
            <a:endParaRPr lang="en-JM" dirty="0" smtClean="0"/>
          </a:p>
          <a:p>
            <a:r>
              <a:rPr lang="en-JM" dirty="0" smtClean="0"/>
              <a:t>The </a:t>
            </a:r>
            <a:r>
              <a:rPr lang="en-JM" dirty="0"/>
              <a:t>area of interest for which bathymetry </a:t>
            </a:r>
            <a:r>
              <a:rPr lang="en-JM" dirty="0" err="1"/>
              <a:t>Lidar</a:t>
            </a:r>
            <a:r>
              <a:rPr lang="en-JM" dirty="0"/>
              <a:t> data is to be collected under this project includes 3 coastal areas: </a:t>
            </a:r>
          </a:p>
          <a:p>
            <a:pPr lvl="1"/>
            <a:r>
              <a:rPr lang="en-JM" dirty="0"/>
              <a:t>• Area H1: Bay of Port-au-Prince: ~</a:t>
            </a:r>
            <a:r>
              <a:rPr lang="en-JM" dirty="0" smtClean="0"/>
              <a:t>507km</a:t>
            </a:r>
            <a:r>
              <a:rPr lang="en-JM" baseline="30000" dirty="0"/>
              <a:t>2</a:t>
            </a:r>
            <a:r>
              <a:rPr lang="en-JM" dirty="0" smtClean="0"/>
              <a:t> </a:t>
            </a:r>
            <a:endParaRPr lang="en-JM" dirty="0"/>
          </a:p>
          <a:p>
            <a:pPr lvl="1"/>
            <a:r>
              <a:rPr lang="en-JM" dirty="0"/>
              <a:t>• Area H2: La </a:t>
            </a:r>
            <a:r>
              <a:rPr lang="en-JM" dirty="0" err="1"/>
              <a:t>Gonave</a:t>
            </a:r>
            <a:r>
              <a:rPr lang="en-JM" dirty="0"/>
              <a:t>: ~134 </a:t>
            </a:r>
            <a:r>
              <a:rPr lang="en-JM" dirty="0" smtClean="0"/>
              <a:t>km</a:t>
            </a:r>
            <a:r>
              <a:rPr lang="en-JM" baseline="30000" dirty="0"/>
              <a:t>2</a:t>
            </a:r>
            <a:r>
              <a:rPr lang="en-JM" dirty="0" smtClean="0"/>
              <a:t> </a:t>
            </a:r>
            <a:endParaRPr lang="en-JM" dirty="0"/>
          </a:p>
          <a:p>
            <a:pPr lvl="1"/>
            <a:r>
              <a:rPr lang="en-JM" dirty="0"/>
              <a:t>• Area H3: </a:t>
            </a:r>
            <a:r>
              <a:rPr lang="en-JM" dirty="0" err="1"/>
              <a:t>Jeremie-Cayemites</a:t>
            </a:r>
            <a:r>
              <a:rPr lang="en-JM" dirty="0"/>
              <a:t>: </a:t>
            </a:r>
            <a:r>
              <a:rPr lang="en-JM" dirty="0" smtClean="0"/>
              <a:t>303 km</a:t>
            </a:r>
            <a:r>
              <a:rPr lang="en-JM" baseline="30000" dirty="0" smtClean="0"/>
              <a:t>2</a:t>
            </a:r>
            <a:r>
              <a:rPr lang="en-JM" dirty="0" smtClean="0"/>
              <a:t> </a:t>
            </a:r>
            <a:endParaRPr lang="en-JM" dirty="0"/>
          </a:p>
        </p:txBody>
      </p:sp>
    </p:spTree>
    <p:extLst>
      <p:ext uri="{BB962C8B-B14F-4D97-AF65-F5344CB8AC3E}">
        <p14:creationId xmlns:p14="http://schemas.microsoft.com/office/powerpoint/2010/main" val="310077103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Gallery</Template>
  <TotalTime>2840</TotalTime>
  <Words>1422</Words>
  <Application>Microsoft Office PowerPoint</Application>
  <PresentationFormat>Custom</PresentationFormat>
  <Paragraphs>95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Retrospect</vt:lpstr>
      <vt:lpstr>The Caribbean Regional Track of the PPCR Programme</vt:lpstr>
      <vt:lpstr>CRT-PPCTR   OVERVIEW</vt:lpstr>
      <vt:lpstr>COMPONENT 1 – Improving Geospatial Data Management and Management for Adaptation Planning, Sea Level Rise and Storm Surge Impact Analysis</vt:lpstr>
      <vt:lpstr>COMPONENT 1 – Improving Geospatial Data Management and Management for Adaptation Planning, Sea Level Rise and Storm Surge Impact Analysis</vt:lpstr>
      <vt:lpstr>COMPONENT 1 – Improving Geospatial Data Management and Management for Adaptation Planning, Sea Level Rise and Storm Surge Impact Analysis</vt:lpstr>
      <vt:lpstr>COMPONENT 1 – Improving Geospatial Data Management and Management for Adaptation Planning, Sea Level Rise and Storm Surge Impact Analysis</vt:lpstr>
      <vt:lpstr>COMPONENT 1 – Improving Geospatial Data Management and Management for Adaptation Planning, Sea Level Rise and Storm Surge Impact Analysis</vt:lpstr>
      <vt:lpstr>COMPONENT 1 – Improving Geospatial Data Management and Management for Adaptation Planning, Sea Level Rise and Storm Surge Impact Analysis</vt:lpstr>
      <vt:lpstr>COMPONENT 1 – Improving Geospatial Data Management and Management for Adaptation Planning, Sea Level Rise and Storm Surge Impact Analysis</vt:lpstr>
      <vt:lpstr>COMPONENT 1 – Improving Geospatial Data Management and Management for Adaptation Planning, Sea Level Rise and Storm Surge Impact Analysis</vt:lpstr>
      <vt:lpstr>COMPONENT 1 – Improving Geospatial Data Management and Management for Adaptation Planning, Sea Level Rise and Storm Surge Impact Analysis</vt:lpstr>
      <vt:lpstr>COMPONENT 1 – Improving Geospatial Data Management and Management for Adaptation Planning, Sea Level Rise and Storm Surge Impact Analysis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Caribbean Regional PPCR Project</dc:title>
  <dc:creator>Dainz</dc:creator>
  <cp:lastModifiedBy>HENRY,Ainsley</cp:lastModifiedBy>
  <cp:revision>77</cp:revision>
  <dcterms:created xsi:type="dcterms:W3CDTF">2019-01-24T03:38:14Z</dcterms:created>
  <dcterms:modified xsi:type="dcterms:W3CDTF">2019-12-06T13:32:30Z</dcterms:modified>
</cp:coreProperties>
</file>