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7" r:id="rId3"/>
    <p:sldId id="259" r:id="rId4"/>
    <p:sldId id="263"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012" autoAdjust="0"/>
  </p:normalViewPr>
  <p:slideViewPr>
    <p:cSldViewPr snapToGrid="0">
      <p:cViewPr varScale="1">
        <p:scale>
          <a:sx n="53" d="100"/>
          <a:sy n="53" d="100"/>
        </p:scale>
        <p:origin x="13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953F8-2D4A-4ED8-B9A1-83E7016C84C6}"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E40C91-89FA-4FD0-9C29-5D5E1CDA5C39}" type="slidenum">
              <a:rPr lang="en-US" smtClean="0"/>
              <a:t>‹#›</a:t>
            </a:fld>
            <a:endParaRPr lang="en-US"/>
          </a:p>
        </p:txBody>
      </p:sp>
    </p:spTree>
    <p:extLst>
      <p:ext uri="{BB962C8B-B14F-4D97-AF65-F5344CB8AC3E}">
        <p14:creationId xmlns:p14="http://schemas.microsoft.com/office/powerpoint/2010/main" val="425637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last IHO Assembly (A-1), it was pointed out that the current IHO Resolution 1/2005 as amended was too prescriptive and also contained descriptions beyond the roles and/or scopes of RHCs and the IHO. From the viewpoints as well as experiences in recent disasters, </a:t>
            </a:r>
            <a:endParaRPr lang="en-US" dirty="0"/>
          </a:p>
        </p:txBody>
      </p:sp>
      <p:sp>
        <p:nvSpPr>
          <p:cNvPr id="4" name="Slide Number Placeholder 3"/>
          <p:cNvSpPr>
            <a:spLocks noGrp="1"/>
          </p:cNvSpPr>
          <p:nvPr>
            <p:ph type="sldNum" sz="quarter" idx="10"/>
          </p:nvPr>
        </p:nvSpPr>
        <p:spPr/>
        <p:txBody>
          <a:bodyPr/>
          <a:lstStyle/>
          <a:p>
            <a:fld id="{54E40C91-89FA-4FD0-9C29-5D5E1CDA5C39}" type="slidenum">
              <a:rPr lang="en-US" smtClean="0"/>
              <a:t>1</a:t>
            </a:fld>
            <a:endParaRPr lang="en-US"/>
          </a:p>
        </p:txBody>
      </p:sp>
    </p:spTree>
    <p:extLst>
      <p:ext uri="{BB962C8B-B14F-4D97-AF65-F5344CB8AC3E}">
        <p14:creationId xmlns:p14="http://schemas.microsoft.com/office/powerpoint/2010/main" val="354291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smtClean="0"/>
              <a:t>(attention should be given to provide alternative means of communication in case the country has no telephonic and email access):</a:t>
            </a:r>
          </a:p>
          <a:p>
            <a:pPr lvl="0"/>
            <a:r>
              <a:rPr lang="en-US" sz="1200" dirty="0" smtClean="0"/>
              <a:t>Senior Point of Contact</a:t>
            </a:r>
          </a:p>
          <a:p>
            <a:pPr lvl="0"/>
            <a:r>
              <a:rPr lang="en-US" sz="1200" dirty="0" smtClean="0"/>
              <a:t>Working Point of Contact</a:t>
            </a:r>
          </a:p>
          <a:p>
            <a:pPr lvl="0"/>
            <a:r>
              <a:rPr lang="en-US" sz="1200" dirty="0" smtClean="0"/>
              <a:t>Communication means</a:t>
            </a:r>
          </a:p>
          <a:p>
            <a:endParaRPr lang="en-US" dirty="0"/>
          </a:p>
        </p:txBody>
      </p:sp>
      <p:sp>
        <p:nvSpPr>
          <p:cNvPr id="4" name="Slide Number Placeholder 3"/>
          <p:cNvSpPr>
            <a:spLocks noGrp="1"/>
          </p:cNvSpPr>
          <p:nvPr>
            <p:ph type="sldNum" sz="quarter" idx="10"/>
          </p:nvPr>
        </p:nvSpPr>
        <p:spPr/>
        <p:txBody>
          <a:bodyPr/>
          <a:lstStyle/>
          <a:p>
            <a:fld id="{54E40C91-89FA-4FD0-9C29-5D5E1CDA5C39}" type="slidenum">
              <a:rPr lang="en-US" smtClean="0"/>
              <a:t>3</a:t>
            </a:fld>
            <a:endParaRPr lang="en-US"/>
          </a:p>
        </p:txBody>
      </p:sp>
    </p:spTree>
    <p:extLst>
      <p:ext uri="{BB962C8B-B14F-4D97-AF65-F5344CB8AC3E}">
        <p14:creationId xmlns:p14="http://schemas.microsoft.com/office/powerpoint/2010/main" val="3524326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smtClean="0"/>
              <a:t>(attention should be given to provide alternative means of communication in case the country has no telephonic and email access):</a:t>
            </a:r>
          </a:p>
          <a:p>
            <a:pPr lvl="0"/>
            <a:r>
              <a:rPr lang="en-US" sz="1200" dirty="0" smtClean="0"/>
              <a:t>Senior Point of Contact</a:t>
            </a:r>
          </a:p>
          <a:p>
            <a:pPr lvl="0"/>
            <a:r>
              <a:rPr lang="en-US" sz="1200" dirty="0" smtClean="0"/>
              <a:t>Working Point of Contact</a:t>
            </a:r>
          </a:p>
          <a:p>
            <a:pPr lvl="0"/>
            <a:r>
              <a:rPr lang="en-US" sz="1200" dirty="0" smtClean="0"/>
              <a:t>Communication means</a:t>
            </a:r>
          </a:p>
          <a:p>
            <a:pPr lvl="0"/>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GIS layer could indicate the affected ports and routes, the deployment of surveys teams, supporting imageries, status of MSI, outcomes of Analyzed Imagery, recommended routes for humanitarian ships, etc. Such a system has the potential to avoid duplications and assure the establishment of the priorities by the governments providing support. Chair will seek support to the establishment and maintenance of the GIS.</a:t>
            </a:r>
          </a:p>
          <a:p>
            <a:pPr lvl="0"/>
            <a:endParaRPr lang="en-US" sz="1200" dirty="0" smtClean="0"/>
          </a:p>
          <a:p>
            <a:endParaRPr lang="en-US" dirty="0"/>
          </a:p>
        </p:txBody>
      </p:sp>
      <p:sp>
        <p:nvSpPr>
          <p:cNvPr id="4" name="Slide Number Placeholder 3"/>
          <p:cNvSpPr>
            <a:spLocks noGrp="1"/>
          </p:cNvSpPr>
          <p:nvPr>
            <p:ph type="sldNum" sz="quarter" idx="10"/>
          </p:nvPr>
        </p:nvSpPr>
        <p:spPr/>
        <p:txBody>
          <a:bodyPr/>
          <a:lstStyle/>
          <a:p>
            <a:fld id="{54E40C91-89FA-4FD0-9C29-5D5E1CDA5C39}" type="slidenum">
              <a:rPr lang="en-US" smtClean="0"/>
              <a:t>4</a:t>
            </a:fld>
            <a:endParaRPr lang="en-US"/>
          </a:p>
        </p:txBody>
      </p:sp>
    </p:spTree>
    <p:extLst>
      <p:ext uri="{BB962C8B-B14F-4D97-AF65-F5344CB8AC3E}">
        <p14:creationId xmlns:p14="http://schemas.microsoft.com/office/powerpoint/2010/main" val="194391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3. </a:t>
            </a:r>
            <a:r>
              <a:rPr lang="en-US" dirty="0" smtClean="0"/>
              <a:t>to ensure  the passage of support and supplies through maritime channels and ports, and the marking of new dangers where necessary.</a:t>
            </a:r>
          </a:p>
          <a:p>
            <a:pPr lvl="0"/>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5. </a:t>
            </a:r>
            <a:r>
              <a:rPr lang="en-US" sz="1200" dirty="0" smtClean="0"/>
              <a:t>in order to assure timely diplomatic clearance for other Members States hydrographic assets as part disaster relief.</a:t>
            </a:r>
          </a:p>
          <a:p>
            <a:pPr lvl="0"/>
            <a:endParaRPr lang="en-US" dirty="0"/>
          </a:p>
        </p:txBody>
      </p:sp>
      <p:sp>
        <p:nvSpPr>
          <p:cNvPr id="4" name="Slide Number Placeholder 3"/>
          <p:cNvSpPr>
            <a:spLocks noGrp="1"/>
          </p:cNvSpPr>
          <p:nvPr>
            <p:ph type="sldNum" sz="quarter" idx="10"/>
          </p:nvPr>
        </p:nvSpPr>
        <p:spPr/>
        <p:txBody>
          <a:bodyPr/>
          <a:lstStyle/>
          <a:p>
            <a:fld id="{54E40C91-89FA-4FD0-9C29-5D5E1CDA5C39}" type="slidenum">
              <a:rPr lang="en-US" smtClean="0"/>
              <a:t>5</a:t>
            </a:fld>
            <a:endParaRPr lang="en-US"/>
          </a:p>
        </p:txBody>
      </p:sp>
    </p:spTree>
    <p:extLst>
      <p:ext uri="{BB962C8B-B14F-4D97-AF65-F5344CB8AC3E}">
        <p14:creationId xmlns:p14="http://schemas.microsoft.com/office/powerpoint/2010/main" val="445688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order to monitor the readiness of the Commission to respond to disasters and conducting regular table-top exercises to evaluate the procedures.</a:t>
            </a:r>
          </a:p>
          <a:p>
            <a:endParaRPr lang="en-US" dirty="0"/>
          </a:p>
        </p:txBody>
      </p:sp>
      <p:sp>
        <p:nvSpPr>
          <p:cNvPr id="4" name="Slide Number Placeholder 3"/>
          <p:cNvSpPr>
            <a:spLocks noGrp="1"/>
          </p:cNvSpPr>
          <p:nvPr>
            <p:ph type="sldNum" sz="quarter" idx="10"/>
          </p:nvPr>
        </p:nvSpPr>
        <p:spPr/>
        <p:txBody>
          <a:bodyPr/>
          <a:lstStyle/>
          <a:p>
            <a:fld id="{54E40C91-89FA-4FD0-9C29-5D5E1CDA5C39}" type="slidenum">
              <a:rPr lang="en-US" smtClean="0"/>
              <a:t>6</a:t>
            </a:fld>
            <a:endParaRPr lang="en-US"/>
          </a:p>
        </p:txBody>
      </p:sp>
    </p:spTree>
    <p:extLst>
      <p:ext uri="{BB962C8B-B14F-4D97-AF65-F5344CB8AC3E}">
        <p14:creationId xmlns:p14="http://schemas.microsoft.com/office/powerpoint/2010/main" val="1634919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71277" y="6036734"/>
            <a:ext cx="2121007" cy="840556"/>
          </a:xfrm>
          <a:prstGeom prst="rect">
            <a:avLst/>
          </a:prstGeom>
        </p:spPr>
      </p:pic>
    </p:spTree>
    <p:extLst>
      <p:ext uri="{BB962C8B-B14F-4D97-AF65-F5344CB8AC3E}">
        <p14:creationId xmlns:p14="http://schemas.microsoft.com/office/powerpoint/2010/main" val="37010797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12/5/2019</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7475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12/5/2019</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024367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lide #2">
    <p:spTree>
      <p:nvGrpSpPr>
        <p:cNvPr id="1" name=""/>
        <p:cNvGrpSpPr/>
        <p:nvPr/>
      </p:nvGrpSpPr>
      <p:grpSpPr>
        <a:xfrm>
          <a:off x="0" y="0"/>
          <a:ext cx="0" cy="0"/>
          <a:chOff x="0" y="0"/>
          <a:chExt cx="0" cy="0"/>
        </a:xfrm>
      </p:grpSpPr>
      <p:sp>
        <p:nvSpPr>
          <p:cNvPr id="26" name="Insert Picture Here.png"/>
          <p:cNvSpPr>
            <a:spLocks noGrp="1"/>
          </p:cNvSpPr>
          <p:nvPr>
            <p:ph type="pic" idx="13"/>
          </p:nvPr>
        </p:nvSpPr>
        <p:spPr>
          <a:xfrm>
            <a:off x="317500" y="317501"/>
            <a:ext cx="11557000" cy="6223001"/>
          </a:xfrm>
          <a:prstGeom prst="rect">
            <a:avLst/>
          </a:prstGeom>
        </p:spPr>
        <p:txBody>
          <a:bodyPr lIns="91439" tIns="45719" rIns="91439" bIns="45719">
            <a:noAutofit/>
          </a:bodyPr>
          <a:lstStyle/>
          <a:p>
            <a:endParaRPr/>
          </a:p>
        </p:txBody>
      </p:sp>
      <p:sp>
        <p:nvSpPr>
          <p:cNvPr id="27" name="Rectangle"/>
          <p:cNvSpPr>
            <a:spLocks noGrp="1"/>
          </p:cNvSpPr>
          <p:nvPr>
            <p:ph type="body" idx="14"/>
          </p:nvPr>
        </p:nvSpPr>
        <p:spPr>
          <a:xfrm>
            <a:off x="6096000" y="317501"/>
            <a:ext cx="5778500" cy="6223001"/>
          </a:xfrm>
          <a:prstGeom prst="rect">
            <a:avLst/>
          </a:prstGeom>
          <a:solidFill>
            <a:srgbClr val="FFFFFF">
              <a:alpha val="80000"/>
            </a:srgbClr>
          </a:solidFill>
          <a:effectLst>
            <a:outerShdw blurRad="1270000" dist="635000" dir="8100000" rotWithShape="0">
              <a:srgbClr val="000000">
                <a:alpha val="25000"/>
              </a:srgbClr>
            </a:outerShdw>
          </a:effectLst>
        </p:spPr>
        <p:txBody>
          <a:bodyPr anchor="ctr">
            <a:noAutofit/>
          </a:bodyPr>
          <a:lstStyle/>
          <a:p>
            <a:pPr algn="ctr">
              <a:lnSpc>
                <a:spcPct val="100000"/>
              </a:lnSpc>
              <a:defRPr sz="3200" cap="none" spc="0">
                <a:solidFill>
                  <a:srgbClr val="FFFFFF"/>
                </a:solidFill>
                <a:latin typeface="Helvetica Light"/>
                <a:ea typeface="Helvetica Light"/>
                <a:cs typeface="Helvetica Light"/>
                <a:sym typeface="Helvetica Light"/>
              </a:defRPr>
            </a:pPr>
            <a:endParaRP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470584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5"/>
            <a:ext cx="10515600" cy="540511"/>
          </a:xfrm>
        </p:spPr>
        <p:txBody>
          <a:bodyPr/>
          <a:lstStyle>
            <a:lvl1pPr>
              <a:defRPr>
                <a:solidFill>
                  <a:schemeClr val="bg2">
                    <a:lumMod val="50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838201" y="1825626"/>
            <a:ext cx="7724182" cy="21587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flipV="1">
            <a:off x="811993" y="893799"/>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20790"/>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8137" y="6018762"/>
            <a:ext cx="2117682" cy="839238"/>
          </a:xfrm>
          <a:prstGeom prst="rect">
            <a:avLst/>
          </a:prstGeom>
        </p:spPr>
      </p:pic>
    </p:spTree>
    <p:extLst>
      <p:ext uri="{BB962C8B-B14F-4D97-AF65-F5344CB8AC3E}">
        <p14:creationId xmlns:p14="http://schemas.microsoft.com/office/powerpoint/2010/main" val="178272808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12/5/2019</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31853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12/5/2019</a:t>
            </a:fld>
            <a:endParaRPr lang="en-US"/>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17230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12/5/2019</a:t>
            </a:fld>
            <a:endParaRPr lang="en-US"/>
          </a:p>
        </p:txBody>
      </p:sp>
      <p:sp>
        <p:nvSpPr>
          <p:cNvPr id="8" name="Footer Placeholder 7"/>
          <p:cNvSpPr>
            <a:spLocks noGrp="1"/>
          </p:cNvSpPr>
          <p:nvPr>
            <p:ph type="ftr" sz="quarter" idx="11"/>
          </p:nvPr>
        </p:nvSpPr>
        <p:spPr>
          <a:xfrm>
            <a:off x="4038600" y="6356351"/>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784527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12/5/2019</a:t>
            </a:fld>
            <a:endParaRPr lang="en-US"/>
          </a:p>
        </p:txBody>
      </p:sp>
      <p:sp>
        <p:nvSpPr>
          <p:cNvPr id="4" name="Footer Placeholder 3"/>
          <p:cNvSpPr>
            <a:spLocks noGrp="1"/>
          </p:cNvSpPr>
          <p:nvPr>
            <p:ph type="ftr" sz="quarter" idx="11"/>
          </p:nvPr>
        </p:nvSpPr>
        <p:spPr>
          <a:xfrm>
            <a:off x="4038600" y="6356351"/>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6192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12/5/2019</a:t>
            </a:fld>
            <a:endParaRPr lang="en-US"/>
          </a:p>
        </p:txBody>
      </p:sp>
      <p:sp>
        <p:nvSpPr>
          <p:cNvPr id="3" name="Footer Placeholder 2"/>
          <p:cNvSpPr>
            <a:spLocks noGrp="1"/>
          </p:cNvSpPr>
          <p:nvPr>
            <p:ph type="ftr" sz="quarter" idx="11"/>
          </p:nvPr>
        </p:nvSpPr>
        <p:spPr>
          <a:xfrm>
            <a:off x="4038600" y="6356351"/>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194194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12/5/2019</a:t>
            </a:fld>
            <a:endParaRPr lang="en-US"/>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275718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12/5/2019</a:t>
            </a:fld>
            <a:endParaRPr lang="en-US"/>
          </a:p>
        </p:txBody>
      </p:sp>
      <p:sp>
        <p:nvSpPr>
          <p:cNvPr id="6" name="Footer Placeholder 5"/>
          <p:cNvSpPr>
            <a:spLocks noGrp="1"/>
          </p:cNvSpPr>
          <p:nvPr>
            <p:ph type="ftr" sz="quarter" idx="11"/>
          </p:nvPr>
        </p:nvSpPr>
        <p:spPr>
          <a:xfrm>
            <a:off x="4038600" y="6356351"/>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07220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12/5/2019</a:t>
            </a:fld>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537654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34" y="255531"/>
            <a:ext cx="11258006" cy="540511"/>
          </a:xfrm>
        </p:spPr>
        <p:txBody>
          <a:bodyPr>
            <a:noAutofit/>
          </a:bodyPr>
          <a:lstStyle/>
          <a:p>
            <a:r>
              <a:rPr lang="en-US" sz="2400" b="1" dirty="0" smtClean="0">
                <a:latin typeface="+mn-lt"/>
              </a:rPr>
              <a:t/>
            </a:r>
            <a:br>
              <a:rPr lang="en-US" sz="2400" b="1" dirty="0" smtClean="0">
                <a:latin typeface="+mn-lt"/>
              </a:rPr>
            </a:br>
            <a:endParaRPr lang="en-US" sz="2400" b="1" dirty="0">
              <a:latin typeface="+mn-lt"/>
            </a:endParaRPr>
          </a:p>
        </p:txBody>
      </p:sp>
      <p:sp>
        <p:nvSpPr>
          <p:cNvPr id="3" name="Content Placeholder 2"/>
          <p:cNvSpPr>
            <a:spLocks noGrp="1"/>
          </p:cNvSpPr>
          <p:nvPr>
            <p:ph idx="1"/>
          </p:nvPr>
        </p:nvSpPr>
        <p:spPr>
          <a:xfrm>
            <a:off x="314534" y="932930"/>
            <a:ext cx="11428974" cy="4972413"/>
          </a:xfrm>
        </p:spPr>
        <p:txBody>
          <a:bodyPr>
            <a:noAutofit/>
          </a:bodyPr>
          <a:lstStyle/>
          <a:p>
            <a:r>
              <a:rPr lang="en-US" dirty="0"/>
              <a:t>b) By Regional Hydrographic Commissions:</a:t>
            </a:r>
          </a:p>
          <a:p>
            <a:pPr marL="0" indent="0">
              <a:buNone/>
            </a:pPr>
            <a:endParaRPr lang="en-US" dirty="0"/>
          </a:p>
          <a:p>
            <a:pPr marL="0" indent="0">
              <a:buNone/>
            </a:pPr>
            <a:endParaRPr lang="en-US" sz="2400" dirty="0"/>
          </a:p>
        </p:txBody>
      </p:sp>
      <p:sp>
        <p:nvSpPr>
          <p:cNvPr id="8" name="Rectangle 7">
            <a:extLst>
              <a:ext uri="{FF2B5EF4-FFF2-40B4-BE49-F238E27FC236}">
                <a16:creationId xmlns:a16="http://schemas.microsoft.com/office/drawing/2014/main" id="{7709139C-CCDB-4CED-A11A-C16887664DA5}"/>
              </a:ext>
            </a:extLst>
          </p:cNvPr>
          <p:cNvSpPr/>
          <p:nvPr/>
        </p:nvSpPr>
        <p:spPr>
          <a:xfrm>
            <a:off x="116115" y="6042231"/>
            <a:ext cx="3541486" cy="815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sym typeface="Montserrat-Bold"/>
            </a:endParaRPr>
          </a:p>
        </p:txBody>
      </p:sp>
      <p:pic>
        <p:nvPicPr>
          <p:cNvPr id="9" name="Picture 8">
            <a:extLst>
              <a:ext uri="{FF2B5EF4-FFF2-40B4-BE49-F238E27FC236}">
                <a16:creationId xmlns:a16="http://schemas.microsoft.com/office/drawing/2014/main" id="{E6EA0ADA-E59F-4FC7-B1DA-F004543DB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4" y="6042232"/>
            <a:ext cx="2405811" cy="808059"/>
          </a:xfrm>
          <a:prstGeom prst="rect">
            <a:avLst/>
          </a:prstGeom>
        </p:spPr>
      </p:pic>
      <p:graphicFrame>
        <p:nvGraphicFramePr>
          <p:cNvPr id="4" name="Table 3"/>
          <p:cNvGraphicFramePr>
            <a:graphicFrameLocks noGrp="1"/>
          </p:cNvGraphicFramePr>
          <p:nvPr/>
        </p:nvGraphicFramePr>
        <p:xfrm>
          <a:off x="314534" y="383456"/>
          <a:ext cx="11154655" cy="962061"/>
        </p:xfrm>
        <a:graphic>
          <a:graphicData uri="http://schemas.openxmlformats.org/drawingml/2006/table">
            <a:tbl>
              <a:tblPr firstRow="1" firstCol="1" lastRow="1" lastCol="1" bandRow="1" bandCol="1">
                <a:tableStyleId>{5C22544A-7EE6-4342-B048-85BDC9FD1C3A}</a:tableStyleId>
              </a:tblPr>
              <a:tblGrid>
                <a:gridCol w="5019331">
                  <a:extLst>
                    <a:ext uri="{9D8B030D-6E8A-4147-A177-3AD203B41FA5}">
                      <a16:colId xmlns:a16="http://schemas.microsoft.com/office/drawing/2014/main" val="193135117"/>
                    </a:ext>
                  </a:extLst>
                </a:gridCol>
                <a:gridCol w="2418418">
                  <a:extLst>
                    <a:ext uri="{9D8B030D-6E8A-4147-A177-3AD203B41FA5}">
                      <a16:colId xmlns:a16="http://schemas.microsoft.com/office/drawing/2014/main" val="1351814624"/>
                    </a:ext>
                  </a:extLst>
                </a:gridCol>
                <a:gridCol w="2048171">
                  <a:extLst>
                    <a:ext uri="{9D8B030D-6E8A-4147-A177-3AD203B41FA5}">
                      <a16:colId xmlns:a16="http://schemas.microsoft.com/office/drawing/2014/main" val="3790959398"/>
                    </a:ext>
                  </a:extLst>
                </a:gridCol>
                <a:gridCol w="1668735">
                  <a:extLst>
                    <a:ext uri="{9D8B030D-6E8A-4147-A177-3AD203B41FA5}">
                      <a16:colId xmlns:a16="http://schemas.microsoft.com/office/drawing/2014/main" val="3123343577"/>
                    </a:ext>
                  </a:extLst>
                </a:gridCol>
              </a:tblGrid>
              <a:tr h="962061">
                <a:tc>
                  <a:txBody>
                    <a:bodyPr/>
                    <a:lstStyle/>
                    <a:p>
                      <a:pPr marL="0" marR="0">
                        <a:lnSpc>
                          <a:spcPts val="1200"/>
                        </a:lnSpc>
                        <a:spcBef>
                          <a:spcPts val="0"/>
                        </a:spcBef>
                        <a:spcAft>
                          <a:spcPts val="0"/>
                        </a:spcAft>
                      </a:pPr>
                      <a:endParaRPr lang="en-US" sz="2400" kern="100" dirty="0" smtClean="0">
                        <a:effectLst/>
                      </a:endParaRPr>
                    </a:p>
                    <a:p>
                      <a:pPr marL="0" marR="0">
                        <a:lnSpc>
                          <a:spcPts val="1200"/>
                        </a:lnSpc>
                        <a:spcBef>
                          <a:spcPts val="0"/>
                        </a:spcBef>
                        <a:spcAft>
                          <a:spcPts val="0"/>
                        </a:spcAft>
                      </a:pPr>
                      <a:endParaRPr lang="en-US" sz="2400" kern="100" dirty="0" smtClean="0">
                        <a:solidFill>
                          <a:srgbClr val="000000"/>
                        </a:solidFill>
                        <a:effectLst/>
                        <a:latin typeface="Arial" panose="020B0604020202020204" pitchFamily="34" charset="0"/>
                        <a:ea typeface="MS Mincho"/>
                      </a:endParaRPr>
                    </a:p>
                    <a:p>
                      <a:pPr marL="0" marR="0" lvl="0" indent="0" algn="l" defTabSz="914400" rtl="0" eaLnBrk="1" fontAlgn="auto" latinLnBrk="0" hangingPunct="1">
                        <a:lnSpc>
                          <a:spcPts val="1200"/>
                        </a:lnSpc>
                        <a:spcBef>
                          <a:spcPts val="0"/>
                        </a:spcBef>
                        <a:spcAft>
                          <a:spcPts val="0"/>
                        </a:spcAft>
                        <a:buClrTx/>
                        <a:buSzTx/>
                        <a:buFontTx/>
                        <a:buNone/>
                        <a:tabLst/>
                        <a:defRPr/>
                      </a:pPr>
                      <a:r>
                        <a:rPr lang="en-US" sz="2400" kern="100" dirty="0" smtClean="0">
                          <a:effectLst/>
                        </a:rPr>
                        <a:t>IHO RESPONSE TO DISASTERS</a:t>
                      </a:r>
                      <a:endParaRPr lang="en-US" sz="2400" kern="100" dirty="0" smtClean="0">
                        <a:solidFill>
                          <a:srgbClr val="000000"/>
                        </a:solidFill>
                        <a:effectLst/>
                        <a:latin typeface="Arial" panose="020B0604020202020204" pitchFamily="34" charset="0"/>
                        <a:ea typeface="MS Mincho"/>
                      </a:endParaRPr>
                    </a:p>
                    <a:p>
                      <a:pPr marL="0" marR="0">
                        <a:lnSpc>
                          <a:spcPts val="1200"/>
                        </a:lnSpc>
                        <a:spcBef>
                          <a:spcPts val="0"/>
                        </a:spcBef>
                        <a:spcAft>
                          <a:spcPts val="0"/>
                        </a:spcAft>
                      </a:pPr>
                      <a:endParaRPr lang="en-US" sz="2400" kern="100" dirty="0">
                        <a:solidFill>
                          <a:srgbClr val="000000"/>
                        </a:solidFill>
                        <a:effectLst/>
                        <a:latin typeface="Arial" panose="020B0604020202020204" pitchFamily="34" charset="0"/>
                        <a:ea typeface="MS Mincho"/>
                      </a:endParaRPr>
                    </a:p>
                  </a:txBody>
                  <a:tcPr marL="68580" marR="68580" marT="0" marB="0"/>
                </a:tc>
                <a:tc>
                  <a:txBody>
                    <a:bodyPr/>
                    <a:lstStyle/>
                    <a:p>
                      <a:pPr marL="0" marR="0" algn="ctr">
                        <a:lnSpc>
                          <a:spcPts val="1200"/>
                        </a:lnSpc>
                        <a:spcBef>
                          <a:spcPts val="0"/>
                        </a:spcBef>
                        <a:spcAft>
                          <a:spcPts val="0"/>
                        </a:spcAft>
                      </a:pPr>
                      <a:r>
                        <a:rPr lang="en-US" sz="2400" kern="100" dirty="0">
                          <a:effectLst/>
                        </a:rPr>
                        <a:t>1/2005 as </a:t>
                      </a:r>
                      <a:endParaRPr lang="en-US" sz="2400" kern="100" dirty="0" smtClean="0">
                        <a:effectLst/>
                      </a:endParaRPr>
                    </a:p>
                    <a:p>
                      <a:pPr marL="0" marR="0" algn="ctr">
                        <a:lnSpc>
                          <a:spcPts val="1200"/>
                        </a:lnSpc>
                        <a:spcBef>
                          <a:spcPts val="0"/>
                        </a:spcBef>
                        <a:spcAft>
                          <a:spcPts val="0"/>
                        </a:spcAft>
                      </a:pPr>
                      <a:endParaRPr lang="en-US" sz="2400" kern="100" dirty="0" smtClean="0">
                        <a:effectLst/>
                      </a:endParaRPr>
                    </a:p>
                    <a:p>
                      <a:pPr marL="0" marR="0" algn="ctr">
                        <a:lnSpc>
                          <a:spcPts val="1200"/>
                        </a:lnSpc>
                        <a:spcBef>
                          <a:spcPts val="0"/>
                        </a:spcBef>
                        <a:spcAft>
                          <a:spcPts val="0"/>
                        </a:spcAft>
                      </a:pPr>
                      <a:r>
                        <a:rPr lang="en-US" sz="2400" kern="100" dirty="0" smtClean="0">
                          <a:effectLst/>
                        </a:rPr>
                        <a:t>amended </a:t>
                      </a:r>
                      <a:endParaRPr lang="en-US" sz="2400" kern="100" dirty="0">
                        <a:solidFill>
                          <a:srgbClr val="000000"/>
                        </a:solidFill>
                        <a:effectLst/>
                        <a:latin typeface="Arial" panose="020B0604020202020204" pitchFamily="34" charset="0"/>
                        <a:ea typeface="MS Mincho"/>
                      </a:endParaRPr>
                    </a:p>
                  </a:txBody>
                  <a:tcPr marL="68580" marR="68580" marT="0" marB="0" anchor="ctr"/>
                </a:tc>
                <a:tc>
                  <a:txBody>
                    <a:bodyPr/>
                    <a:lstStyle/>
                    <a:p>
                      <a:pPr marL="0" marR="0" algn="ctr">
                        <a:lnSpc>
                          <a:spcPts val="1200"/>
                        </a:lnSpc>
                        <a:spcBef>
                          <a:spcPts val="0"/>
                        </a:spcBef>
                        <a:spcAft>
                          <a:spcPts val="0"/>
                        </a:spcAft>
                      </a:pPr>
                      <a:r>
                        <a:rPr lang="en-US" sz="2400" kern="100" dirty="0">
                          <a:effectLst/>
                        </a:rPr>
                        <a:t>IHO A-1</a:t>
                      </a:r>
                      <a:endParaRPr lang="en-US" sz="2400" kern="100" dirty="0">
                        <a:solidFill>
                          <a:srgbClr val="000000"/>
                        </a:solidFill>
                        <a:effectLst/>
                        <a:latin typeface="Arial" panose="020B0604020202020204" pitchFamily="34" charset="0"/>
                        <a:ea typeface="MS Mincho"/>
                      </a:endParaRPr>
                    </a:p>
                  </a:txBody>
                  <a:tcPr marL="68580" marR="68580" marT="0" marB="0" anchor="ctr"/>
                </a:tc>
                <a:tc>
                  <a:txBody>
                    <a:bodyPr/>
                    <a:lstStyle/>
                    <a:p>
                      <a:pPr marL="0" marR="0" algn="ctr">
                        <a:lnSpc>
                          <a:spcPts val="1200"/>
                        </a:lnSpc>
                        <a:spcBef>
                          <a:spcPts val="0"/>
                        </a:spcBef>
                        <a:spcAft>
                          <a:spcPts val="0"/>
                        </a:spcAft>
                      </a:pPr>
                      <a:r>
                        <a:rPr lang="en-US" sz="2400" kern="100" dirty="0">
                          <a:effectLst/>
                        </a:rPr>
                        <a:t>K4.5</a:t>
                      </a:r>
                      <a:endParaRPr lang="en-US" sz="2400" kern="100" dirty="0">
                        <a:solidFill>
                          <a:srgbClr val="000000"/>
                        </a:solidFill>
                        <a:effectLst/>
                        <a:latin typeface="Arial" panose="020B0604020202020204" pitchFamily="34" charset="0"/>
                        <a:ea typeface="MS Mincho"/>
                      </a:endParaRPr>
                    </a:p>
                  </a:txBody>
                  <a:tcPr marL="68580" marR="68580" marT="0" marB="0" anchor="ctr"/>
                </a:tc>
                <a:extLst>
                  <a:ext uri="{0D108BD9-81ED-4DB2-BD59-A6C34878D82A}">
                    <a16:rowId xmlns:a16="http://schemas.microsoft.com/office/drawing/2014/main" val="4069387872"/>
                  </a:ext>
                </a:extLst>
              </a:tr>
            </a:tbl>
          </a:graphicData>
        </a:graphic>
      </p:graphicFrame>
      <p:sp>
        <p:nvSpPr>
          <p:cNvPr id="6" name="TextBox 5"/>
          <p:cNvSpPr txBox="1"/>
          <p:nvPr/>
        </p:nvSpPr>
        <p:spPr>
          <a:xfrm>
            <a:off x="451756" y="1640271"/>
            <a:ext cx="11450982" cy="3970318"/>
          </a:xfrm>
          <a:prstGeom prst="rect">
            <a:avLst/>
          </a:prstGeom>
          <a:noFill/>
        </p:spPr>
        <p:txBody>
          <a:bodyPr wrap="square" rtlCol="0">
            <a:spAutoFit/>
          </a:bodyPr>
          <a:lstStyle/>
          <a:p>
            <a:r>
              <a:rPr lang="en-US" sz="3600" dirty="0"/>
              <a:t>Various data and information obtained from hydrographic and charting activities are beneficial for sharing information right after a disaster, the development of restoration plans for damaged coastal areas and for strategies for disaster risk reduction. It </a:t>
            </a:r>
            <a:r>
              <a:rPr lang="en-US" sz="3600" dirty="0" smtClean="0"/>
              <a:t>is important </a:t>
            </a:r>
            <a:r>
              <a:rPr lang="en-US" sz="3600" dirty="0"/>
              <a:t>to provide hydrographic information effectively in the process from the occurrence of the disaster to the recovery.</a:t>
            </a:r>
          </a:p>
        </p:txBody>
      </p:sp>
    </p:spTree>
    <p:extLst>
      <p:ext uri="{BB962C8B-B14F-4D97-AF65-F5344CB8AC3E}">
        <p14:creationId xmlns:p14="http://schemas.microsoft.com/office/powerpoint/2010/main" val="2972241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34" y="255531"/>
            <a:ext cx="11258006" cy="540511"/>
          </a:xfrm>
        </p:spPr>
        <p:txBody>
          <a:bodyPr>
            <a:noAutofit/>
          </a:bodyPr>
          <a:lstStyle/>
          <a:p>
            <a:r>
              <a:rPr lang="en-US" sz="2400" b="1" dirty="0" smtClean="0">
                <a:latin typeface="+mn-lt"/>
              </a:rPr>
              <a:t/>
            </a:r>
            <a:br>
              <a:rPr lang="en-US" sz="2400" b="1" dirty="0" smtClean="0">
                <a:latin typeface="+mn-lt"/>
              </a:rPr>
            </a:br>
            <a:endParaRPr lang="en-US" sz="2400" b="1" dirty="0">
              <a:latin typeface="+mn-lt"/>
            </a:endParaRPr>
          </a:p>
        </p:txBody>
      </p:sp>
      <p:sp>
        <p:nvSpPr>
          <p:cNvPr id="3" name="Content Placeholder 2"/>
          <p:cNvSpPr>
            <a:spLocks noGrp="1"/>
          </p:cNvSpPr>
          <p:nvPr>
            <p:ph idx="1"/>
          </p:nvPr>
        </p:nvSpPr>
        <p:spPr>
          <a:xfrm>
            <a:off x="314534" y="932930"/>
            <a:ext cx="11428974" cy="4972413"/>
          </a:xfrm>
        </p:spPr>
        <p:txBody>
          <a:bodyPr>
            <a:noAutofit/>
          </a:bodyPr>
          <a:lstStyle/>
          <a:p>
            <a:r>
              <a:rPr lang="en-US" dirty="0"/>
              <a:t>b) By Regional Hydrographic Commissions</a:t>
            </a:r>
            <a:r>
              <a:rPr lang="en-US" dirty="0" smtClean="0"/>
              <a:t>:</a:t>
            </a:r>
            <a:endParaRPr lang="en-US" dirty="0"/>
          </a:p>
          <a:p>
            <a:pPr lvl="0"/>
            <a:r>
              <a:rPr lang="en-US" sz="3200" dirty="0"/>
              <a:t>Regional Hydrographic Commissions (RHC) should include disaster preparedness and response into Agenda item on RHC meetings as appropriate. </a:t>
            </a:r>
          </a:p>
          <a:p>
            <a:pPr lvl="0"/>
            <a:r>
              <a:rPr lang="en-US" sz="3200" dirty="0"/>
              <a:t>The Chair of a RHC may act as a broker for hydrographic demand (from the affected countries) and supply (by countries offering assets).</a:t>
            </a:r>
          </a:p>
          <a:p>
            <a:pPr lvl="0"/>
            <a:r>
              <a:rPr lang="en-US" sz="3200" dirty="0"/>
              <a:t>RHC should consider the implementation of capacity building for disaster preparedness and response as appropriate.</a:t>
            </a:r>
          </a:p>
          <a:p>
            <a:pPr marL="0" indent="0">
              <a:buNone/>
            </a:pPr>
            <a:endParaRPr lang="en-US" sz="2400" dirty="0"/>
          </a:p>
        </p:txBody>
      </p:sp>
      <p:sp>
        <p:nvSpPr>
          <p:cNvPr id="8" name="Rectangle 7">
            <a:extLst>
              <a:ext uri="{FF2B5EF4-FFF2-40B4-BE49-F238E27FC236}">
                <a16:creationId xmlns:a16="http://schemas.microsoft.com/office/drawing/2014/main" id="{7709139C-CCDB-4CED-A11A-C16887664DA5}"/>
              </a:ext>
            </a:extLst>
          </p:cNvPr>
          <p:cNvSpPr/>
          <p:nvPr/>
        </p:nvSpPr>
        <p:spPr>
          <a:xfrm>
            <a:off x="116115" y="6042231"/>
            <a:ext cx="3541486" cy="815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sym typeface="Montserrat-Bold"/>
            </a:endParaRPr>
          </a:p>
        </p:txBody>
      </p:sp>
      <p:pic>
        <p:nvPicPr>
          <p:cNvPr id="9" name="Picture 8">
            <a:extLst>
              <a:ext uri="{FF2B5EF4-FFF2-40B4-BE49-F238E27FC236}">
                <a16:creationId xmlns:a16="http://schemas.microsoft.com/office/drawing/2014/main" id="{E6EA0ADA-E59F-4FC7-B1DA-F004543DB6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4" y="6042232"/>
            <a:ext cx="2405811" cy="80805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786518012"/>
              </p:ext>
            </p:extLst>
          </p:nvPr>
        </p:nvGraphicFramePr>
        <p:xfrm>
          <a:off x="314534" y="383456"/>
          <a:ext cx="11154655" cy="962061"/>
        </p:xfrm>
        <a:graphic>
          <a:graphicData uri="http://schemas.openxmlformats.org/drawingml/2006/table">
            <a:tbl>
              <a:tblPr firstRow="1" firstCol="1" lastRow="1" lastCol="1" bandRow="1" bandCol="1">
                <a:tableStyleId>{5C22544A-7EE6-4342-B048-85BDC9FD1C3A}</a:tableStyleId>
              </a:tblPr>
              <a:tblGrid>
                <a:gridCol w="5019331">
                  <a:extLst>
                    <a:ext uri="{9D8B030D-6E8A-4147-A177-3AD203B41FA5}">
                      <a16:colId xmlns:a16="http://schemas.microsoft.com/office/drawing/2014/main" val="193135117"/>
                    </a:ext>
                  </a:extLst>
                </a:gridCol>
                <a:gridCol w="2418418">
                  <a:extLst>
                    <a:ext uri="{9D8B030D-6E8A-4147-A177-3AD203B41FA5}">
                      <a16:colId xmlns:a16="http://schemas.microsoft.com/office/drawing/2014/main" val="1351814624"/>
                    </a:ext>
                  </a:extLst>
                </a:gridCol>
                <a:gridCol w="2048171">
                  <a:extLst>
                    <a:ext uri="{9D8B030D-6E8A-4147-A177-3AD203B41FA5}">
                      <a16:colId xmlns:a16="http://schemas.microsoft.com/office/drawing/2014/main" val="3790959398"/>
                    </a:ext>
                  </a:extLst>
                </a:gridCol>
                <a:gridCol w="1668735">
                  <a:extLst>
                    <a:ext uri="{9D8B030D-6E8A-4147-A177-3AD203B41FA5}">
                      <a16:colId xmlns:a16="http://schemas.microsoft.com/office/drawing/2014/main" val="3123343577"/>
                    </a:ext>
                  </a:extLst>
                </a:gridCol>
              </a:tblGrid>
              <a:tr h="962061">
                <a:tc>
                  <a:txBody>
                    <a:bodyPr/>
                    <a:lstStyle/>
                    <a:p>
                      <a:pPr marL="0" marR="0">
                        <a:lnSpc>
                          <a:spcPts val="1200"/>
                        </a:lnSpc>
                        <a:spcBef>
                          <a:spcPts val="0"/>
                        </a:spcBef>
                        <a:spcAft>
                          <a:spcPts val="0"/>
                        </a:spcAft>
                      </a:pPr>
                      <a:endParaRPr lang="en-US" sz="2400" kern="100" dirty="0" smtClean="0">
                        <a:effectLst/>
                      </a:endParaRPr>
                    </a:p>
                    <a:p>
                      <a:pPr marL="0" marR="0">
                        <a:lnSpc>
                          <a:spcPts val="1200"/>
                        </a:lnSpc>
                        <a:spcBef>
                          <a:spcPts val="0"/>
                        </a:spcBef>
                        <a:spcAft>
                          <a:spcPts val="0"/>
                        </a:spcAft>
                      </a:pPr>
                      <a:endParaRPr lang="en-US" sz="2400" kern="100" dirty="0" smtClean="0">
                        <a:solidFill>
                          <a:srgbClr val="000000"/>
                        </a:solidFill>
                        <a:effectLst/>
                        <a:latin typeface="Arial" panose="020B0604020202020204" pitchFamily="34" charset="0"/>
                        <a:ea typeface="MS Mincho"/>
                      </a:endParaRPr>
                    </a:p>
                    <a:p>
                      <a:pPr marL="0" marR="0" lvl="0" indent="0" algn="l" defTabSz="914400" rtl="0" eaLnBrk="1" fontAlgn="auto" latinLnBrk="0" hangingPunct="1">
                        <a:lnSpc>
                          <a:spcPts val="1200"/>
                        </a:lnSpc>
                        <a:spcBef>
                          <a:spcPts val="0"/>
                        </a:spcBef>
                        <a:spcAft>
                          <a:spcPts val="0"/>
                        </a:spcAft>
                        <a:buClrTx/>
                        <a:buSzTx/>
                        <a:buFontTx/>
                        <a:buNone/>
                        <a:tabLst/>
                        <a:defRPr/>
                      </a:pPr>
                      <a:r>
                        <a:rPr lang="en-US" sz="2400" kern="100" dirty="0" smtClean="0">
                          <a:effectLst/>
                        </a:rPr>
                        <a:t>IHO RESPONSE TO DISASTERS</a:t>
                      </a:r>
                      <a:endParaRPr lang="en-US" sz="2400" kern="100" dirty="0" smtClean="0">
                        <a:solidFill>
                          <a:srgbClr val="000000"/>
                        </a:solidFill>
                        <a:effectLst/>
                        <a:latin typeface="Arial" panose="020B0604020202020204" pitchFamily="34" charset="0"/>
                        <a:ea typeface="MS Mincho"/>
                      </a:endParaRPr>
                    </a:p>
                    <a:p>
                      <a:pPr marL="0" marR="0">
                        <a:lnSpc>
                          <a:spcPts val="1200"/>
                        </a:lnSpc>
                        <a:spcBef>
                          <a:spcPts val="0"/>
                        </a:spcBef>
                        <a:spcAft>
                          <a:spcPts val="0"/>
                        </a:spcAft>
                      </a:pPr>
                      <a:endParaRPr lang="en-US" sz="2400" kern="100" dirty="0">
                        <a:solidFill>
                          <a:srgbClr val="000000"/>
                        </a:solidFill>
                        <a:effectLst/>
                        <a:latin typeface="Arial" panose="020B0604020202020204" pitchFamily="34" charset="0"/>
                        <a:ea typeface="MS Mincho"/>
                      </a:endParaRPr>
                    </a:p>
                  </a:txBody>
                  <a:tcPr marL="68580" marR="68580" marT="0" marB="0"/>
                </a:tc>
                <a:tc>
                  <a:txBody>
                    <a:bodyPr/>
                    <a:lstStyle/>
                    <a:p>
                      <a:pPr marL="0" marR="0" algn="ctr">
                        <a:lnSpc>
                          <a:spcPts val="1200"/>
                        </a:lnSpc>
                        <a:spcBef>
                          <a:spcPts val="0"/>
                        </a:spcBef>
                        <a:spcAft>
                          <a:spcPts val="0"/>
                        </a:spcAft>
                      </a:pPr>
                      <a:r>
                        <a:rPr lang="en-US" sz="2400" kern="100" dirty="0">
                          <a:effectLst/>
                        </a:rPr>
                        <a:t>1/2005 as </a:t>
                      </a:r>
                      <a:endParaRPr lang="en-US" sz="2400" kern="100" dirty="0" smtClean="0">
                        <a:effectLst/>
                      </a:endParaRPr>
                    </a:p>
                    <a:p>
                      <a:pPr marL="0" marR="0" algn="ctr">
                        <a:lnSpc>
                          <a:spcPts val="1200"/>
                        </a:lnSpc>
                        <a:spcBef>
                          <a:spcPts val="0"/>
                        </a:spcBef>
                        <a:spcAft>
                          <a:spcPts val="0"/>
                        </a:spcAft>
                      </a:pPr>
                      <a:endParaRPr lang="en-US" sz="2400" kern="100" dirty="0" smtClean="0">
                        <a:effectLst/>
                      </a:endParaRPr>
                    </a:p>
                    <a:p>
                      <a:pPr marL="0" marR="0" algn="ctr">
                        <a:lnSpc>
                          <a:spcPts val="1200"/>
                        </a:lnSpc>
                        <a:spcBef>
                          <a:spcPts val="0"/>
                        </a:spcBef>
                        <a:spcAft>
                          <a:spcPts val="0"/>
                        </a:spcAft>
                      </a:pPr>
                      <a:r>
                        <a:rPr lang="en-US" sz="2400" kern="100" dirty="0" smtClean="0">
                          <a:effectLst/>
                        </a:rPr>
                        <a:t>amended </a:t>
                      </a:r>
                      <a:endParaRPr lang="en-US" sz="2400" kern="100" dirty="0">
                        <a:solidFill>
                          <a:srgbClr val="000000"/>
                        </a:solidFill>
                        <a:effectLst/>
                        <a:latin typeface="Arial" panose="020B0604020202020204" pitchFamily="34" charset="0"/>
                        <a:ea typeface="MS Mincho"/>
                      </a:endParaRPr>
                    </a:p>
                  </a:txBody>
                  <a:tcPr marL="68580" marR="68580" marT="0" marB="0" anchor="ctr"/>
                </a:tc>
                <a:tc>
                  <a:txBody>
                    <a:bodyPr/>
                    <a:lstStyle/>
                    <a:p>
                      <a:pPr marL="0" marR="0" algn="ctr">
                        <a:lnSpc>
                          <a:spcPts val="1200"/>
                        </a:lnSpc>
                        <a:spcBef>
                          <a:spcPts val="0"/>
                        </a:spcBef>
                        <a:spcAft>
                          <a:spcPts val="0"/>
                        </a:spcAft>
                      </a:pPr>
                      <a:r>
                        <a:rPr lang="en-US" sz="2400" kern="100" dirty="0">
                          <a:effectLst/>
                        </a:rPr>
                        <a:t>IHO A-1</a:t>
                      </a:r>
                      <a:endParaRPr lang="en-US" sz="2400" kern="100" dirty="0">
                        <a:solidFill>
                          <a:srgbClr val="000000"/>
                        </a:solidFill>
                        <a:effectLst/>
                        <a:latin typeface="Arial" panose="020B0604020202020204" pitchFamily="34" charset="0"/>
                        <a:ea typeface="MS Mincho"/>
                      </a:endParaRPr>
                    </a:p>
                  </a:txBody>
                  <a:tcPr marL="68580" marR="68580" marT="0" marB="0" anchor="ctr"/>
                </a:tc>
                <a:tc>
                  <a:txBody>
                    <a:bodyPr/>
                    <a:lstStyle/>
                    <a:p>
                      <a:pPr marL="0" marR="0" algn="ctr">
                        <a:lnSpc>
                          <a:spcPts val="1200"/>
                        </a:lnSpc>
                        <a:spcBef>
                          <a:spcPts val="0"/>
                        </a:spcBef>
                        <a:spcAft>
                          <a:spcPts val="0"/>
                        </a:spcAft>
                      </a:pPr>
                      <a:r>
                        <a:rPr lang="en-US" sz="2400" kern="100" dirty="0">
                          <a:effectLst/>
                        </a:rPr>
                        <a:t>K4.5</a:t>
                      </a:r>
                      <a:endParaRPr lang="en-US" sz="2400" kern="100" dirty="0">
                        <a:solidFill>
                          <a:srgbClr val="000000"/>
                        </a:solidFill>
                        <a:effectLst/>
                        <a:latin typeface="Arial" panose="020B0604020202020204" pitchFamily="34" charset="0"/>
                        <a:ea typeface="MS Mincho"/>
                      </a:endParaRPr>
                    </a:p>
                  </a:txBody>
                  <a:tcPr marL="68580" marR="68580" marT="0" marB="0" anchor="ctr"/>
                </a:tc>
                <a:extLst>
                  <a:ext uri="{0D108BD9-81ED-4DB2-BD59-A6C34878D82A}">
                    <a16:rowId xmlns:a16="http://schemas.microsoft.com/office/drawing/2014/main" val="4069387872"/>
                  </a:ext>
                </a:extLst>
              </a:tr>
            </a:tbl>
          </a:graphicData>
        </a:graphic>
      </p:graphicFrame>
    </p:spTree>
    <p:extLst>
      <p:ext uri="{BB962C8B-B14F-4D97-AF65-F5344CB8AC3E}">
        <p14:creationId xmlns:p14="http://schemas.microsoft.com/office/powerpoint/2010/main" val="2041391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34" y="255531"/>
            <a:ext cx="11258006" cy="540511"/>
          </a:xfrm>
        </p:spPr>
        <p:txBody>
          <a:bodyPr>
            <a:noAutofit/>
          </a:bodyPr>
          <a:lstStyle/>
          <a:p>
            <a:pPr algn="ctr"/>
            <a:r>
              <a:rPr lang="en-US" sz="3200" b="1" dirty="0" smtClean="0">
                <a:latin typeface="+mn-lt"/>
              </a:rPr>
              <a:t/>
            </a:r>
            <a:br>
              <a:rPr lang="en-US" sz="3200" b="1" dirty="0" smtClean="0">
                <a:latin typeface="+mn-lt"/>
              </a:rPr>
            </a:br>
            <a:r>
              <a:rPr lang="en-US" sz="3200" b="1" dirty="0" smtClean="0">
                <a:latin typeface="+mn-lt"/>
              </a:rPr>
              <a:t>MACHC DISASTER RESPONSE FRAMEWORK  ELEMENTS</a:t>
            </a:r>
            <a:r>
              <a:rPr lang="en-US" sz="3200" b="1" dirty="0" smtClean="0">
                <a:latin typeface="+mn-lt"/>
              </a:rPr>
              <a:t/>
            </a:r>
            <a:br>
              <a:rPr lang="en-US" sz="3200" b="1" dirty="0" smtClean="0">
                <a:latin typeface="+mn-lt"/>
              </a:rPr>
            </a:br>
            <a:endParaRPr lang="en-US" sz="3200" b="1" dirty="0">
              <a:latin typeface="+mn-lt"/>
            </a:endParaRPr>
          </a:p>
        </p:txBody>
      </p:sp>
      <p:sp>
        <p:nvSpPr>
          <p:cNvPr id="3" name="Content Placeholder 2"/>
          <p:cNvSpPr>
            <a:spLocks noGrp="1"/>
          </p:cNvSpPr>
          <p:nvPr>
            <p:ph idx="1"/>
          </p:nvPr>
        </p:nvSpPr>
        <p:spPr>
          <a:xfrm>
            <a:off x="479454" y="956322"/>
            <a:ext cx="11247119" cy="4925629"/>
          </a:xfrm>
        </p:spPr>
        <p:txBody>
          <a:bodyPr>
            <a:noAutofit/>
          </a:bodyPr>
          <a:lstStyle/>
          <a:p>
            <a:pPr marL="0" indent="0">
              <a:buNone/>
            </a:pPr>
            <a:r>
              <a:rPr lang="en-US" sz="3600" dirty="0" smtClean="0"/>
              <a:t>PREPARATION—COASTAL STATES</a:t>
            </a:r>
            <a:endParaRPr lang="en-US" sz="3200" dirty="0" smtClean="0"/>
          </a:p>
          <a:p>
            <a:pPr lvl="0"/>
            <a:r>
              <a:rPr lang="en-US" sz="3200" dirty="0" smtClean="0"/>
              <a:t>Inform </a:t>
            </a:r>
            <a:r>
              <a:rPr lang="en-US" sz="3200" dirty="0"/>
              <a:t>the MACHC Chair on </a:t>
            </a:r>
            <a:r>
              <a:rPr lang="en-US" sz="3200" dirty="0" smtClean="0"/>
              <a:t>DR points </a:t>
            </a:r>
            <a:r>
              <a:rPr lang="en-US" sz="3200" dirty="0"/>
              <a:t>of contact and the means of </a:t>
            </a:r>
            <a:r>
              <a:rPr lang="en-US" sz="3200" dirty="0" smtClean="0"/>
              <a:t>communication </a:t>
            </a:r>
            <a:r>
              <a:rPr lang="en-US" sz="3200" b="1" dirty="0" smtClean="0">
                <a:solidFill>
                  <a:srgbClr val="FF0000"/>
                </a:solidFill>
              </a:rPr>
              <a:t>(not complete)</a:t>
            </a:r>
          </a:p>
          <a:p>
            <a:r>
              <a:rPr lang="en-US" sz="3200" dirty="0"/>
              <a:t>Maintain a National Communication Plan with Stakeholders to be contacted to obtain/to pass relevant information. </a:t>
            </a:r>
            <a:endParaRPr lang="en-US" sz="3200" b="1" dirty="0" smtClean="0">
              <a:solidFill>
                <a:srgbClr val="FF0000"/>
              </a:solidFill>
            </a:endParaRPr>
          </a:p>
          <a:p>
            <a:pPr lvl="0"/>
            <a:r>
              <a:rPr lang="en-US" sz="3200" dirty="0" smtClean="0"/>
              <a:t>Provide a checklist </a:t>
            </a:r>
            <a:r>
              <a:rPr lang="en-US" sz="3200" dirty="0"/>
              <a:t>for </a:t>
            </a:r>
            <a:r>
              <a:rPr lang="en-US" sz="3200" dirty="0" smtClean="0"/>
              <a:t>key </a:t>
            </a:r>
            <a:r>
              <a:rPr lang="en-US" sz="3200" dirty="0"/>
              <a:t>infrastructure in order to assess whether they are intact or need some urgent </a:t>
            </a:r>
            <a:r>
              <a:rPr lang="en-US" sz="3200" dirty="0" smtClean="0"/>
              <a:t>action </a:t>
            </a:r>
            <a:r>
              <a:rPr lang="en-US" sz="3200" b="1" dirty="0" smtClean="0">
                <a:solidFill>
                  <a:srgbClr val="FF0000"/>
                </a:solidFill>
              </a:rPr>
              <a:t>(template)</a:t>
            </a:r>
          </a:p>
          <a:p>
            <a:r>
              <a:rPr lang="en-US" sz="3200" dirty="0" smtClean="0"/>
              <a:t>Identify </a:t>
            </a:r>
            <a:r>
              <a:rPr lang="en-US" sz="3200" dirty="0"/>
              <a:t>appropriate contacts in the national foreign affairs Ministry to facilitate requests for help via diplomatic channels</a:t>
            </a:r>
          </a:p>
          <a:p>
            <a:pPr lvl="0"/>
            <a:endParaRPr lang="en-US" sz="2400" dirty="0" smtClean="0"/>
          </a:p>
          <a:p>
            <a:pPr marL="0" indent="0">
              <a:buNone/>
            </a:pPr>
            <a:endParaRPr lang="en-US" sz="2400" dirty="0"/>
          </a:p>
        </p:txBody>
      </p:sp>
      <p:sp>
        <p:nvSpPr>
          <p:cNvPr id="8" name="Rectangle 7">
            <a:extLst>
              <a:ext uri="{FF2B5EF4-FFF2-40B4-BE49-F238E27FC236}">
                <a16:creationId xmlns:a16="http://schemas.microsoft.com/office/drawing/2014/main" id="{7709139C-CCDB-4CED-A11A-C16887664DA5}"/>
              </a:ext>
            </a:extLst>
          </p:cNvPr>
          <p:cNvSpPr/>
          <p:nvPr/>
        </p:nvSpPr>
        <p:spPr>
          <a:xfrm>
            <a:off x="116115" y="6042231"/>
            <a:ext cx="3541486" cy="815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sym typeface="Montserrat-Bold"/>
            </a:endParaRPr>
          </a:p>
        </p:txBody>
      </p:sp>
      <p:pic>
        <p:nvPicPr>
          <p:cNvPr id="9" name="Picture 8">
            <a:extLst>
              <a:ext uri="{FF2B5EF4-FFF2-40B4-BE49-F238E27FC236}">
                <a16:creationId xmlns:a16="http://schemas.microsoft.com/office/drawing/2014/main" id="{E6EA0ADA-E59F-4FC7-B1DA-F004543DB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4" y="6042232"/>
            <a:ext cx="2405811" cy="808059"/>
          </a:xfrm>
          <a:prstGeom prst="rect">
            <a:avLst/>
          </a:prstGeom>
        </p:spPr>
      </p:pic>
    </p:spTree>
    <p:extLst>
      <p:ext uri="{BB962C8B-B14F-4D97-AF65-F5344CB8AC3E}">
        <p14:creationId xmlns:p14="http://schemas.microsoft.com/office/powerpoint/2010/main" val="660047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34" y="255531"/>
            <a:ext cx="11258006" cy="540511"/>
          </a:xfrm>
        </p:spPr>
        <p:txBody>
          <a:bodyPr>
            <a:noAutofit/>
          </a:bodyPr>
          <a:lstStyle/>
          <a:p>
            <a:pPr algn="ctr"/>
            <a:r>
              <a:rPr lang="en-US" sz="3200" b="1" dirty="0" smtClean="0">
                <a:latin typeface="+mn-lt"/>
              </a:rPr>
              <a:t/>
            </a:r>
            <a:br>
              <a:rPr lang="en-US" sz="3200" b="1" dirty="0" smtClean="0">
                <a:latin typeface="+mn-lt"/>
              </a:rPr>
            </a:br>
            <a:r>
              <a:rPr lang="en-US" sz="3200" b="1" dirty="0" smtClean="0">
                <a:latin typeface="+mn-lt"/>
              </a:rPr>
              <a:t>MACHC DISASTER RESPONSE FRAMEWORK  ELEMENTS</a:t>
            </a:r>
            <a:r>
              <a:rPr lang="en-US" sz="3200" b="1" dirty="0" smtClean="0">
                <a:latin typeface="+mn-lt"/>
              </a:rPr>
              <a:t/>
            </a:r>
            <a:br>
              <a:rPr lang="en-US" sz="3200" b="1" dirty="0" smtClean="0">
                <a:latin typeface="+mn-lt"/>
              </a:rPr>
            </a:br>
            <a:endParaRPr lang="en-US" sz="3200" b="1" dirty="0">
              <a:latin typeface="+mn-lt"/>
            </a:endParaRPr>
          </a:p>
        </p:txBody>
      </p:sp>
      <p:sp>
        <p:nvSpPr>
          <p:cNvPr id="3" name="Content Placeholder 2"/>
          <p:cNvSpPr>
            <a:spLocks noGrp="1"/>
          </p:cNvSpPr>
          <p:nvPr>
            <p:ph idx="1"/>
          </p:nvPr>
        </p:nvSpPr>
        <p:spPr>
          <a:xfrm>
            <a:off x="479454" y="956322"/>
            <a:ext cx="11247119" cy="4925629"/>
          </a:xfrm>
        </p:spPr>
        <p:txBody>
          <a:bodyPr>
            <a:noAutofit/>
          </a:bodyPr>
          <a:lstStyle/>
          <a:p>
            <a:pPr marL="0" indent="0">
              <a:buNone/>
            </a:pPr>
            <a:r>
              <a:rPr lang="en-US" sz="3600" dirty="0" smtClean="0"/>
              <a:t>PREPARATION—MACHC CHAIR</a:t>
            </a:r>
          </a:p>
          <a:p>
            <a:pPr marL="0" indent="0">
              <a:buNone/>
            </a:pPr>
            <a:endParaRPr lang="en-US" sz="3200" dirty="0" smtClean="0"/>
          </a:p>
          <a:p>
            <a:pPr lvl="0"/>
            <a:r>
              <a:rPr lang="en-US" sz="3600" dirty="0" smtClean="0"/>
              <a:t>Compile </a:t>
            </a:r>
            <a:r>
              <a:rPr lang="en-US" sz="3600" dirty="0"/>
              <a:t>the information </a:t>
            </a:r>
            <a:r>
              <a:rPr lang="en-US" sz="3600" dirty="0" smtClean="0"/>
              <a:t>from Coastal States </a:t>
            </a:r>
            <a:r>
              <a:rPr lang="en-US" sz="3600" b="1" dirty="0" smtClean="0">
                <a:solidFill>
                  <a:srgbClr val="FF0000"/>
                </a:solidFill>
              </a:rPr>
              <a:t>(on website)</a:t>
            </a:r>
            <a:endParaRPr lang="en-US" sz="3600" dirty="0"/>
          </a:p>
          <a:p>
            <a:pPr lvl="0"/>
            <a:r>
              <a:rPr lang="en-US" sz="3600" dirty="0" smtClean="0"/>
              <a:t>Prepare </a:t>
            </a:r>
            <a:r>
              <a:rPr lang="en-US" sz="3600" dirty="0"/>
              <a:t>a list of (possibly) available assets that coastal States can consider for request via diplomatic channels to the neighboring </a:t>
            </a:r>
            <a:r>
              <a:rPr lang="en-US" sz="3600" dirty="0" smtClean="0"/>
              <a:t>States </a:t>
            </a:r>
            <a:r>
              <a:rPr lang="en-US" sz="3600" b="1" dirty="0" smtClean="0">
                <a:solidFill>
                  <a:srgbClr val="FF0000"/>
                </a:solidFill>
              </a:rPr>
              <a:t>(on website, not complete)</a:t>
            </a:r>
            <a:endParaRPr lang="en-US" sz="3600" b="1" dirty="0">
              <a:solidFill>
                <a:srgbClr val="FF0000"/>
              </a:solidFill>
            </a:endParaRPr>
          </a:p>
          <a:p>
            <a:pPr lvl="0"/>
            <a:r>
              <a:rPr lang="en-US" sz="3600" dirty="0" smtClean="0"/>
              <a:t>Consider how to provide </a:t>
            </a:r>
            <a:r>
              <a:rPr lang="en-US" sz="3600" dirty="0"/>
              <a:t>a </a:t>
            </a:r>
            <a:r>
              <a:rPr lang="en-US" sz="3600" dirty="0" smtClean="0"/>
              <a:t>GIS based support </a:t>
            </a:r>
            <a:r>
              <a:rPr lang="en-US" sz="3600" dirty="0"/>
              <a:t>system </a:t>
            </a:r>
            <a:r>
              <a:rPr lang="en-US" sz="3600" dirty="0" smtClean="0"/>
              <a:t>to support coordination role </a:t>
            </a:r>
            <a:r>
              <a:rPr lang="en-US" sz="3600" b="1" dirty="0" smtClean="0">
                <a:solidFill>
                  <a:srgbClr val="FF0000"/>
                </a:solidFill>
              </a:rPr>
              <a:t>(under consideration)</a:t>
            </a:r>
            <a:endParaRPr lang="en-US" sz="3600" b="1" dirty="0">
              <a:solidFill>
                <a:srgbClr val="FF0000"/>
              </a:solidFill>
            </a:endParaRPr>
          </a:p>
          <a:p>
            <a:pPr marL="0" indent="0">
              <a:buNone/>
            </a:pPr>
            <a:endParaRPr lang="en-US" sz="2400" dirty="0"/>
          </a:p>
        </p:txBody>
      </p:sp>
      <p:sp>
        <p:nvSpPr>
          <p:cNvPr id="8" name="Rectangle 7">
            <a:extLst>
              <a:ext uri="{FF2B5EF4-FFF2-40B4-BE49-F238E27FC236}">
                <a16:creationId xmlns:a16="http://schemas.microsoft.com/office/drawing/2014/main" id="{7709139C-CCDB-4CED-A11A-C16887664DA5}"/>
              </a:ext>
            </a:extLst>
          </p:cNvPr>
          <p:cNvSpPr/>
          <p:nvPr/>
        </p:nvSpPr>
        <p:spPr>
          <a:xfrm>
            <a:off x="116115" y="6042231"/>
            <a:ext cx="3541486" cy="815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sym typeface="Montserrat-Bold"/>
            </a:endParaRPr>
          </a:p>
        </p:txBody>
      </p:sp>
      <p:pic>
        <p:nvPicPr>
          <p:cNvPr id="9" name="Picture 8">
            <a:extLst>
              <a:ext uri="{FF2B5EF4-FFF2-40B4-BE49-F238E27FC236}">
                <a16:creationId xmlns:a16="http://schemas.microsoft.com/office/drawing/2014/main" id="{E6EA0ADA-E59F-4FC7-B1DA-F004543DB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4" y="6042232"/>
            <a:ext cx="2405811" cy="808059"/>
          </a:xfrm>
          <a:prstGeom prst="rect">
            <a:avLst/>
          </a:prstGeom>
        </p:spPr>
      </p:pic>
    </p:spTree>
    <p:extLst>
      <p:ext uri="{BB962C8B-B14F-4D97-AF65-F5344CB8AC3E}">
        <p14:creationId xmlns:p14="http://schemas.microsoft.com/office/powerpoint/2010/main" val="1261863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34" y="255531"/>
            <a:ext cx="11258006" cy="540511"/>
          </a:xfrm>
        </p:spPr>
        <p:txBody>
          <a:bodyPr>
            <a:noAutofit/>
          </a:bodyPr>
          <a:lstStyle/>
          <a:p>
            <a:pPr algn="ctr"/>
            <a:r>
              <a:rPr lang="en-US" sz="3200" b="1" dirty="0" smtClean="0">
                <a:latin typeface="+mn-lt"/>
              </a:rPr>
              <a:t/>
            </a:r>
            <a:br>
              <a:rPr lang="en-US" sz="3200" b="1" dirty="0" smtClean="0">
                <a:latin typeface="+mn-lt"/>
              </a:rPr>
            </a:br>
            <a:r>
              <a:rPr lang="en-US" sz="3200" b="1" dirty="0" smtClean="0">
                <a:latin typeface="+mn-lt"/>
              </a:rPr>
              <a:t>MACHC DISASTER RESPONSE FRAMEWORK  ELEMENTS</a:t>
            </a:r>
            <a:r>
              <a:rPr lang="en-US" sz="3200" b="1" dirty="0" smtClean="0">
                <a:latin typeface="+mn-lt"/>
              </a:rPr>
              <a:t/>
            </a:r>
            <a:br>
              <a:rPr lang="en-US" sz="3200" b="1" dirty="0" smtClean="0">
                <a:latin typeface="+mn-lt"/>
              </a:rPr>
            </a:br>
            <a:endParaRPr lang="en-US" sz="3200" b="1" dirty="0">
              <a:latin typeface="+mn-lt"/>
            </a:endParaRPr>
          </a:p>
        </p:txBody>
      </p:sp>
      <p:sp>
        <p:nvSpPr>
          <p:cNvPr id="3" name="Content Placeholder 2"/>
          <p:cNvSpPr>
            <a:spLocks noGrp="1"/>
          </p:cNvSpPr>
          <p:nvPr>
            <p:ph idx="1"/>
          </p:nvPr>
        </p:nvSpPr>
        <p:spPr>
          <a:xfrm>
            <a:off x="314534" y="932930"/>
            <a:ext cx="11258006" cy="4972413"/>
          </a:xfrm>
        </p:spPr>
        <p:txBody>
          <a:bodyPr>
            <a:noAutofit/>
          </a:bodyPr>
          <a:lstStyle/>
          <a:p>
            <a:pPr marL="0" indent="0">
              <a:buNone/>
            </a:pPr>
            <a:r>
              <a:rPr lang="en-US" sz="3200" dirty="0" smtClean="0"/>
              <a:t>RESPONSE ACTIVITIES—COASTAL STATES</a:t>
            </a:r>
          </a:p>
          <a:p>
            <a:pPr lvl="0"/>
            <a:r>
              <a:rPr lang="en-US" sz="3200" dirty="0"/>
              <a:t>Conduct the initial assessment of the key </a:t>
            </a:r>
            <a:r>
              <a:rPr lang="en-US" sz="3200" dirty="0" smtClean="0"/>
              <a:t>infrastructure status </a:t>
            </a:r>
            <a:r>
              <a:rPr lang="en-US" sz="3200" b="1" dirty="0" smtClean="0">
                <a:solidFill>
                  <a:srgbClr val="FF0000"/>
                </a:solidFill>
              </a:rPr>
              <a:t>(template on website)</a:t>
            </a:r>
            <a:endParaRPr lang="en-US" sz="3200" b="1" dirty="0">
              <a:solidFill>
                <a:srgbClr val="FF0000"/>
              </a:solidFill>
            </a:endParaRPr>
          </a:p>
          <a:p>
            <a:pPr lvl="0"/>
            <a:r>
              <a:rPr lang="en-US" sz="3200" dirty="0"/>
              <a:t>Assess the specific effects on shipping of the existence of obstacles and any changes to the seafloor </a:t>
            </a:r>
            <a:endParaRPr lang="en-US" sz="3200" dirty="0" smtClean="0"/>
          </a:p>
          <a:p>
            <a:pPr lvl="0"/>
            <a:r>
              <a:rPr lang="en-US" sz="3200" dirty="0" smtClean="0"/>
              <a:t>Prepare </a:t>
            </a:r>
            <a:r>
              <a:rPr lang="en-US" sz="3200" dirty="0"/>
              <a:t>a priority plan for survey and charting </a:t>
            </a:r>
            <a:endParaRPr lang="en-US" sz="3200" dirty="0" smtClean="0"/>
          </a:p>
          <a:p>
            <a:pPr lvl="0"/>
            <a:r>
              <a:rPr lang="en-US" sz="3200" dirty="0" smtClean="0"/>
              <a:t>Inform </a:t>
            </a:r>
            <a:r>
              <a:rPr lang="en-US" sz="3200" dirty="0"/>
              <a:t>the MACHC Chair the result of the </a:t>
            </a:r>
            <a:r>
              <a:rPr lang="en-US" sz="3200" dirty="0" smtClean="0"/>
              <a:t>assessment</a:t>
            </a:r>
            <a:endParaRPr lang="en-US" sz="3200" dirty="0"/>
          </a:p>
          <a:p>
            <a:pPr lvl="0"/>
            <a:r>
              <a:rPr lang="en-US" sz="3200" dirty="0"/>
              <a:t>Prepare a list of necessary support </a:t>
            </a:r>
            <a:r>
              <a:rPr lang="en-US" sz="3200" dirty="0" smtClean="0"/>
              <a:t>and communicate </a:t>
            </a:r>
            <a:r>
              <a:rPr lang="en-US" sz="3200" dirty="0"/>
              <a:t>to the minister of foreign affairs via the chain of </a:t>
            </a:r>
            <a:r>
              <a:rPr lang="en-US" sz="3200" dirty="0" smtClean="0"/>
              <a:t>command</a:t>
            </a:r>
          </a:p>
          <a:p>
            <a:pPr marL="0" indent="0">
              <a:buNone/>
            </a:pPr>
            <a:endParaRPr lang="en-US" sz="3200" dirty="0"/>
          </a:p>
          <a:p>
            <a:pPr marL="0" indent="0">
              <a:buNone/>
            </a:pPr>
            <a:endParaRPr lang="en-US" sz="32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8" name="Rectangle 7">
            <a:extLst>
              <a:ext uri="{FF2B5EF4-FFF2-40B4-BE49-F238E27FC236}">
                <a16:creationId xmlns:a16="http://schemas.microsoft.com/office/drawing/2014/main" id="{7709139C-CCDB-4CED-A11A-C16887664DA5}"/>
              </a:ext>
            </a:extLst>
          </p:cNvPr>
          <p:cNvSpPr/>
          <p:nvPr/>
        </p:nvSpPr>
        <p:spPr>
          <a:xfrm>
            <a:off x="116115" y="6042231"/>
            <a:ext cx="3541486" cy="815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sym typeface="Montserrat-Bold"/>
            </a:endParaRPr>
          </a:p>
        </p:txBody>
      </p:sp>
      <p:pic>
        <p:nvPicPr>
          <p:cNvPr id="9" name="Picture 8">
            <a:extLst>
              <a:ext uri="{FF2B5EF4-FFF2-40B4-BE49-F238E27FC236}">
                <a16:creationId xmlns:a16="http://schemas.microsoft.com/office/drawing/2014/main" id="{E6EA0ADA-E59F-4FC7-B1DA-F004543DB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4" y="6042232"/>
            <a:ext cx="2405811" cy="808059"/>
          </a:xfrm>
          <a:prstGeom prst="rect">
            <a:avLst/>
          </a:prstGeom>
        </p:spPr>
      </p:pic>
    </p:spTree>
    <p:extLst>
      <p:ext uri="{BB962C8B-B14F-4D97-AF65-F5344CB8AC3E}">
        <p14:creationId xmlns:p14="http://schemas.microsoft.com/office/powerpoint/2010/main" val="2904991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34" y="255531"/>
            <a:ext cx="11258006" cy="540511"/>
          </a:xfrm>
        </p:spPr>
        <p:txBody>
          <a:bodyPr>
            <a:noAutofit/>
          </a:bodyPr>
          <a:lstStyle/>
          <a:p>
            <a:pPr algn="ctr"/>
            <a:r>
              <a:rPr lang="en-US" sz="3200" b="1" dirty="0" smtClean="0">
                <a:latin typeface="+mn-lt"/>
              </a:rPr>
              <a:t/>
            </a:r>
            <a:br>
              <a:rPr lang="en-US" sz="3200" b="1" dirty="0" smtClean="0">
                <a:latin typeface="+mn-lt"/>
              </a:rPr>
            </a:br>
            <a:r>
              <a:rPr lang="en-US" sz="3200" b="1" dirty="0" smtClean="0">
                <a:latin typeface="+mn-lt"/>
              </a:rPr>
              <a:t>MACHC DISASTER RESPONSE FRAMEWORK  ELEMENTS</a:t>
            </a:r>
            <a:r>
              <a:rPr lang="en-US" sz="3200" b="1" dirty="0" smtClean="0">
                <a:latin typeface="+mn-lt"/>
              </a:rPr>
              <a:t/>
            </a:r>
            <a:br>
              <a:rPr lang="en-US" sz="3200" b="1" dirty="0" smtClean="0">
                <a:latin typeface="+mn-lt"/>
              </a:rPr>
            </a:br>
            <a:endParaRPr lang="en-US" sz="3200" b="1" dirty="0">
              <a:latin typeface="+mn-lt"/>
            </a:endParaRPr>
          </a:p>
        </p:txBody>
      </p:sp>
      <p:sp>
        <p:nvSpPr>
          <p:cNvPr id="3" name="Content Placeholder 2"/>
          <p:cNvSpPr>
            <a:spLocks noGrp="1"/>
          </p:cNvSpPr>
          <p:nvPr>
            <p:ph idx="1"/>
          </p:nvPr>
        </p:nvSpPr>
        <p:spPr>
          <a:xfrm>
            <a:off x="314534" y="927766"/>
            <a:ext cx="11995999" cy="5417070"/>
          </a:xfrm>
        </p:spPr>
        <p:txBody>
          <a:bodyPr>
            <a:noAutofit/>
          </a:bodyPr>
          <a:lstStyle/>
          <a:p>
            <a:pPr marL="0" indent="0">
              <a:buNone/>
            </a:pPr>
            <a:r>
              <a:rPr lang="en-US" sz="3200" b="1" dirty="0"/>
              <a:t>RESPONSE </a:t>
            </a:r>
            <a:r>
              <a:rPr lang="en-US" sz="3200" b="1" dirty="0" smtClean="0"/>
              <a:t>ACTIVITIES—MACHC CHAIR</a:t>
            </a:r>
            <a:endParaRPr lang="en-US" sz="3200" dirty="0"/>
          </a:p>
          <a:p>
            <a:pPr lvl="0"/>
            <a:r>
              <a:rPr lang="en-US" sz="3200" dirty="0" smtClean="0"/>
              <a:t>Establish </a:t>
            </a:r>
            <a:r>
              <a:rPr lang="en-US" sz="3200" dirty="0"/>
              <a:t>communication with the </a:t>
            </a:r>
            <a:r>
              <a:rPr lang="en-US" sz="3200" dirty="0" smtClean="0"/>
              <a:t>affected coastal State obtain </a:t>
            </a:r>
            <a:r>
              <a:rPr lang="en-US" sz="3200" dirty="0"/>
              <a:t>the initial </a:t>
            </a:r>
            <a:r>
              <a:rPr lang="en-US" sz="3200" dirty="0" smtClean="0"/>
              <a:t>assessment </a:t>
            </a:r>
            <a:r>
              <a:rPr lang="en-US" sz="3200" b="1" dirty="0" smtClean="0">
                <a:solidFill>
                  <a:srgbClr val="FF0000"/>
                </a:solidFill>
              </a:rPr>
              <a:t>(not possible in Dorian)</a:t>
            </a:r>
            <a:endParaRPr lang="en-US" sz="3200" b="1" dirty="0">
              <a:solidFill>
                <a:srgbClr val="FF0000"/>
              </a:solidFill>
            </a:endParaRPr>
          </a:p>
          <a:p>
            <a:r>
              <a:rPr lang="en-US" sz="3200" dirty="0"/>
              <a:t>Activate the coordination support system </a:t>
            </a:r>
            <a:r>
              <a:rPr lang="en-US" sz="3200" b="1" dirty="0" smtClean="0">
                <a:solidFill>
                  <a:srgbClr val="FF0000"/>
                </a:solidFill>
              </a:rPr>
              <a:t>(NGA website for Dorian)</a:t>
            </a:r>
          </a:p>
          <a:p>
            <a:pPr lvl="0"/>
            <a:r>
              <a:rPr lang="en-US" sz="3200" dirty="0"/>
              <a:t>Take the necessary actions in coordination with the coastal </a:t>
            </a:r>
            <a:r>
              <a:rPr lang="en-US" sz="3200" dirty="0" smtClean="0"/>
              <a:t>States </a:t>
            </a:r>
            <a:r>
              <a:rPr lang="en-US" sz="3200" b="1" dirty="0" smtClean="0">
                <a:solidFill>
                  <a:srgbClr val="FF0000"/>
                </a:solidFill>
              </a:rPr>
              <a:t>(done).</a:t>
            </a:r>
            <a:endParaRPr lang="en-US" sz="3200" b="1" dirty="0">
              <a:solidFill>
                <a:srgbClr val="FF0000"/>
              </a:solidFill>
            </a:endParaRPr>
          </a:p>
          <a:p>
            <a:r>
              <a:rPr lang="en-US" sz="3200" dirty="0"/>
              <a:t>Prepare a situation awareness report </a:t>
            </a:r>
            <a:r>
              <a:rPr lang="en-US" sz="3200" dirty="0" smtClean="0"/>
              <a:t>from CS input </a:t>
            </a:r>
            <a:r>
              <a:rPr lang="en-US" sz="3200" b="1" dirty="0" smtClean="0">
                <a:solidFill>
                  <a:srgbClr val="FF0000"/>
                </a:solidFill>
              </a:rPr>
              <a:t>(unavailable)</a:t>
            </a:r>
          </a:p>
          <a:p>
            <a:r>
              <a:rPr lang="en-US" sz="3200" dirty="0"/>
              <a:t>Communicate </a:t>
            </a:r>
            <a:r>
              <a:rPr lang="en-US" sz="3200" dirty="0" smtClean="0"/>
              <a:t>information to appropriate regional/international organizations/ Coastal States </a:t>
            </a:r>
            <a:r>
              <a:rPr lang="en-US" sz="3200" b="1" dirty="0" smtClean="0">
                <a:solidFill>
                  <a:srgbClr val="FF0000"/>
                </a:solidFill>
              </a:rPr>
              <a:t>(via website and e-mail for Dorian)</a:t>
            </a:r>
          </a:p>
          <a:p>
            <a:r>
              <a:rPr lang="en-US" sz="3200" dirty="0"/>
              <a:t>E</a:t>
            </a:r>
            <a:r>
              <a:rPr lang="en-US" sz="3200" dirty="0" smtClean="0"/>
              <a:t>nsure  </a:t>
            </a:r>
            <a:r>
              <a:rPr lang="en-US" sz="3200" dirty="0"/>
              <a:t>a permanent agenda item on RHC </a:t>
            </a:r>
            <a:r>
              <a:rPr lang="en-US" sz="3200" dirty="0" smtClean="0"/>
              <a:t>meetings</a:t>
            </a:r>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8" name="Rectangle 7">
            <a:extLst>
              <a:ext uri="{FF2B5EF4-FFF2-40B4-BE49-F238E27FC236}">
                <a16:creationId xmlns:a16="http://schemas.microsoft.com/office/drawing/2014/main" id="{7709139C-CCDB-4CED-A11A-C16887664DA5}"/>
              </a:ext>
            </a:extLst>
          </p:cNvPr>
          <p:cNvSpPr/>
          <p:nvPr/>
        </p:nvSpPr>
        <p:spPr>
          <a:xfrm>
            <a:off x="116115" y="6042231"/>
            <a:ext cx="3541486" cy="8157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a:sym typeface="Montserrat-Bold"/>
            </a:endParaRPr>
          </a:p>
        </p:txBody>
      </p:sp>
      <p:pic>
        <p:nvPicPr>
          <p:cNvPr id="9" name="Picture 8">
            <a:extLst>
              <a:ext uri="{FF2B5EF4-FFF2-40B4-BE49-F238E27FC236}">
                <a16:creationId xmlns:a16="http://schemas.microsoft.com/office/drawing/2014/main" id="{E6EA0ADA-E59F-4FC7-B1DA-F004543DB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4" y="6042232"/>
            <a:ext cx="2405811" cy="808059"/>
          </a:xfrm>
          <a:prstGeom prst="rect">
            <a:avLst/>
          </a:prstGeom>
        </p:spPr>
      </p:pic>
    </p:spTree>
    <p:extLst>
      <p:ext uri="{BB962C8B-B14F-4D97-AF65-F5344CB8AC3E}">
        <p14:creationId xmlns:p14="http://schemas.microsoft.com/office/powerpoint/2010/main" val="4023886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698</Words>
  <Application>Microsoft Office PowerPoint</Application>
  <PresentationFormat>Widescreen</PresentationFormat>
  <Paragraphs>78</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Helvetica Light</vt:lpstr>
      <vt:lpstr>Montserrat-Bold</vt:lpstr>
      <vt:lpstr>MS Mincho</vt:lpstr>
      <vt:lpstr>IHO_Presentations_template-Blank</vt:lpstr>
      <vt:lpstr> </vt:lpstr>
      <vt:lpstr> </vt:lpstr>
      <vt:lpstr> MACHC DISASTER RESPONSE FRAMEWORK  ELEMENTS </vt:lpstr>
      <vt:lpstr> MACHC DISASTER RESPONSE FRAMEWORK  ELEMENTS </vt:lpstr>
      <vt:lpstr> MACHC DISASTER RESPONSE FRAMEWORK  ELEMENTS </vt:lpstr>
      <vt:lpstr> MACHC DISASTER RESPONSE FRAMEWORK  ELEMENTS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Breakout Group #1: What is your greatest capacity building priority (Phase 2 or Phase 3) for which to seek other partnership/funding opportunities outside of IHO CB?</dc:title>
  <dc:creator>David Bidwell</dc:creator>
  <cp:lastModifiedBy>Kathryn Ries</cp:lastModifiedBy>
  <cp:revision>30</cp:revision>
  <dcterms:created xsi:type="dcterms:W3CDTF">2019-11-25T19:49:03Z</dcterms:created>
  <dcterms:modified xsi:type="dcterms:W3CDTF">2019-12-05T17:14:38Z</dcterms:modified>
</cp:coreProperties>
</file>