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7"/>
  </p:notesMasterIdLst>
  <p:handoutMasterIdLst>
    <p:handoutMasterId r:id="rId28"/>
  </p:handoutMasterIdLst>
  <p:sldIdLst>
    <p:sldId id="256" r:id="rId6"/>
    <p:sldId id="265" r:id="rId7"/>
    <p:sldId id="338" r:id="rId8"/>
    <p:sldId id="264" r:id="rId9"/>
    <p:sldId id="258" r:id="rId10"/>
    <p:sldId id="339" r:id="rId11"/>
    <p:sldId id="336" r:id="rId12"/>
    <p:sldId id="277" r:id="rId13"/>
    <p:sldId id="268" r:id="rId14"/>
    <p:sldId id="269" r:id="rId15"/>
    <p:sldId id="270" r:id="rId16"/>
    <p:sldId id="271" r:id="rId17"/>
    <p:sldId id="279" r:id="rId18"/>
    <p:sldId id="327" r:id="rId19"/>
    <p:sldId id="273" r:id="rId20"/>
    <p:sldId id="272" r:id="rId21"/>
    <p:sldId id="274" r:id="rId22"/>
    <p:sldId id="275" r:id="rId23"/>
    <p:sldId id="278" r:id="rId24"/>
    <p:sldId id="340" r:id="rId25"/>
    <p:sldId id="341" r:id="rId26"/>
  </p:sldIdLst>
  <p:sldSz cx="12188825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E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1" autoAdjust="0"/>
    <p:restoredTop sz="94524" autoAdjust="0"/>
  </p:normalViewPr>
  <p:slideViewPr>
    <p:cSldViewPr showGuides="1">
      <p:cViewPr varScale="1">
        <p:scale>
          <a:sx n="66" d="100"/>
          <a:sy n="66" d="100"/>
        </p:scale>
        <p:origin x="58" y="39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CHACON  BARRANTES" userId="72785c1f-0367-4517-915d-14464298d631" providerId="ADAL" clId="{AC855EDF-D0F5-4346-8848-A8CEB0E3E0B7}"/>
    <pc:docChg chg="undo custSel addSld delSld modSld">
      <pc:chgData name="SILVIA CHACON  BARRANTES" userId="72785c1f-0367-4517-915d-14464298d631" providerId="ADAL" clId="{AC855EDF-D0F5-4346-8848-A8CEB0E3E0B7}" dt="2019-12-04T21:50:14.895" v="156" actId="115"/>
      <pc:docMkLst>
        <pc:docMk/>
      </pc:docMkLst>
      <pc:sldChg chg="modSp">
        <pc:chgData name="SILVIA CHACON  BARRANTES" userId="72785c1f-0367-4517-915d-14464298d631" providerId="ADAL" clId="{AC855EDF-D0F5-4346-8848-A8CEB0E3E0B7}" dt="2019-12-04T20:53:08.802" v="102" actId="113"/>
        <pc:sldMkLst>
          <pc:docMk/>
          <pc:sldMk cId="3609385356" sldId="264"/>
        </pc:sldMkLst>
        <pc:spChg chg="mod">
          <ac:chgData name="SILVIA CHACON  BARRANTES" userId="72785c1f-0367-4517-915d-14464298d631" providerId="ADAL" clId="{AC855EDF-D0F5-4346-8848-A8CEB0E3E0B7}" dt="2019-12-04T20:52:51.779" v="96" actId="20577"/>
          <ac:spMkLst>
            <pc:docMk/>
            <pc:sldMk cId="3609385356" sldId="264"/>
            <ac:spMk id="8" creationId="{00000000-0000-0000-0000-000000000000}"/>
          </ac:spMkLst>
        </pc:spChg>
        <pc:spChg chg="mod">
          <ac:chgData name="SILVIA CHACON  BARRANTES" userId="72785c1f-0367-4517-915d-14464298d631" providerId="ADAL" clId="{AC855EDF-D0F5-4346-8848-A8CEB0E3E0B7}" dt="2019-12-04T20:53:08.802" v="102" actId="113"/>
          <ac:spMkLst>
            <pc:docMk/>
            <pc:sldMk cId="3609385356" sldId="264"/>
            <ac:spMk id="9" creationId="{00000000-0000-0000-0000-000000000000}"/>
          </ac:spMkLst>
        </pc:spChg>
      </pc:sldChg>
      <pc:sldChg chg="modSp">
        <pc:chgData name="SILVIA CHACON  BARRANTES" userId="72785c1f-0367-4517-915d-14464298d631" providerId="ADAL" clId="{AC855EDF-D0F5-4346-8848-A8CEB0E3E0B7}" dt="2019-12-04T21:50:14.895" v="156" actId="115"/>
        <pc:sldMkLst>
          <pc:docMk/>
          <pc:sldMk cId="625310024" sldId="273"/>
        </pc:sldMkLst>
        <pc:spChg chg="mod">
          <ac:chgData name="SILVIA CHACON  BARRANTES" userId="72785c1f-0367-4517-915d-14464298d631" providerId="ADAL" clId="{AC855EDF-D0F5-4346-8848-A8CEB0E3E0B7}" dt="2019-12-04T21:50:14.895" v="156" actId="115"/>
          <ac:spMkLst>
            <pc:docMk/>
            <pc:sldMk cId="625310024" sldId="273"/>
            <ac:spMk id="3" creationId="{55258C07-D6B8-0F49-B896-F863B7A739F8}"/>
          </ac:spMkLst>
        </pc:spChg>
      </pc:sldChg>
      <pc:sldChg chg="addSp modSp modAnim">
        <pc:chgData name="SILVIA CHACON  BARRANTES" userId="72785c1f-0367-4517-915d-14464298d631" providerId="ADAL" clId="{AC855EDF-D0F5-4346-8848-A8CEB0E3E0B7}" dt="2019-12-04T20:58:27.619" v="149"/>
        <pc:sldMkLst>
          <pc:docMk/>
          <pc:sldMk cId="2940008581" sldId="279"/>
        </pc:sldMkLst>
        <pc:spChg chg="add mod">
          <ac:chgData name="SILVIA CHACON  BARRANTES" userId="72785c1f-0367-4517-915d-14464298d631" providerId="ADAL" clId="{AC855EDF-D0F5-4346-8848-A8CEB0E3E0B7}" dt="2019-12-04T20:58:18.091" v="148" actId="403"/>
          <ac:spMkLst>
            <pc:docMk/>
            <pc:sldMk cId="2940008581" sldId="279"/>
            <ac:spMk id="4" creationId="{2621644C-2D5B-6A4B-AE64-989B3AB3733C}"/>
          </ac:spMkLst>
        </pc:spChg>
      </pc:sldChg>
      <pc:sldChg chg="del">
        <pc:chgData name="SILVIA CHACON  BARRANTES" userId="72785c1f-0367-4517-915d-14464298d631" providerId="ADAL" clId="{AC855EDF-D0F5-4346-8848-A8CEB0E3E0B7}" dt="2019-12-04T21:00:03.528" v="151" actId="2696"/>
        <pc:sldMkLst>
          <pc:docMk/>
          <pc:sldMk cId="2897041338" sldId="327"/>
        </pc:sldMkLst>
      </pc:sldChg>
      <pc:sldChg chg="add">
        <pc:chgData name="SILVIA CHACON  BARRANTES" userId="72785c1f-0367-4517-915d-14464298d631" providerId="ADAL" clId="{AC855EDF-D0F5-4346-8848-A8CEB0E3E0B7}" dt="2019-12-04T21:00:51.735" v="154"/>
        <pc:sldMkLst>
          <pc:docMk/>
          <pc:sldMk cId="2948141008" sldId="327"/>
        </pc:sldMkLst>
      </pc:sldChg>
      <pc:sldChg chg="modSp">
        <pc:chgData name="SILVIA CHACON  BARRANTES" userId="72785c1f-0367-4517-915d-14464298d631" providerId="ADAL" clId="{AC855EDF-D0F5-4346-8848-A8CEB0E3E0B7}" dt="2019-12-04T20:54:41.597" v="109" actId="1076"/>
        <pc:sldMkLst>
          <pc:docMk/>
          <pc:sldMk cId="2156222357" sldId="336"/>
        </pc:sldMkLst>
        <pc:spChg chg="mod">
          <ac:chgData name="SILVIA CHACON  BARRANTES" userId="72785c1f-0367-4517-915d-14464298d631" providerId="ADAL" clId="{AC855EDF-D0F5-4346-8848-A8CEB0E3E0B7}" dt="2019-12-04T20:54:41.597" v="109" actId="1076"/>
          <ac:spMkLst>
            <pc:docMk/>
            <pc:sldMk cId="2156222357" sldId="336"/>
            <ac:spMk id="5" creationId="{03B53255-E742-E64D-8F7A-8D8B001AD257}"/>
          </ac:spMkLst>
        </pc:spChg>
        <pc:spChg chg="mod">
          <ac:chgData name="SILVIA CHACON  BARRANTES" userId="72785c1f-0367-4517-915d-14464298d631" providerId="ADAL" clId="{AC855EDF-D0F5-4346-8848-A8CEB0E3E0B7}" dt="2019-12-04T20:54:38.894" v="108" actId="14100"/>
          <ac:spMkLst>
            <pc:docMk/>
            <pc:sldMk cId="2156222357" sldId="336"/>
            <ac:spMk id="6" creationId="{473AE610-9C14-6F4F-A2AB-965B4DCFD5F2}"/>
          </ac:spMkLst>
        </pc:spChg>
        <pc:picChg chg="mod">
          <ac:chgData name="SILVIA CHACON  BARRANTES" userId="72785c1f-0367-4517-915d-14464298d631" providerId="ADAL" clId="{AC855EDF-D0F5-4346-8848-A8CEB0E3E0B7}" dt="2019-12-04T20:54:34.421" v="107" actId="1076"/>
          <ac:picMkLst>
            <pc:docMk/>
            <pc:sldMk cId="2156222357" sldId="336"/>
            <ac:picMk id="2" creationId="{62686DB2-BE4B-844B-877F-AD3E1B11D710}"/>
          </ac:picMkLst>
        </pc:picChg>
      </pc:sldChg>
      <pc:sldChg chg="modSp">
        <pc:chgData name="SILVIA CHACON  BARRANTES" userId="72785c1f-0367-4517-915d-14464298d631" providerId="ADAL" clId="{AC855EDF-D0F5-4346-8848-A8CEB0E3E0B7}" dt="2019-12-04T20:50:41.968" v="0" actId="732"/>
        <pc:sldMkLst>
          <pc:docMk/>
          <pc:sldMk cId="2878371040" sldId="338"/>
        </pc:sldMkLst>
        <pc:picChg chg="mod modCrop">
          <ac:chgData name="SILVIA CHACON  BARRANTES" userId="72785c1f-0367-4517-915d-14464298d631" providerId="ADAL" clId="{AC855EDF-D0F5-4346-8848-A8CEB0E3E0B7}" dt="2019-12-04T20:50:41.968" v="0" actId="732"/>
          <ac:picMkLst>
            <pc:docMk/>
            <pc:sldMk cId="2878371040" sldId="338"/>
            <ac:picMk id="6" creationId="{074B7031-B3B4-AD4A-BF5C-9434B9C02280}"/>
          </ac:picMkLst>
        </pc:picChg>
      </pc:sldChg>
      <pc:sldChg chg="modSp add del">
        <pc:chgData name="SILVIA CHACON  BARRANTES" userId="72785c1f-0367-4517-915d-14464298d631" providerId="ADAL" clId="{AC855EDF-D0F5-4346-8848-A8CEB0E3E0B7}" dt="2019-12-04T21:00:46.629" v="153" actId="2696"/>
        <pc:sldMkLst>
          <pc:docMk/>
          <pc:sldMk cId="2306169905" sldId="342"/>
        </pc:sldMkLst>
        <pc:spChg chg="mod">
          <ac:chgData name="SILVIA CHACON  BARRANTES" userId="72785c1f-0367-4517-915d-14464298d631" providerId="ADAL" clId="{AC855EDF-D0F5-4346-8848-A8CEB0E3E0B7}" dt="2019-12-04T21:00:43.674" v="152" actId="1076"/>
          <ac:spMkLst>
            <pc:docMk/>
            <pc:sldMk cId="2306169905" sldId="342"/>
            <ac:spMk id="75" creationId="{A8F4A80A-85EC-F443-AF7E-E19CE2D63CD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12/10/2019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12/10/2019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1800" indent="-323850">
              <a:buSzPct val="45000"/>
              <a:buFont typeface="Wingdings" pitchFamily="2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fr-FR" altLang="en-US" dirty="0"/>
              <a:t>32 </a:t>
            </a:r>
            <a:r>
              <a:rPr lang="fr-FR" altLang="en-US" dirty="0" err="1"/>
              <a:t>member</a:t>
            </a:r>
            <a:r>
              <a:rPr lang="fr-FR" altLang="en-US" dirty="0"/>
              <a:t> states and 16 </a:t>
            </a:r>
            <a:r>
              <a:rPr lang="fr-FR" altLang="en-US" dirty="0" err="1"/>
              <a:t>territories</a:t>
            </a:r>
            <a:r>
              <a:rPr lang="fr-FR" altLang="en-US" dirty="0"/>
              <a:t> (6 </a:t>
            </a:r>
            <a:r>
              <a:rPr lang="fr-FR" altLang="en-US" dirty="0" err="1"/>
              <a:t>associate</a:t>
            </a:r>
            <a:r>
              <a:rPr lang="fr-FR" altLang="en-US" dirty="0"/>
              <a:t> </a:t>
            </a:r>
            <a:r>
              <a:rPr lang="fr-FR" altLang="en-US" dirty="0" err="1"/>
              <a:t>member</a:t>
            </a:r>
            <a:r>
              <a:rPr lang="fr-FR" altLang="en-US" dirty="0"/>
              <a:t> states of Unesco), </a:t>
            </a:r>
            <a:r>
              <a:rPr lang="fr-FR" altLang="en-US" dirty="0" err="1"/>
              <a:t>including</a:t>
            </a:r>
            <a:r>
              <a:rPr lang="fr-FR" altLang="en-US" dirty="0"/>
              <a:t> 16 Small </a:t>
            </a:r>
            <a:r>
              <a:rPr lang="fr-FR" altLang="en-US" dirty="0" err="1"/>
              <a:t>Islands</a:t>
            </a:r>
            <a:r>
              <a:rPr lang="fr-FR" altLang="en-US" dirty="0"/>
              <a:t> </a:t>
            </a:r>
            <a:r>
              <a:rPr lang="fr-FR" altLang="en-US" dirty="0" err="1"/>
              <a:t>Developping</a:t>
            </a:r>
            <a:r>
              <a:rPr lang="fr-FR" altLang="en-US" dirty="0"/>
              <a:t> States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fr-FR" altLang="en-US" dirty="0"/>
              <a:t>All countries and </a:t>
            </a:r>
            <a:r>
              <a:rPr lang="fr-FR" altLang="en-US" dirty="0" err="1"/>
              <a:t>territories</a:t>
            </a:r>
            <a:r>
              <a:rPr lang="fr-FR" altLang="en-US" dirty="0"/>
              <a:t> but one have </a:t>
            </a:r>
            <a:r>
              <a:rPr lang="fr-FR" altLang="en-US" dirty="0" err="1"/>
              <a:t>designated</a:t>
            </a:r>
            <a:r>
              <a:rPr lang="fr-FR" altLang="en-US" dirty="0"/>
              <a:t> </a:t>
            </a:r>
            <a:r>
              <a:rPr lang="fr-FR" altLang="en-US" dirty="0" err="1"/>
              <a:t>their</a:t>
            </a:r>
            <a:r>
              <a:rPr lang="fr-FR" altLang="en-US" dirty="0"/>
              <a:t> TWFP and TNC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fr-FR" altLang="en-US" dirty="0"/>
              <a:t>Half of the countries and </a:t>
            </a:r>
            <a:r>
              <a:rPr lang="fr-FR" altLang="en-US" dirty="0" err="1"/>
              <a:t>territories</a:t>
            </a:r>
            <a:r>
              <a:rPr lang="fr-FR" altLang="en-US" dirty="0"/>
              <a:t> have </a:t>
            </a:r>
            <a:r>
              <a:rPr lang="fr-FR" altLang="en-US" dirty="0" err="1"/>
              <a:t>nominated</a:t>
            </a:r>
            <a:r>
              <a:rPr lang="fr-FR" altLang="en-US" dirty="0"/>
              <a:t> a NTWC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BB1DA-4268-EF47-A660-379D4EA174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12/10/2019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12/10/2019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905002"/>
            <a:ext cx="10055781" cy="2593975"/>
          </a:xfrm>
        </p:spPr>
        <p:txBody>
          <a:bodyPr anchor="b"/>
          <a:lstStyle>
            <a:lvl1pPr>
              <a:defRPr sz="6598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2" y="4572000"/>
            <a:ext cx="8613436" cy="1066800"/>
          </a:xfrm>
        </p:spPr>
        <p:txBody>
          <a:bodyPr>
            <a:normAutofit/>
          </a:bodyPr>
          <a:lstStyle>
            <a:lvl1pPr marL="0" indent="0" algn="l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12/10/2019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94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12/10/2019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69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5486400"/>
            <a:ext cx="10210256" cy="1168400"/>
          </a:xfrm>
        </p:spPr>
        <p:txBody>
          <a:bodyPr anchor="t"/>
          <a:lstStyle>
            <a:lvl1pPr algn="l">
              <a:defRPr sz="3599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3852863"/>
            <a:ext cx="8178786" cy="1633538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12/10/2019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77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536192"/>
            <a:ext cx="4875530" cy="459028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1265" y="1536192"/>
            <a:ext cx="4875530" cy="459028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12/10/2019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7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487553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1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4875530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1265" y="1535113"/>
            <a:ext cx="487553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1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1265" y="2174875"/>
            <a:ext cx="4875530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12/10/2019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86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12/10/2019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8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12/10/2019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30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" y="5495544"/>
            <a:ext cx="10360501" cy="594360"/>
          </a:xfrm>
        </p:spPr>
        <p:txBody>
          <a:bodyPr anchor="b"/>
          <a:lstStyle>
            <a:lvl1pPr algn="ctr">
              <a:defRPr sz="2199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295" y="6096000"/>
            <a:ext cx="10360502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294" y="381000"/>
            <a:ext cx="10360501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12/10/2019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0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/>
          <a:lstStyle/>
          <a:p>
            <a:fld id="{A43FAFC5-F11C-4205-99FD-FC66DAA2AE2D}" type="datetime1">
              <a:rPr lang="en-US" smtClean="0"/>
              <a:t>12/10/2019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31" y="5495278"/>
            <a:ext cx="10360501" cy="594626"/>
          </a:xfrm>
        </p:spPr>
        <p:txBody>
          <a:bodyPr anchor="b"/>
          <a:lstStyle>
            <a:lvl1pPr algn="ctr">
              <a:defRPr sz="2199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4663" cy="54864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231" y="6096000"/>
            <a:ext cx="10360501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12/10/2019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40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12/10/2019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2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336191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12/10/2019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41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296768" y="1821659"/>
            <a:ext cx="4999323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2738" y="1821659"/>
            <a:ext cx="4999323" cy="4420195"/>
          </a:xfrm>
          <a:prstGeom prst="rect">
            <a:avLst/>
          </a:prstGeom>
        </p:spPr>
        <p:txBody>
          <a:bodyPr/>
          <a:lstStyle>
            <a:lvl1pPr marL="240949" indent="-240949">
              <a:spcBef>
                <a:spcPts val="2248"/>
              </a:spcBef>
              <a:defRPr sz="1967"/>
            </a:lvl1pPr>
            <a:lvl2pPr marL="481896" indent="-240949">
              <a:spcBef>
                <a:spcPts val="2248"/>
              </a:spcBef>
              <a:defRPr sz="1967"/>
            </a:lvl2pPr>
            <a:lvl3pPr marL="865629" indent="-240949">
              <a:spcBef>
                <a:spcPts val="2248"/>
              </a:spcBef>
              <a:defRPr sz="1967"/>
            </a:lvl3pPr>
            <a:lvl4pPr marL="1177970" indent="-240949">
              <a:spcBef>
                <a:spcPts val="2248"/>
              </a:spcBef>
              <a:defRPr sz="1967"/>
            </a:lvl4pPr>
            <a:lvl5pPr marL="1490311" indent="-240949">
              <a:spcBef>
                <a:spcPts val="2248"/>
              </a:spcBef>
              <a:defRPr sz="196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111017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12/10/2019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12/10/2019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12/10/2019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12/10/2019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12/10/2019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A06-02F9-41CB-8208-185A65D60B96}" type="datetime1">
              <a:rPr lang="en-US" smtClean="0"/>
              <a:t>12/10/2019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051B-B340-4A72-AC7D-8FDFBF03EE12}" type="datetime1">
              <a:rPr lang="en-US" smtClean="0"/>
              <a:t>12/10/2019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1573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0"/>
            <a:ext cx="1015735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74663" y="0"/>
            <a:ext cx="91416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4663" y="5486400"/>
            <a:ext cx="914162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2005" y="5648327"/>
            <a:ext cx="732176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99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643FC5E1-7CF7-4645-8D0E-ACF82B9098DE}" type="slidenum">
              <a:rPr lang="en-US">
                <a:ea typeface="+mn-ea"/>
              </a:rPr>
              <a:pPr/>
              <a:t>‹#›</a:t>
            </a:fld>
            <a:endParaRPr lang="en-US" dirty="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08058" y="3988130"/>
            <a:ext cx="2366963" cy="486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endParaRPr lang="en-US" dirty="0">
              <a:solidFill>
                <a:srgbClr val="EEECE1"/>
              </a:solidFill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2339" y="1585448"/>
            <a:ext cx="2438400" cy="486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fld id="{0FF60231-EA65-469D-8886-FEF08D03673B}" type="datetimeFigureOut">
              <a:rPr lang="en-US">
                <a:solidFill>
                  <a:srgbClr val="EEECE1"/>
                </a:solidFill>
                <a:ea typeface="+mn-ea"/>
              </a:rPr>
              <a:pPr/>
              <a:t>12/10/2019</a:t>
            </a:fld>
            <a:endParaRPr lang="en-US" dirty="0">
              <a:solidFill>
                <a:srgbClr val="EEECE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204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99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99">
          <a:solidFill>
            <a:schemeClr val="tx2"/>
          </a:solidFill>
          <a:latin typeface="Cambr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99">
          <a:solidFill>
            <a:schemeClr val="tx2"/>
          </a:solidFill>
          <a:latin typeface="Cambr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99">
          <a:solidFill>
            <a:schemeClr val="tx2"/>
          </a:solidFill>
          <a:latin typeface="Cambr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99">
          <a:solidFill>
            <a:schemeClr val="tx2"/>
          </a:solidFill>
          <a:latin typeface="Cambria" pitchFamily="18" charset="0"/>
        </a:defRPr>
      </a:lvl5pPr>
      <a:lvl6pPr marL="457063" algn="l" rtl="0" eaLnBrk="1" fontAlgn="base" hangingPunct="1">
        <a:spcBef>
          <a:spcPct val="0"/>
        </a:spcBef>
        <a:spcAft>
          <a:spcPct val="0"/>
        </a:spcAft>
        <a:defRPr sz="4599">
          <a:solidFill>
            <a:schemeClr val="tx2"/>
          </a:solidFill>
          <a:latin typeface="Cambria" pitchFamily="18" charset="0"/>
        </a:defRPr>
      </a:lvl6pPr>
      <a:lvl7pPr marL="914126" algn="l" rtl="0" eaLnBrk="1" fontAlgn="base" hangingPunct="1">
        <a:spcBef>
          <a:spcPct val="0"/>
        </a:spcBef>
        <a:spcAft>
          <a:spcPct val="0"/>
        </a:spcAft>
        <a:defRPr sz="4599">
          <a:solidFill>
            <a:schemeClr val="tx2"/>
          </a:solidFill>
          <a:latin typeface="Cambria" pitchFamily="18" charset="0"/>
        </a:defRPr>
      </a:lvl7pPr>
      <a:lvl8pPr marL="1371189" algn="l" rtl="0" eaLnBrk="1" fontAlgn="base" hangingPunct="1">
        <a:spcBef>
          <a:spcPct val="0"/>
        </a:spcBef>
        <a:spcAft>
          <a:spcPct val="0"/>
        </a:spcAft>
        <a:defRPr sz="4599">
          <a:solidFill>
            <a:schemeClr val="tx2"/>
          </a:solidFill>
          <a:latin typeface="Cambria" pitchFamily="18" charset="0"/>
        </a:defRPr>
      </a:lvl8pPr>
      <a:lvl9pPr marL="1828251" algn="l" rtl="0" eaLnBrk="1" fontAlgn="base" hangingPunct="1">
        <a:spcBef>
          <a:spcPct val="0"/>
        </a:spcBef>
        <a:spcAft>
          <a:spcPct val="0"/>
        </a:spcAft>
        <a:defRPr sz="4599">
          <a:solidFill>
            <a:schemeClr val="tx2"/>
          </a:solidFill>
          <a:latin typeface="Cambria" pitchFamily="18" charset="0"/>
        </a:defRPr>
      </a:lvl9pPr>
    </p:titleStyle>
    <p:bodyStyle>
      <a:lvl1pPr marL="342797" indent="-2285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639571" indent="-22853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004587" indent="-228531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141" indent="-228531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3697" indent="-228531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839" indent="-182825" algn="l" defTabSz="91412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9664" indent="-182825" algn="l" defTabSz="914126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2489" indent="-182825" algn="l" defTabSz="914126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314" indent="-182825" algn="l" defTabSz="914126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3" Type="http://schemas.openxmlformats.org/officeDocument/2006/relationships/image" Target="../media/image26.jpeg"/><Relationship Id="rId7" Type="http://schemas.openxmlformats.org/officeDocument/2006/relationships/image" Target="../media/image30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iff"/><Relationship Id="rId5" Type="http://schemas.openxmlformats.org/officeDocument/2006/relationships/image" Target="../media/image28.tiff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silviach@una.ac.c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0C9B2-D4F7-E04C-9617-90E4EDDAF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845" y="2636912"/>
            <a:ext cx="5400600" cy="1728192"/>
          </a:xfrm>
        </p:spPr>
        <p:txBody>
          <a:bodyPr anchor="t">
            <a:normAutofit/>
          </a:bodyPr>
          <a:lstStyle/>
          <a:p>
            <a:pPr algn="ctr"/>
            <a:r>
              <a:rPr lang="es-CR" sz="4800" dirty="0"/>
              <a:t>ICG/CARIBE-EWS</a:t>
            </a:r>
            <a:br>
              <a:rPr lang="es-CR" sz="4800" dirty="0"/>
            </a:br>
            <a:r>
              <a:rPr lang="es-CR" sz="4800" dirty="0"/>
              <a:t>2017-2019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B711B6-B795-484B-9EFE-C2B33B793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6963" y="5445224"/>
            <a:ext cx="5662365" cy="1224136"/>
          </a:xfrm>
          <a:noFill/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spcAft>
                <a:spcPts val="500"/>
              </a:spcAft>
            </a:pPr>
            <a:r>
              <a:rPr lang="es-CR" sz="2800" dirty="0">
                <a:solidFill>
                  <a:schemeClr val="tx1"/>
                </a:solidFill>
              </a:rPr>
              <a:t>Dr.rer.nat. Silvia Chacón-Barrantes</a:t>
            </a:r>
          </a:p>
          <a:p>
            <a:pPr algn="ctr">
              <a:lnSpc>
                <a:spcPct val="150000"/>
              </a:lnSpc>
              <a:spcAft>
                <a:spcPts val="500"/>
              </a:spcAft>
            </a:pPr>
            <a:r>
              <a:rPr lang="es-CR" sz="2800" dirty="0">
                <a:solidFill>
                  <a:schemeClr val="tx1"/>
                </a:solidFill>
              </a:rPr>
              <a:t>Chair ICG/CARIBE-EWS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BEB52F7-18DF-A241-893E-E76301A8BE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244" y="116632"/>
            <a:ext cx="14351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12DFE-272C-E04B-B12E-2A663589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907" y="222587"/>
            <a:ext cx="9972515" cy="6728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CR" sz="2800" dirty="0"/>
              <a:t>CATSAM: Caribbean and Adjacent regions Tsunami Sources And Models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A6F508-7AF0-D34F-84BD-23A4B2730C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956" y="1007862"/>
            <a:ext cx="9940466" cy="573350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5D25AB-C342-5840-90FA-0806C2F05C04}"/>
              </a:ext>
            </a:extLst>
          </p:cNvPr>
          <p:cNvSpPr txBox="1"/>
          <p:nvPr/>
        </p:nvSpPr>
        <p:spPr>
          <a:xfrm>
            <a:off x="4438228" y="2751311"/>
            <a:ext cx="7319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>
                <a:solidFill>
                  <a:schemeClr val="bg1"/>
                </a:solidFill>
              </a:rPr>
              <a:t>https://maps.ngdc.noaa.gov/viewers/CATSAM/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ED8AA4-2B1B-5C4E-9BAB-CA8C250483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116632"/>
            <a:ext cx="14351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47464CA-1468-9141-BA79-1D9C696C65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972" y="249630"/>
            <a:ext cx="9793088" cy="64025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6EB652-C9FF-8747-AF82-808C0BE050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05" y="0"/>
            <a:ext cx="1638300" cy="889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9B7864D-74F7-B94D-A803-B6F1DA5B6576}"/>
              </a:ext>
            </a:extLst>
          </p:cNvPr>
          <p:cNvSpPr txBox="1"/>
          <p:nvPr/>
        </p:nvSpPr>
        <p:spPr>
          <a:xfrm>
            <a:off x="970955" y="2132856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/>
              <a:t>Name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8A4213B-C6AA-164A-B79F-78779C2A9E93}"/>
              </a:ext>
            </a:extLst>
          </p:cNvPr>
          <p:cNvSpPr txBox="1"/>
          <p:nvPr/>
        </p:nvSpPr>
        <p:spPr>
          <a:xfrm>
            <a:off x="1074608" y="2368079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/>
              <a:t>Basin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A6096AF-A958-F446-B158-FDFBA7AE027A}"/>
              </a:ext>
            </a:extLst>
          </p:cNvPr>
          <p:cNvSpPr txBox="1"/>
          <p:nvPr/>
        </p:nvSpPr>
        <p:spPr>
          <a:xfrm>
            <a:off x="1055959" y="2661918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/>
              <a:t>Region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598FD20-0E0F-AB44-B1C6-B52206F166CC}"/>
              </a:ext>
            </a:extLst>
          </p:cNvPr>
          <p:cNvSpPr txBox="1"/>
          <p:nvPr/>
        </p:nvSpPr>
        <p:spPr>
          <a:xfrm>
            <a:off x="1152140" y="2955757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/>
              <a:t>Depth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650B8A-56BE-1A48-87E7-850D3179AEE2}"/>
              </a:ext>
            </a:extLst>
          </p:cNvPr>
          <p:cNvSpPr txBox="1"/>
          <p:nvPr/>
        </p:nvSpPr>
        <p:spPr>
          <a:xfrm>
            <a:off x="1130827" y="3244601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/>
              <a:t>Strike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76D0BB-9F6B-E347-8E0E-E9A446C91C0B}"/>
              </a:ext>
            </a:extLst>
          </p:cNvPr>
          <p:cNvSpPr txBox="1"/>
          <p:nvPr/>
        </p:nvSpPr>
        <p:spPr>
          <a:xfrm>
            <a:off x="1388509" y="3501008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/>
              <a:t>Dip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1B4D30B-F666-764B-8C9D-435E8A2E1A19}"/>
              </a:ext>
            </a:extLst>
          </p:cNvPr>
          <p:cNvSpPr txBox="1"/>
          <p:nvPr/>
        </p:nvSpPr>
        <p:spPr>
          <a:xfrm>
            <a:off x="1109514" y="3733500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/>
              <a:t>Rake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38D7A9B-AE99-F646-9092-0DD3C1961C1B}"/>
              </a:ext>
            </a:extLst>
          </p:cNvPr>
          <p:cNvSpPr txBox="1"/>
          <p:nvPr/>
        </p:nvSpPr>
        <p:spPr>
          <a:xfrm>
            <a:off x="417625" y="4022344"/>
            <a:ext cx="167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/>
              <a:t>Length (km)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6C5C7AC-E5C1-334F-8C04-9F9A2FBF0C5D}"/>
              </a:ext>
            </a:extLst>
          </p:cNvPr>
          <p:cNvSpPr txBox="1"/>
          <p:nvPr/>
        </p:nvSpPr>
        <p:spPr>
          <a:xfrm>
            <a:off x="431494" y="4313743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/>
              <a:t>Width (km)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FA24CAA-4E18-6648-9B83-80B4E546F729}"/>
              </a:ext>
            </a:extLst>
          </p:cNvPr>
          <p:cNvSpPr txBox="1"/>
          <p:nvPr/>
        </p:nvSpPr>
        <p:spPr>
          <a:xfrm>
            <a:off x="932260" y="4645190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/>
              <a:t>Slip (m)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531FE0B-84D9-8945-ADF6-922DADC57447}"/>
              </a:ext>
            </a:extLst>
          </p:cNvPr>
          <p:cNvSpPr txBox="1"/>
          <p:nvPr/>
        </p:nvSpPr>
        <p:spPr>
          <a:xfrm>
            <a:off x="1162059" y="4982660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/>
              <a:t>Mw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AB8F038-DDC3-F045-8BBF-3345DB237E90}"/>
              </a:ext>
            </a:extLst>
          </p:cNvPr>
          <p:cNvSpPr txBox="1"/>
          <p:nvPr/>
        </p:nvSpPr>
        <p:spPr>
          <a:xfrm>
            <a:off x="7898520" y="4973106"/>
            <a:ext cx="395653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CR" sz="2000" dirty="0">
                <a:solidFill>
                  <a:schemeClr val="bg2"/>
                </a:solidFill>
              </a:rPr>
              <a:t>Generated at Experts Meeting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6BA40B6-A0F3-FE4A-AC51-18877890522E}"/>
              </a:ext>
            </a:extLst>
          </p:cNvPr>
          <p:cNvSpPr txBox="1"/>
          <p:nvPr/>
        </p:nvSpPr>
        <p:spPr>
          <a:xfrm>
            <a:off x="4942284" y="5378878"/>
            <a:ext cx="319510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CR" sz="2000" dirty="0">
                <a:solidFill>
                  <a:schemeClr val="bg2"/>
                </a:solidFill>
              </a:rPr>
              <a:t>Related Historical Events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C9F1D98-0C23-234D-B9A7-7653C70A4330}"/>
              </a:ext>
            </a:extLst>
          </p:cNvPr>
          <p:cNvSpPr txBox="1"/>
          <p:nvPr/>
        </p:nvSpPr>
        <p:spPr>
          <a:xfrm>
            <a:off x="4222204" y="5778988"/>
            <a:ext cx="213391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CR" sz="2000" dirty="0">
                <a:solidFill>
                  <a:schemeClr val="bg2"/>
                </a:solidFill>
              </a:rPr>
              <a:t>Used in Exercise</a:t>
            </a:r>
          </a:p>
        </p:txBody>
      </p:sp>
    </p:spTree>
    <p:extLst>
      <p:ext uri="{BB962C8B-B14F-4D97-AF65-F5344CB8AC3E}">
        <p14:creationId xmlns:p14="http://schemas.microsoft.com/office/powerpoint/2010/main" val="20527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109DACA-B248-1F41-A0C7-27BCBB7595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05" y="0"/>
            <a:ext cx="1638300" cy="889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90A6909-879F-C34A-8021-458FC3E37B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948" y="386325"/>
            <a:ext cx="10009112" cy="61526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A77633F-4515-0842-8845-025E7A6A367F}"/>
              </a:ext>
            </a:extLst>
          </p:cNvPr>
          <p:cNvSpPr txBox="1"/>
          <p:nvPr/>
        </p:nvSpPr>
        <p:spPr>
          <a:xfrm>
            <a:off x="8182644" y="1484784"/>
            <a:ext cx="2898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600" b="1" dirty="0"/>
              <a:t>Energy plots</a:t>
            </a:r>
          </a:p>
        </p:txBody>
      </p:sp>
    </p:spTree>
    <p:extLst>
      <p:ext uri="{BB962C8B-B14F-4D97-AF65-F5344CB8AC3E}">
        <p14:creationId xmlns:p14="http://schemas.microsoft.com/office/powerpoint/2010/main" val="16880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BA438DF-26F8-5C4A-8F4D-4D20865E78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380" y="3136813"/>
            <a:ext cx="5984213" cy="33661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A1FA4-25D6-7146-AB50-223C7756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Tsunami Ready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510C4A-4B97-3B47-AEF0-B5BD05C8B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+200 communities targeted by MS to be TR</a:t>
            </a:r>
          </a:p>
          <a:p>
            <a:r>
              <a:rPr lang="es-CR" dirty="0"/>
              <a:t>TT </a:t>
            </a:r>
            <a:r>
              <a:rPr lang="es-ES" dirty="0" err="1"/>
              <a:t>working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n-US" dirty="0"/>
              <a:t>pre- and post-evaluation instruments to measure the social impact of the pilot CARIBE EWS Tsunami Ready</a:t>
            </a:r>
            <a:r>
              <a:rPr lang="es-CR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D1E65CB-8798-F946-AE61-A14FB8774D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116632"/>
            <a:ext cx="1435100" cy="812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C0B434-1933-744E-A4CD-66F94C654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764" y="3789040"/>
            <a:ext cx="3810093" cy="29077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621644C-2D5B-6A4B-AE64-989B3AB3733C}"/>
              </a:ext>
            </a:extLst>
          </p:cNvPr>
          <p:cNvSpPr txBox="1"/>
          <p:nvPr/>
        </p:nvSpPr>
        <p:spPr>
          <a:xfrm rot="20463809">
            <a:off x="526816" y="4678509"/>
            <a:ext cx="4233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8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PROPOSAL!!</a:t>
            </a:r>
          </a:p>
        </p:txBody>
      </p:sp>
    </p:spTree>
    <p:extLst>
      <p:ext uri="{BB962C8B-B14F-4D97-AF65-F5344CB8AC3E}">
        <p14:creationId xmlns:p14="http://schemas.microsoft.com/office/powerpoint/2010/main" val="29400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B4A6992-E101-BE44-BE65-EC70F8F513D0}"/>
              </a:ext>
            </a:extLst>
          </p:cNvPr>
          <p:cNvSpPr/>
          <p:nvPr/>
        </p:nvSpPr>
        <p:spPr>
          <a:xfrm>
            <a:off x="10553096" y="893"/>
            <a:ext cx="1634142" cy="6856214"/>
          </a:xfrm>
          <a:prstGeom prst="rect">
            <a:avLst/>
          </a:prstGeom>
          <a:solidFill>
            <a:srgbClr val="A5C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Imagen 2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B943006F-5656-6340-B718-F498BE21A8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48" y="893"/>
            <a:ext cx="12082450" cy="685621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9668101-038E-B94A-A381-2E429729BBE3}"/>
              </a:ext>
            </a:extLst>
          </p:cNvPr>
          <p:cNvSpPr txBox="1"/>
          <p:nvPr/>
        </p:nvSpPr>
        <p:spPr>
          <a:xfrm>
            <a:off x="2817142" y="6311922"/>
            <a:ext cx="936103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s-CR" sz="1799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Panamá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BFEB72-E779-5A4D-9773-BE4BBBC886BE}"/>
              </a:ext>
            </a:extLst>
          </p:cNvPr>
          <p:cNvSpPr txBox="1"/>
          <p:nvPr/>
        </p:nvSpPr>
        <p:spPr>
          <a:xfrm>
            <a:off x="958227" y="5357162"/>
            <a:ext cx="165042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s-CR" sz="1799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Costa Rica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456192-08C2-9B42-A1D5-5D78FC0E9818}"/>
              </a:ext>
            </a:extLst>
          </p:cNvPr>
          <p:cNvSpPr txBox="1"/>
          <p:nvPr/>
        </p:nvSpPr>
        <p:spPr>
          <a:xfrm>
            <a:off x="1871365" y="4491376"/>
            <a:ext cx="1120271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s-CR" sz="1799" dirty="0">
                <a:solidFill>
                  <a:prstClr val="black"/>
                </a:solidFill>
                <a:latin typeface="Calibri"/>
              </a:rPr>
              <a:t>Nicaragua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D2B3570-BCBC-2147-A8E1-1804D9EC8635}"/>
              </a:ext>
            </a:extLst>
          </p:cNvPr>
          <p:cNvSpPr txBox="1"/>
          <p:nvPr/>
        </p:nvSpPr>
        <p:spPr>
          <a:xfrm>
            <a:off x="1475042" y="3758172"/>
            <a:ext cx="1091746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s-CR" sz="1799" dirty="0">
                <a:solidFill>
                  <a:prstClr val="black"/>
                </a:solidFill>
                <a:latin typeface="Calibri"/>
              </a:rPr>
              <a:t>Honduras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28BE6C3-C9B5-3E42-97B9-00FC9D669910}"/>
              </a:ext>
            </a:extLst>
          </p:cNvPr>
          <p:cNvSpPr txBox="1"/>
          <p:nvPr/>
        </p:nvSpPr>
        <p:spPr>
          <a:xfrm>
            <a:off x="-75613" y="3521362"/>
            <a:ext cx="1208862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s-CR" sz="1799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Guatemala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991E0D2-E57C-8943-AB07-C3D14ADFF5CD}"/>
              </a:ext>
            </a:extLst>
          </p:cNvPr>
          <p:cNvSpPr txBox="1"/>
          <p:nvPr/>
        </p:nvSpPr>
        <p:spPr>
          <a:xfrm>
            <a:off x="7759152" y="1598650"/>
            <a:ext cx="1764972" cy="64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s-CR" sz="1799" dirty="0">
                <a:solidFill>
                  <a:prstClr val="black"/>
                </a:solidFill>
                <a:latin typeface="Calibri"/>
              </a:rPr>
              <a:t>Dominican Republic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2EB730F-B5A8-A046-B76F-DFE7C026A1F5}"/>
              </a:ext>
            </a:extLst>
          </p:cNvPr>
          <p:cNvSpPr txBox="1"/>
          <p:nvPr/>
        </p:nvSpPr>
        <p:spPr>
          <a:xfrm>
            <a:off x="11075742" y="5250054"/>
            <a:ext cx="1256748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s-CR" sz="1799" dirty="0">
                <a:solidFill>
                  <a:prstClr val="black"/>
                </a:solidFill>
                <a:latin typeface="Calibri"/>
              </a:rPr>
              <a:t>Trinidad &amp; Tobago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E75DD9-79E8-8D48-983C-057EB1AED384}"/>
              </a:ext>
            </a:extLst>
          </p:cNvPr>
          <p:cNvSpPr txBox="1"/>
          <p:nvPr/>
        </p:nvSpPr>
        <p:spPr>
          <a:xfrm>
            <a:off x="9551296" y="2165910"/>
            <a:ext cx="507571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s-CR" sz="1799" b="1" dirty="0">
                <a:solidFill>
                  <a:srgbClr val="C0504D"/>
                </a:solidFill>
                <a:latin typeface="Calibri"/>
              </a:rPr>
              <a:t>BVI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63F602D-6DF8-824A-99F6-3F09752EFF0E}"/>
              </a:ext>
            </a:extLst>
          </p:cNvPr>
          <p:cNvSpPr txBox="1"/>
          <p:nvPr/>
        </p:nvSpPr>
        <p:spPr>
          <a:xfrm>
            <a:off x="10966831" y="2680985"/>
            <a:ext cx="1396721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s-CR" sz="1799" dirty="0">
                <a:solidFill>
                  <a:prstClr val="black"/>
                </a:solidFill>
                <a:latin typeface="Calibri"/>
              </a:rPr>
              <a:t>Antigua &amp; Barbuda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E1F4226-8F9E-3B41-9C39-3A2CD2AC962F}"/>
              </a:ext>
            </a:extLst>
          </p:cNvPr>
          <p:cNvSpPr txBox="1"/>
          <p:nvPr/>
        </p:nvSpPr>
        <p:spPr>
          <a:xfrm>
            <a:off x="11029526" y="4597693"/>
            <a:ext cx="1066040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s-CR" sz="1799" dirty="0">
                <a:solidFill>
                  <a:prstClr val="black"/>
                </a:solidFill>
                <a:latin typeface="Calibri"/>
              </a:rPr>
              <a:t>Barbados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06344D-8D4E-8D43-A9F3-2E4DE720C7C0}"/>
              </a:ext>
            </a:extLst>
          </p:cNvPr>
          <p:cNvSpPr txBox="1"/>
          <p:nvPr/>
        </p:nvSpPr>
        <p:spPr>
          <a:xfrm>
            <a:off x="10258561" y="2207497"/>
            <a:ext cx="961872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s-CR" sz="1799" b="1" dirty="0">
                <a:solidFill>
                  <a:srgbClr val="7030A0"/>
                </a:solidFill>
                <a:latin typeface="Calibri"/>
              </a:rPr>
              <a:t>Anguilla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2715EB-0A9A-324E-B872-9D0EBD5878C8}"/>
              </a:ext>
            </a:extLst>
          </p:cNvPr>
          <p:cNvSpPr txBox="1"/>
          <p:nvPr/>
        </p:nvSpPr>
        <p:spPr>
          <a:xfrm>
            <a:off x="8883946" y="3227760"/>
            <a:ext cx="1772139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s-CR" sz="1799" b="1" dirty="0">
                <a:solidFill>
                  <a:srgbClr val="C0504D"/>
                </a:solidFill>
                <a:latin typeface="Calibri"/>
              </a:rPr>
              <a:t>St. Kitts &amp; Newis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835F65C-45D5-5148-AAF4-E0C35948958B}"/>
              </a:ext>
            </a:extLst>
          </p:cNvPr>
          <p:cNvSpPr txBox="1"/>
          <p:nvPr/>
        </p:nvSpPr>
        <p:spPr>
          <a:xfrm>
            <a:off x="8757534" y="4174725"/>
            <a:ext cx="2231120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s-CR" sz="1799" dirty="0">
                <a:solidFill>
                  <a:prstClr val="black"/>
                </a:solidFill>
                <a:latin typeface="Calibri"/>
              </a:rPr>
              <a:t>St. Vincent </a:t>
            </a:r>
          </a:p>
          <a:p>
            <a:pPr algn="ctr" defTabSz="914126"/>
            <a:r>
              <a:rPr lang="es-CR" sz="1799" dirty="0">
                <a:solidFill>
                  <a:prstClr val="black"/>
                </a:solidFill>
                <a:latin typeface="Calibri"/>
              </a:rPr>
              <a:t>&amp; the Grenadines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DD01498-3214-FA49-87BF-79A0BAA79438}"/>
              </a:ext>
            </a:extLst>
          </p:cNvPr>
          <p:cNvSpPr txBox="1"/>
          <p:nvPr/>
        </p:nvSpPr>
        <p:spPr>
          <a:xfrm>
            <a:off x="6961887" y="1726559"/>
            <a:ext cx="770095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s-CR" sz="1799" b="1" dirty="0">
                <a:solidFill>
                  <a:srgbClr val="C0504D"/>
                </a:solidFill>
                <a:latin typeface="Calibri"/>
              </a:rPr>
              <a:t>Haiti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EB7D2FE-5436-CE4B-B427-529939B07959}"/>
              </a:ext>
            </a:extLst>
          </p:cNvPr>
          <p:cNvSpPr txBox="1"/>
          <p:nvPr/>
        </p:nvSpPr>
        <p:spPr>
          <a:xfrm>
            <a:off x="4942267" y="2877663"/>
            <a:ext cx="118195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s-CR" sz="1799" dirty="0">
                <a:solidFill>
                  <a:prstClr val="black"/>
                </a:solidFill>
                <a:latin typeface="Calibri"/>
              </a:rPr>
              <a:t>Jamaica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1D58C29-AFB7-E44E-97A1-51B5D31F0690}"/>
              </a:ext>
            </a:extLst>
          </p:cNvPr>
          <p:cNvSpPr txBox="1"/>
          <p:nvPr/>
        </p:nvSpPr>
        <p:spPr>
          <a:xfrm>
            <a:off x="248465" y="4539051"/>
            <a:ext cx="1206876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s-CR" sz="1799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El Salvador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B6BDBE1-96C3-BF4D-A8A0-E7F6E321239D}"/>
              </a:ext>
            </a:extLst>
          </p:cNvPr>
          <p:cNvSpPr txBox="1"/>
          <p:nvPr/>
        </p:nvSpPr>
        <p:spPr>
          <a:xfrm>
            <a:off x="1587268" y="3000093"/>
            <a:ext cx="118195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s-CR" sz="1799" dirty="0">
                <a:solidFill>
                  <a:prstClr val="black"/>
                </a:solidFill>
                <a:latin typeface="Calibri"/>
              </a:rPr>
              <a:t>Belize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D6B7D641-85AF-F344-B9BC-4441B7D9DE41}"/>
              </a:ext>
            </a:extLst>
          </p:cNvPr>
          <p:cNvSpPr/>
          <p:nvPr/>
        </p:nvSpPr>
        <p:spPr>
          <a:xfrm>
            <a:off x="3430810" y="6161600"/>
            <a:ext cx="166102" cy="143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Estrella de 5 puntas 43">
            <a:extLst>
              <a:ext uri="{FF2B5EF4-FFF2-40B4-BE49-F238E27FC236}">
                <a16:creationId xmlns:a16="http://schemas.microsoft.com/office/drawing/2014/main" id="{E632CC22-F5AD-1C47-A3D0-FB2BC1E7B001}"/>
              </a:ext>
            </a:extLst>
          </p:cNvPr>
          <p:cNvSpPr/>
          <p:nvPr/>
        </p:nvSpPr>
        <p:spPr>
          <a:xfrm>
            <a:off x="1490766" y="3538748"/>
            <a:ext cx="215968" cy="181006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Estrella de 5 puntas 45">
            <a:extLst>
              <a:ext uri="{FF2B5EF4-FFF2-40B4-BE49-F238E27FC236}">
                <a16:creationId xmlns:a16="http://schemas.microsoft.com/office/drawing/2014/main" id="{1955D5FC-2E7C-3947-A414-A32BED86B102}"/>
              </a:ext>
            </a:extLst>
          </p:cNvPr>
          <p:cNvSpPr/>
          <p:nvPr/>
        </p:nvSpPr>
        <p:spPr>
          <a:xfrm>
            <a:off x="7136683" y="2095796"/>
            <a:ext cx="215968" cy="181006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716091BB-179B-3741-8BC2-7D431A23BCC0}"/>
              </a:ext>
            </a:extLst>
          </p:cNvPr>
          <p:cNvSpPr/>
          <p:nvPr/>
        </p:nvSpPr>
        <p:spPr>
          <a:xfrm>
            <a:off x="8133656" y="2246553"/>
            <a:ext cx="166102" cy="1439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2125657-7579-A346-A0E3-F00F235D5747}"/>
              </a:ext>
            </a:extLst>
          </p:cNvPr>
          <p:cNvSpPr txBox="1"/>
          <p:nvPr/>
        </p:nvSpPr>
        <p:spPr>
          <a:xfrm>
            <a:off x="9579466" y="4715517"/>
            <a:ext cx="1000975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s-CR" sz="1799" b="1" dirty="0">
                <a:solidFill>
                  <a:srgbClr val="C0504D"/>
                </a:solidFill>
                <a:latin typeface="Calibri"/>
              </a:rPr>
              <a:t>Grenada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19F1D65-1C0F-D34F-932D-75A7B7AA4FBA}"/>
              </a:ext>
            </a:extLst>
          </p:cNvPr>
          <p:cNvSpPr txBox="1"/>
          <p:nvPr/>
        </p:nvSpPr>
        <p:spPr>
          <a:xfrm>
            <a:off x="9162682" y="2836892"/>
            <a:ext cx="770095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s-CR" sz="1799" b="1" dirty="0">
                <a:solidFill>
                  <a:srgbClr val="7030A0"/>
                </a:solidFill>
                <a:latin typeface="Calibri"/>
              </a:rPr>
              <a:t>USVI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2D9274F4-8DA9-AF4F-8945-F65224BE72D9}"/>
              </a:ext>
            </a:extLst>
          </p:cNvPr>
          <p:cNvSpPr txBox="1"/>
          <p:nvPr/>
        </p:nvSpPr>
        <p:spPr>
          <a:xfrm>
            <a:off x="8994964" y="2267349"/>
            <a:ext cx="770095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s-CR" sz="1799" b="1" dirty="0">
                <a:solidFill>
                  <a:srgbClr val="7030A0"/>
                </a:solidFill>
                <a:latin typeface="Calibri"/>
              </a:rPr>
              <a:t>PR</a:t>
            </a:r>
          </a:p>
        </p:txBody>
      </p:sp>
      <p:sp>
        <p:nvSpPr>
          <p:cNvPr id="56" name="Estrella de 5 puntas 55">
            <a:extLst>
              <a:ext uri="{FF2B5EF4-FFF2-40B4-BE49-F238E27FC236}">
                <a16:creationId xmlns:a16="http://schemas.microsoft.com/office/drawing/2014/main" id="{96B127E6-70C3-CC4E-A972-7660CBE38629}"/>
              </a:ext>
            </a:extLst>
          </p:cNvPr>
          <p:cNvSpPr/>
          <p:nvPr/>
        </p:nvSpPr>
        <p:spPr>
          <a:xfrm>
            <a:off x="9713758" y="2431624"/>
            <a:ext cx="215968" cy="181006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Estrella de 5 puntas 56">
            <a:extLst>
              <a:ext uri="{FF2B5EF4-FFF2-40B4-BE49-F238E27FC236}">
                <a16:creationId xmlns:a16="http://schemas.microsoft.com/office/drawing/2014/main" id="{3717F6C2-4321-E44E-9A95-E5A88A8CBBD2}"/>
              </a:ext>
            </a:extLst>
          </p:cNvPr>
          <p:cNvSpPr/>
          <p:nvPr/>
        </p:nvSpPr>
        <p:spPr>
          <a:xfrm>
            <a:off x="10307301" y="3083041"/>
            <a:ext cx="215968" cy="181006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4AC08CC7-5ECD-BD4A-8EF3-A1D679039EA1}"/>
              </a:ext>
            </a:extLst>
          </p:cNvPr>
          <p:cNvSpPr/>
          <p:nvPr/>
        </p:nvSpPr>
        <p:spPr>
          <a:xfrm>
            <a:off x="12618393" y="-2337452"/>
            <a:ext cx="166102" cy="14397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s-CR" sz="1799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10D2A15F-A03A-1C45-87F0-54940CB6CA93}"/>
              </a:ext>
            </a:extLst>
          </p:cNvPr>
          <p:cNvSpPr/>
          <p:nvPr/>
        </p:nvSpPr>
        <p:spPr>
          <a:xfrm>
            <a:off x="10739808" y="2813991"/>
            <a:ext cx="166102" cy="1439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s-CR" sz="1799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3" name="Estrella de 5 puntas 62">
            <a:extLst>
              <a:ext uri="{FF2B5EF4-FFF2-40B4-BE49-F238E27FC236}">
                <a16:creationId xmlns:a16="http://schemas.microsoft.com/office/drawing/2014/main" id="{240EA372-3F75-A64D-B091-60F8E4D00CC5}"/>
              </a:ext>
            </a:extLst>
          </p:cNvPr>
          <p:cNvSpPr/>
          <p:nvPr/>
        </p:nvSpPr>
        <p:spPr>
          <a:xfrm>
            <a:off x="10585730" y="4782312"/>
            <a:ext cx="215968" cy="181006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22718CCC-BDDB-2E42-961B-3F81BCD6B76C}"/>
              </a:ext>
            </a:extLst>
          </p:cNvPr>
          <p:cNvSpPr/>
          <p:nvPr/>
        </p:nvSpPr>
        <p:spPr>
          <a:xfrm>
            <a:off x="5435439" y="2589545"/>
            <a:ext cx="166102" cy="1439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s-CR" sz="1799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39C9F521-3CC5-FD4B-AC48-24C4652D8FEC}"/>
              </a:ext>
            </a:extLst>
          </p:cNvPr>
          <p:cNvSpPr txBox="1"/>
          <p:nvPr/>
        </p:nvSpPr>
        <p:spPr>
          <a:xfrm>
            <a:off x="3905523" y="3389182"/>
            <a:ext cx="4534841" cy="77180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 defTabSz="914126">
              <a:spcAft>
                <a:spcPts val="500"/>
              </a:spcAft>
            </a:pPr>
            <a:r>
              <a:rPr lang="es-CR" sz="1999" b="1" dirty="0">
                <a:solidFill>
                  <a:srgbClr val="C0504D"/>
                </a:solidFill>
                <a:latin typeface="Calibri"/>
              </a:rPr>
              <a:t>9 CARIBE-EWS Tsunami Ready</a:t>
            </a:r>
          </a:p>
          <a:p>
            <a:pPr algn="ctr" defTabSz="914126">
              <a:spcAft>
                <a:spcPts val="500"/>
              </a:spcAft>
            </a:pPr>
            <a:r>
              <a:rPr lang="es-CR" sz="1999" b="1" dirty="0">
                <a:solidFill>
                  <a:srgbClr val="C0504D"/>
                </a:solidFill>
                <a:latin typeface="Calibri"/>
              </a:rPr>
              <a:t>7 in progress (DIPECHO &amp; USAID)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D6C2D691-ACDC-8A4A-83F7-29E400FB5718}"/>
              </a:ext>
            </a:extLst>
          </p:cNvPr>
          <p:cNvSpPr txBox="1"/>
          <p:nvPr/>
        </p:nvSpPr>
        <p:spPr>
          <a:xfrm>
            <a:off x="8615002" y="289080"/>
            <a:ext cx="2950594" cy="6461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 defTabSz="914126">
              <a:spcAft>
                <a:spcPts val="500"/>
              </a:spcAft>
            </a:pPr>
            <a:r>
              <a:rPr lang="es-CR" sz="1799" dirty="0">
                <a:solidFill>
                  <a:srgbClr val="7030A0"/>
                </a:solidFill>
                <a:latin typeface="Calibri"/>
              </a:rPr>
              <a:t>3 US or UNESCO/NOAA TsunamiReady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A86041F7-5C5C-9443-A907-9F0DED76E46A}"/>
              </a:ext>
            </a:extLst>
          </p:cNvPr>
          <p:cNvSpPr txBox="1"/>
          <p:nvPr/>
        </p:nvSpPr>
        <p:spPr>
          <a:xfrm>
            <a:off x="91329" y="6012541"/>
            <a:ext cx="2772276" cy="71026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 defTabSz="914126">
              <a:spcAft>
                <a:spcPts val="500"/>
              </a:spcAft>
            </a:pPr>
            <a:r>
              <a:rPr lang="es-CR" sz="1799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5 PTWS Tsunami Ready</a:t>
            </a:r>
          </a:p>
          <a:p>
            <a:pPr algn="ctr" defTabSz="914126">
              <a:spcAft>
                <a:spcPts val="500"/>
              </a:spcAft>
            </a:pPr>
            <a:r>
              <a:rPr lang="es-CR" sz="1799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9 in progress</a:t>
            </a: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B516CECC-DFA8-F34F-A84D-35CB36739B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05" y="117495"/>
            <a:ext cx="1434726" cy="812588"/>
          </a:xfrm>
          <a:prstGeom prst="rect">
            <a:avLst/>
          </a:prstGeom>
        </p:spPr>
      </p:pic>
      <p:sp>
        <p:nvSpPr>
          <p:cNvPr id="49" name="Elipse 48">
            <a:extLst>
              <a:ext uri="{FF2B5EF4-FFF2-40B4-BE49-F238E27FC236}">
                <a16:creationId xmlns:a16="http://schemas.microsoft.com/office/drawing/2014/main" id="{5BDFA1E5-1ADC-DC46-9239-A11F4D8B1419}"/>
              </a:ext>
            </a:extLst>
          </p:cNvPr>
          <p:cNvSpPr/>
          <p:nvPr/>
        </p:nvSpPr>
        <p:spPr>
          <a:xfrm>
            <a:off x="663099" y="4162503"/>
            <a:ext cx="166102" cy="143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C2720103-31A0-1C4A-AC27-1EAA6829B315}"/>
              </a:ext>
            </a:extLst>
          </p:cNvPr>
          <p:cNvSpPr/>
          <p:nvPr/>
        </p:nvSpPr>
        <p:spPr>
          <a:xfrm>
            <a:off x="663098" y="6464624"/>
            <a:ext cx="166102" cy="143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9E995897-314B-D548-B490-6F5C254B4249}"/>
              </a:ext>
            </a:extLst>
          </p:cNvPr>
          <p:cNvSpPr/>
          <p:nvPr/>
        </p:nvSpPr>
        <p:spPr>
          <a:xfrm>
            <a:off x="398596" y="4144029"/>
            <a:ext cx="166102" cy="143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A8F4A80A-85EC-F443-AF7E-E19CE2D63CD9}"/>
              </a:ext>
            </a:extLst>
          </p:cNvPr>
          <p:cNvSpPr/>
          <p:nvPr/>
        </p:nvSpPr>
        <p:spPr>
          <a:xfrm>
            <a:off x="4191919" y="3877955"/>
            <a:ext cx="166102" cy="1439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48787AB7-EF9B-0A47-899E-541E80B39110}"/>
              </a:ext>
            </a:extLst>
          </p:cNvPr>
          <p:cNvSpPr/>
          <p:nvPr/>
        </p:nvSpPr>
        <p:spPr>
          <a:xfrm>
            <a:off x="1425124" y="3179923"/>
            <a:ext cx="166102" cy="1439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ADEC6348-A58A-C642-80BF-3C280FED336D}"/>
              </a:ext>
            </a:extLst>
          </p:cNvPr>
          <p:cNvSpPr/>
          <p:nvPr/>
        </p:nvSpPr>
        <p:spPr>
          <a:xfrm>
            <a:off x="10822280" y="4432916"/>
            <a:ext cx="166102" cy="1439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50482272-91DE-B148-86D6-5A1D6157DA17}"/>
              </a:ext>
            </a:extLst>
          </p:cNvPr>
          <p:cNvSpPr/>
          <p:nvPr/>
        </p:nvSpPr>
        <p:spPr>
          <a:xfrm>
            <a:off x="11111430" y="5171630"/>
            <a:ext cx="166102" cy="1439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Estrella de 5 puntas 78">
            <a:extLst>
              <a:ext uri="{FF2B5EF4-FFF2-40B4-BE49-F238E27FC236}">
                <a16:creationId xmlns:a16="http://schemas.microsoft.com/office/drawing/2014/main" id="{41A21034-F489-3645-A6E7-526B036CF4B6}"/>
              </a:ext>
            </a:extLst>
          </p:cNvPr>
          <p:cNvSpPr/>
          <p:nvPr/>
        </p:nvSpPr>
        <p:spPr>
          <a:xfrm>
            <a:off x="4209571" y="3463962"/>
            <a:ext cx="215968" cy="181006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Estrella de 5 puntas 70">
            <a:extLst>
              <a:ext uri="{FF2B5EF4-FFF2-40B4-BE49-F238E27FC236}">
                <a16:creationId xmlns:a16="http://schemas.microsoft.com/office/drawing/2014/main" id="{68BBCCF5-F7B5-B141-934E-A7EB9A86FF19}"/>
              </a:ext>
            </a:extLst>
          </p:cNvPr>
          <p:cNvSpPr/>
          <p:nvPr/>
        </p:nvSpPr>
        <p:spPr>
          <a:xfrm>
            <a:off x="9796088" y="2885981"/>
            <a:ext cx="215968" cy="181006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Estrella de 5 puntas 79">
            <a:extLst>
              <a:ext uri="{FF2B5EF4-FFF2-40B4-BE49-F238E27FC236}">
                <a16:creationId xmlns:a16="http://schemas.microsoft.com/office/drawing/2014/main" id="{1E73CF39-5DB7-F247-8A13-6403C7F29B46}"/>
              </a:ext>
            </a:extLst>
          </p:cNvPr>
          <p:cNvSpPr/>
          <p:nvPr/>
        </p:nvSpPr>
        <p:spPr>
          <a:xfrm>
            <a:off x="1058698" y="4336619"/>
            <a:ext cx="215968" cy="18100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Estrella de 5 puntas 80">
            <a:extLst>
              <a:ext uri="{FF2B5EF4-FFF2-40B4-BE49-F238E27FC236}">
                <a16:creationId xmlns:a16="http://schemas.microsoft.com/office/drawing/2014/main" id="{216CAD83-380F-A048-9E75-2EB6C194F1E6}"/>
              </a:ext>
            </a:extLst>
          </p:cNvPr>
          <p:cNvSpPr/>
          <p:nvPr/>
        </p:nvSpPr>
        <p:spPr>
          <a:xfrm>
            <a:off x="1736574" y="4335246"/>
            <a:ext cx="215968" cy="18100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Estrella de 5 puntas 81">
            <a:extLst>
              <a:ext uri="{FF2B5EF4-FFF2-40B4-BE49-F238E27FC236}">
                <a16:creationId xmlns:a16="http://schemas.microsoft.com/office/drawing/2014/main" id="{11B4D6E4-0FD6-5943-9418-5E41FA4D7D73}"/>
              </a:ext>
            </a:extLst>
          </p:cNvPr>
          <p:cNvSpPr/>
          <p:nvPr/>
        </p:nvSpPr>
        <p:spPr>
          <a:xfrm>
            <a:off x="1283390" y="4439031"/>
            <a:ext cx="215968" cy="18100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Estrella de 5 puntas 82">
            <a:extLst>
              <a:ext uri="{FF2B5EF4-FFF2-40B4-BE49-F238E27FC236}">
                <a16:creationId xmlns:a16="http://schemas.microsoft.com/office/drawing/2014/main" id="{61EBDB68-D307-5E4D-9276-4B581F003E82}"/>
              </a:ext>
            </a:extLst>
          </p:cNvPr>
          <p:cNvSpPr/>
          <p:nvPr/>
        </p:nvSpPr>
        <p:spPr>
          <a:xfrm>
            <a:off x="2306894" y="5558085"/>
            <a:ext cx="215968" cy="18100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Estrella de 5 puntas 83">
            <a:extLst>
              <a:ext uri="{FF2B5EF4-FFF2-40B4-BE49-F238E27FC236}">
                <a16:creationId xmlns:a16="http://schemas.microsoft.com/office/drawing/2014/main" id="{8A71FFEC-858D-C043-B083-9461B9CE68A1}"/>
              </a:ext>
            </a:extLst>
          </p:cNvPr>
          <p:cNvSpPr/>
          <p:nvPr/>
        </p:nvSpPr>
        <p:spPr>
          <a:xfrm>
            <a:off x="2325059" y="5310265"/>
            <a:ext cx="215968" cy="18100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Estrella de 5 puntas 37">
            <a:extLst>
              <a:ext uri="{FF2B5EF4-FFF2-40B4-BE49-F238E27FC236}">
                <a16:creationId xmlns:a16="http://schemas.microsoft.com/office/drawing/2014/main" id="{7B5417E1-F55E-CE4F-B7E6-830E9F6C2795}"/>
              </a:ext>
            </a:extLst>
          </p:cNvPr>
          <p:cNvSpPr/>
          <p:nvPr/>
        </p:nvSpPr>
        <p:spPr>
          <a:xfrm>
            <a:off x="140481" y="6110052"/>
            <a:ext cx="215968" cy="1810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Elipse 84">
            <a:extLst>
              <a:ext uri="{FF2B5EF4-FFF2-40B4-BE49-F238E27FC236}">
                <a16:creationId xmlns:a16="http://schemas.microsoft.com/office/drawing/2014/main" id="{C0A2AF33-1759-8441-AAEC-C0CA62E05A3F}"/>
              </a:ext>
            </a:extLst>
          </p:cNvPr>
          <p:cNvSpPr/>
          <p:nvPr/>
        </p:nvSpPr>
        <p:spPr>
          <a:xfrm>
            <a:off x="1591676" y="2813991"/>
            <a:ext cx="166102" cy="1439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Estrella de 5 puntas 85">
            <a:extLst>
              <a:ext uri="{FF2B5EF4-FFF2-40B4-BE49-F238E27FC236}">
                <a16:creationId xmlns:a16="http://schemas.microsoft.com/office/drawing/2014/main" id="{5D3B4547-D0AF-5A4D-B1CF-B0DE83400267}"/>
              </a:ext>
            </a:extLst>
          </p:cNvPr>
          <p:cNvSpPr/>
          <p:nvPr/>
        </p:nvSpPr>
        <p:spPr>
          <a:xfrm>
            <a:off x="1796474" y="3529139"/>
            <a:ext cx="215968" cy="181006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Estrella de 5 puntas 86">
            <a:extLst>
              <a:ext uri="{FF2B5EF4-FFF2-40B4-BE49-F238E27FC236}">
                <a16:creationId xmlns:a16="http://schemas.microsoft.com/office/drawing/2014/main" id="{409146F9-F286-6745-BA86-42758D0B3D52}"/>
              </a:ext>
            </a:extLst>
          </p:cNvPr>
          <p:cNvSpPr/>
          <p:nvPr/>
        </p:nvSpPr>
        <p:spPr>
          <a:xfrm>
            <a:off x="3389274" y="4817784"/>
            <a:ext cx="215968" cy="181006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Estrella de 5 puntas 87">
            <a:extLst>
              <a:ext uri="{FF2B5EF4-FFF2-40B4-BE49-F238E27FC236}">
                <a16:creationId xmlns:a16="http://schemas.microsoft.com/office/drawing/2014/main" id="{0E79D328-086D-E04D-832B-51986BA6C56C}"/>
              </a:ext>
            </a:extLst>
          </p:cNvPr>
          <p:cNvSpPr/>
          <p:nvPr/>
        </p:nvSpPr>
        <p:spPr>
          <a:xfrm>
            <a:off x="3069225" y="4990625"/>
            <a:ext cx="215968" cy="181006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Estrella de 5 puntas 88">
            <a:extLst>
              <a:ext uri="{FF2B5EF4-FFF2-40B4-BE49-F238E27FC236}">
                <a16:creationId xmlns:a16="http://schemas.microsoft.com/office/drawing/2014/main" id="{4FA962B6-168D-6842-91A9-EE8E8C25D8E7}"/>
              </a:ext>
            </a:extLst>
          </p:cNvPr>
          <p:cNvSpPr/>
          <p:nvPr/>
        </p:nvSpPr>
        <p:spPr>
          <a:xfrm>
            <a:off x="10568162" y="2462096"/>
            <a:ext cx="215968" cy="181006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8C7F8861-3285-734E-8028-4380C925537E}"/>
              </a:ext>
            </a:extLst>
          </p:cNvPr>
          <p:cNvSpPr/>
          <p:nvPr/>
        </p:nvSpPr>
        <p:spPr>
          <a:xfrm>
            <a:off x="11530884" y="4548048"/>
            <a:ext cx="166102" cy="1439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Estrella de 5 puntas 90">
            <a:extLst>
              <a:ext uri="{FF2B5EF4-FFF2-40B4-BE49-F238E27FC236}">
                <a16:creationId xmlns:a16="http://schemas.microsoft.com/office/drawing/2014/main" id="{CB4023F5-7833-3043-85E5-EB1D503F9C5C}"/>
              </a:ext>
            </a:extLst>
          </p:cNvPr>
          <p:cNvSpPr/>
          <p:nvPr/>
        </p:nvSpPr>
        <p:spPr>
          <a:xfrm>
            <a:off x="9162682" y="2656724"/>
            <a:ext cx="215968" cy="181006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Estrella de 5 puntas 91">
            <a:extLst>
              <a:ext uri="{FF2B5EF4-FFF2-40B4-BE49-F238E27FC236}">
                <a16:creationId xmlns:a16="http://schemas.microsoft.com/office/drawing/2014/main" id="{4747D399-6F0D-4D40-A30F-08E9DDFCD642}"/>
              </a:ext>
            </a:extLst>
          </p:cNvPr>
          <p:cNvSpPr/>
          <p:nvPr/>
        </p:nvSpPr>
        <p:spPr>
          <a:xfrm>
            <a:off x="8713950" y="388874"/>
            <a:ext cx="215968" cy="181006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Elipse 92">
            <a:extLst>
              <a:ext uri="{FF2B5EF4-FFF2-40B4-BE49-F238E27FC236}">
                <a16:creationId xmlns:a16="http://schemas.microsoft.com/office/drawing/2014/main" id="{29B77117-8297-D844-8F4E-A77462D64AF1}"/>
              </a:ext>
            </a:extLst>
          </p:cNvPr>
          <p:cNvSpPr/>
          <p:nvPr/>
        </p:nvSpPr>
        <p:spPr>
          <a:xfrm>
            <a:off x="2483302" y="5640724"/>
            <a:ext cx="166102" cy="143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7F7D8F9F-A889-CC45-A168-0DA69DC0559E}"/>
              </a:ext>
            </a:extLst>
          </p:cNvPr>
          <p:cNvSpPr/>
          <p:nvPr/>
        </p:nvSpPr>
        <p:spPr>
          <a:xfrm>
            <a:off x="2686167" y="5568735"/>
            <a:ext cx="166102" cy="143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id="{A22EEF22-75E9-3D47-B816-5CC43CF5F9A0}"/>
              </a:ext>
            </a:extLst>
          </p:cNvPr>
          <p:cNvSpPr/>
          <p:nvPr/>
        </p:nvSpPr>
        <p:spPr>
          <a:xfrm>
            <a:off x="2765766" y="5669788"/>
            <a:ext cx="166102" cy="143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519B0891-37E5-1840-9D5B-754ED562C571}"/>
              </a:ext>
            </a:extLst>
          </p:cNvPr>
          <p:cNvSpPr/>
          <p:nvPr/>
        </p:nvSpPr>
        <p:spPr>
          <a:xfrm>
            <a:off x="2856428" y="5719211"/>
            <a:ext cx="166102" cy="143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Elipse 96">
            <a:extLst>
              <a:ext uri="{FF2B5EF4-FFF2-40B4-BE49-F238E27FC236}">
                <a16:creationId xmlns:a16="http://schemas.microsoft.com/office/drawing/2014/main" id="{12A6D07A-39BC-FC4F-B106-AAFF2FEE9E03}"/>
              </a:ext>
            </a:extLst>
          </p:cNvPr>
          <p:cNvSpPr/>
          <p:nvPr/>
        </p:nvSpPr>
        <p:spPr>
          <a:xfrm>
            <a:off x="2947089" y="5768634"/>
            <a:ext cx="166102" cy="143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id="{493B4D86-0D7A-B540-A215-3E9E5BDD1C07}"/>
              </a:ext>
            </a:extLst>
          </p:cNvPr>
          <p:cNvSpPr/>
          <p:nvPr/>
        </p:nvSpPr>
        <p:spPr>
          <a:xfrm>
            <a:off x="3037751" y="5818057"/>
            <a:ext cx="166102" cy="143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s-CR" sz="1799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14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97C9C-18FF-7041-9FE2-0A731C4B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Tsunami evacuation maps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258C07-D6B8-0F49-B896-F863B7A73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99" dirty="0"/>
              <a:t>Declared a priority for the region in 2017</a:t>
            </a:r>
          </a:p>
          <a:p>
            <a:r>
              <a:rPr lang="en-US" sz="2399" dirty="0"/>
              <a:t>TT identifying funding for a training workshop for Tsunami Inundation Maps and Tsunami Evacuation Maps and/or TEMPP for the Caribbean Region</a:t>
            </a:r>
          </a:p>
          <a:p>
            <a:r>
              <a:rPr lang="en-US" sz="2399" b="1" u="sng" dirty="0"/>
              <a:t>Strong need for coastal HR bathymetry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5D92A8-5B63-2147-9E72-F243B78818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116632"/>
            <a:ext cx="1435100" cy="812800"/>
          </a:xfrm>
          <a:prstGeom prst="rect">
            <a:avLst/>
          </a:prstGeom>
        </p:spPr>
      </p:pic>
      <p:pic>
        <p:nvPicPr>
          <p:cNvPr id="6" name="Imagen 5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4D2F1FBB-E5D2-BF49-A865-9E0643F1FB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56" y="4149080"/>
            <a:ext cx="3741373" cy="2420888"/>
          </a:xfrm>
          <a:prstGeom prst="rect">
            <a:avLst/>
          </a:prstGeom>
        </p:spPr>
      </p:pic>
      <p:pic>
        <p:nvPicPr>
          <p:cNvPr id="8" name="Imagen 7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6BBF7EEF-6364-9045-A555-C28586D3C4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724" y="3410026"/>
            <a:ext cx="2311807" cy="3284984"/>
          </a:xfrm>
          <a:prstGeom prst="rect">
            <a:avLst/>
          </a:prstGeom>
        </p:spPr>
      </p:pic>
      <p:pic>
        <p:nvPicPr>
          <p:cNvPr id="10" name="Imagen 9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F734D0AD-9F36-7D4E-A472-8B06C13AD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772" y="4149080"/>
            <a:ext cx="3996309" cy="25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1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5DCC8-602C-8843-BC0B-058C3EF4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Non-tectonic Tsunami Sources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3E4953-95DC-4B40-8F56-AD076FFB8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TT on Volcanic Sources for Tsunamis since 2016</a:t>
            </a:r>
          </a:p>
          <a:p>
            <a:r>
              <a:rPr lang="es-CR" dirty="0"/>
              <a:t>Scenarios to be included in CATSAM</a:t>
            </a:r>
          </a:p>
          <a:p>
            <a:r>
              <a:rPr lang="es-CR" dirty="0"/>
              <a:t>For the first time CaribeWave19 included a volcanic scenario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0E5CF7-19EA-5F42-A7B5-FF1EFC6D11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116632"/>
            <a:ext cx="14351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A99D8-E46E-B94A-868E-3D79957E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Tsunami related services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1D0A2E-4389-8C4E-B8D2-25AD191D2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99" dirty="0"/>
              <a:t>Integration of </a:t>
            </a:r>
            <a:r>
              <a:rPr lang="en-US" sz="2399" u="sng" dirty="0"/>
              <a:t>social media </a:t>
            </a:r>
            <a:r>
              <a:rPr lang="en-US" sz="2399" dirty="0"/>
              <a:t>experts as part of the national alerting systems</a:t>
            </a:r>
            <a:r>
              <a:rPr lang="es-CR" sz="2399" dirty="0"/>
              <a:t> </a:t>
            </a:r>
          </a:p>
          <a:p>
            <a:r>
              <a:rPr lang="en-US" sz="2399" u="sng" dirty="0"/>
              <a:t>Diversification</a:t>
            </a:r>
            <a:r>
              <a:rPr lang="en-US" sz="2399" dirty="0"/>
              <a:t> of communication systems to guarantee the redundancy of communications methods available between the TSP, the TWFP and the NTWC, and for national and local dissemination</a:t>
            </a:r>
            <a:r>
              <a:rPr lang="es-CR" sz="2399" dirty="0"/>
              <a:t> </a:t>
            </a:r>
          </a:p>
          <a:p>
            <a:pPr lvl="1"/>
            <a:r>
              <a:rPr lang="es-CR" sz="2399" dirty="0"/>
              <a:t>Comms were completely down during and after Maria and Irma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C1C539-68AA-8C4C-92BC-4573AF4C0F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116632"/>
            <a:ext cx="14351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0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7DDBB-65E7-6743-A3DD-EB0FB84D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Public awareness, education &amp; resilience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04CC4D-D081-B542-BB8D-62EACB8F7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guidelines on “How to prepare, conduct, and evaluate a community-based tsunami response exercise” now finished and available</a:t>
            </a:r>
          </a:p>
          <a:p>
            <a:r>
              <a:rPr lang="en-GB" dirty="0"/>
              <a:t>WG4 developing an inventory of tsunami evacuations signs and symbols used in the region as well as internationally (including the ISO 20712) with to make a recommendation to the ICG on tsunami signage within the Caribbean</a:t>
            </a:r>
            <a:r>
              <a:rPr lang="es-CR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CDFDD8-34CA-EC4A-85BC-8F71C136F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116632"/>
            <a:ext cx="1435100" cy="812800"/>
          </a:xfrm>
          <a:prstGeom prst="rect">
            <a:avLst/>
          </a:prstGeom>
        </p:spPr>
      </p:pic>
      <p:pic>
        <p:nvPicPr>
          <p:cNvPr id="5" name="Picture 34">
            <a:extLst>
              <a:ext uri="{FF2B5EF4-FFF2-40B4-BE49-F238E27FC236}">
                <a16:creationId xmlns:a16="http://schemas.microsoft.com/office/drawing/2014/main" id="{3716D575-69B2-DD44-AEEB-B44E05490EF8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376" y="5102431"/>
            <a:ext cx="2078990" cy="1583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8">
            <a:extLst>
              <a:ext uri="{FF2B5EF4-FFF2-40B4-BE49-F238E27FC236}">
                <a16:creationId xmlns:a16="http://schemas.microsoft.com/office/drawing/2014/main" id="{0834EC0E-4E30-4045-AA7B-60616ECCFDE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213" y="4781645"/>
            <a:ext cx="1127760" cy="164274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726D01-98DF-F344-9C6D-D5D6BCD3BE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049" y="4485417"/>
            <a:ext cx="1803400" cy="22352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6867128-9398-2F4D-BB58-09CD4D4482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976" y="5290709"/>
            <a:ext cx="1206500" cy="12065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EAAFB60-E501-0641-9144-47329EB17D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365" y="4485417"/>
            <a:ext cx="3225800" cy="22606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053E88-F981-8C45-A777-529D9008D83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70" y="4203063"/>
            <a:ext cx="1244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8595A-D54B-624D-86CD-F22AC778A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CARIBE WAVE 19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43ECB7-A3EB-D54C-B887-447B3D660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4692" y="1772816"/>
            <a:ext cx="2824602" cy="4291482"/>
          </a:xfrm>
        </p:spPr>
        <p:txBody>
          <a:bodyPr>
            <a:normAutofit/>
          </a:bodyPr>
          <a:lstStyle/>
          <a:p>
            <a:r>
              <a:rPr lang="es-CR" dirty="0"/>
              <a:t>14 March 2019 14 UTC</a:t>
            </a:r>
          </a:p>
          <a:p>
            <a:r>
              <a:rPr lang="es-CR" dirty="0"/>
              <a:t>2 scenarios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R" dirty="0"/>
              <a:t>North Panamá Deformed Belt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R" dirty="0"/>
              <a:t>Kick’em Jenny eruption</a:t>
            </a:r>
          </a:p>
          <a:p>
            <a:r>
              <a:rPr lang="es-CR" dirty="0"/>
              <a:t>500,869 people participated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486B2F-798C-A44B-8CE8-33138B79BF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0" y="1926476"/>
            <a:ext cx="4659686" cy="42914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E52F74B-0614-804F-AC88-738AD00EFA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713" y="2415299"/>
            <a:ext cx="3288443" cy="33138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40B315-B508-EB45-961B-6C780693A2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116632"/>
            <a:ext cx="1435100" cy="8128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34C3FDF-3A01-0A44-8F2C-06B09F6D85C7}"/>
              </a:ext>
            </a:extLst>
          </p:cNvPr>
          <p:cNvSpPr txBox="1"/>
          <p:nvPr/>
        </p:nvSpPr>
        <p:spPr>
          <a:xfrm>
            <a:off x="6310436" y="3537905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b="1" dirty="0">
                <a:solidFill>
                  <a:schemeClr val="bg2"/>
                </a:solidFill>
              </a:rPr>
              <a:t>Kick’em Jenny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D083B33-A150-E14A-9F46-FF82A6F3F363}"/>
              </a:ext>
            </a:extLst>
          </p:cNvPr>
          <p:cNvSpPr txBox="1"/>
          <p:nvPr/>
        </p:nvSpPr>
        <p:spPr>
          <a:xfrm>
            <a:off x="692170" y="4509120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b="1" dirty="0"/>
              <a:t>NPDB</a:t>
            </a:r>
          </a:p>
        </p:txBody>
      </p:sp>
    </p:spTree>
    <p:extLst>
      <p:ext uri="{BB962C8B-B14F-4D97-AF65-F5344CB8AC3E}">
        <p14:creationId xmlns:p14="http://schemas.microsoft.com/office/powerpoint/2010/main" val="42129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57E86-E5B6-1C41-B157-A65F5C48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60649"/>
            <a:ext cx="9073008" cy="1440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Tsunamis in the Caribbean and Adjacent Regions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6719A11-F2FC-5047-9CE4-8E5B0F0D2E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078188" y="1945407"/>
            <a:ext cx="7646640" cy="45688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EAB6D-0185-D244-8934-4ED1ADAC268E}"/>
              </a:ext>
            </a:extLst>
          </p:cNvPr>
          <p:cNvSpPr txBox="1">
            <a:spLocks/>
          </p:cNvSpPr>
          <p:nvPr/>
        </p:nvSpPr>
        <p:spPr>
          <a:xfrm>
            <a:off x="1485900" y="2598636"/>
            <a:ext cx="2376264" cy="1904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SzPct val="80000"/>
              <a:buNone/>
            </a:pPr>
            <a:r>
              <a:rPr lang="en-US" sz="1800" dirty="0"/>
              <a:t>Over the past 500 years more than 110 tsunamis have over 4,000 people</a:t>
            </a:r>
          </a:p>
        </p:txBody>
      </p:sp>
    </p:spTree>
    <p:extLst>
      <p:ext uri="{BB962C8B-B14F-4D97-AF65-F5344CB8AC3E}">
        <p14:creationId xmlns:p14="http://schemas.microsoft.com/office/powerpoint/2010/main" val="3495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8595A-D54B-624D-86CD-F22AC778A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CARIBE WAVE 20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43ECB7-A3EB-D54C-B887-447B3D66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19 March 2020 14 UTC</a:t>
            </a:r>
          </a:p>
          <a:p>
            <a:r>
              <a:rPr lang="es-CR" dirty="0"/>
              <a:t>2 scenarios: Jamaica &amp; Portugal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40B315-B508-EB45-961B-6C780693A2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116632"/>
            <a:ext cx="1435100" cy="812800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7C3FF733-F448-D34F-91E1-C4A56CA0C20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3124408"/>
            <a:ext cx="5229225" cy="361696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4D3202B-9A81-F34B-937C-82042EFB1D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564" y="256223"/>
            <a:ext cx="4488829" cy="64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7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E5C8E-E212-6D4B-8801-14F4CBB05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Thank you!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CA45D-6A29-9440-95A4-A2F588AF7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 algn="r">
              <a:buNone/>
            </a:pPr>
            <a:r>
              <a:rPr lang="es-CR" dirty="0"/>
              <a:t>Silvia Chacón-Barrantes</a:t>
            </a:r>
          </a:p>
          <a:p>
            <a:pPr marL="0" indent="0" algn="r">
              <a:buNone/>
            </a:pPr>
            <a:r>
              <a:rPr lang="es-CR" dirty="0">
                <a:hlinkClick r:id="rId2"/>
              </a:rPr>
              <a:t>silviach@una.ac.cr</a:t>
            </a:r>
            <a:endParaRPr lang="es-CR" dirty="0"/>
          </a:p>
          <a:p>
            <a:pPr marL="0" indent="0" algn="r">
              <a:buNone/>
            </a:pPr>
            <a:r>
              <a:rPr lang="es-CR" dirty="0"/>
              <a:t>+506-8309-6690</a:t>
            </a:r>
          </a:p>
        </p:txBody>
      </p:sp>
    </p:spTree>
    <p:extLst>
      <p:ext uri="{BB962C8B-B14F-4D97-AF65-F5344CB8AC3E}">
        <p14:creationId xmlns:p14="http://schemas.microsoft.com/office/powerpoint/2010/main" val="23823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50FC2-B0FA-7142-BCE2-85BB8C96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ICG/CARIBE-EWS-XIV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5A7B7B-F7B9-CF4D-9173-64A419AFC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Costa Rica, 8-11 April, 2019</a:t>
            </a:r>
          </a:p>
          <a:p>
            <a:r>
              <a:rPr lang="es-CR" dirty="0"/>
              <a:t>17/47 Member States and Territories</a:t>
            </a:r>
          </a:p>
          <a:p>
            <a:r>
              <a:rPr lang="es-CR" dirty="0"/>
              <a:t>4 observers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4DDAF0F-0200-9D48-B70B-3449712498C8}"/>
              </a:ext>
            </a:extLst>
          </p:cNvPr>
          <p:cNvSpPr txBox="1">
            <a:spLocks/>
          </p:cNvSpPr>
          <p:nvPr/>
        </p:nvSpPr>
        <p:spPr>
          <a:xfrm>
            <a:off x="8830716" y="5494759"/>
            <a:ext cx="3503612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99" dirty="0"/>
              <a:t>Next Meetings</a:t>
            </a:r>
            <a:endParaRPr lang="en-US" sz="2199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99" dirty="0"/>
              <a:t>2020: TBD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99" dirty="0"/>
              <a:t>2021: Cuba</a:t>
            </a:r>
          </a:p>
        </p:txBody>
      </p:sp>
      <p:pic>
        <p:nvPicPr>
          <p:cNvPr id="6" name="Imagen 5" descr="Imagen que contiene árbol, exterior, persona, suelo&#10;&#10;Descripción generada automáticamente">
            <a:extLst>
              <a:ext uri="{FF2B5EF4-FFF2-40B4-BE49-F238E27FC236}">
                <a16:creationId xmlns:a16="http://schemas.microsoft.com/office/drawing/2014/main" id="{074B7031-B3B4-AD4A-BF5C-9434B9C02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788" y="3501008"/>
            <a:ext cx="8128000" cy="29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7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ICG/Caribe-EWS WG and TT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WG 1- Tsunami Monitoring and Detection Systems </a:t>
            </a:r>
            <a:r>
              <a:rPr lang="en-US" dirty="0"/>
              <a:t>– Dan McNamara (</a:t>
            </a:r>
            <a:r>
              <a:rPr lang="en-US" u="sng" dirty="0"/>
              <a:t>US</a:t>
            </a:r>
            <a:r>
              <a:rPr lang="en-US" dirty="0"/>
              <a:t>)</a:t>
            </a:r>
          </a:p>
          <a:p>
            <a:pPr lvl="0"/>
            <a:r>
              <a:rPr lang="en-US" b="1" dirty="0"/>
              <a:t>WG2 - Tsunami Hazard Assessment </a:t>
            </a:r>
            <a:r>
              <a:rPr lang="en-US" dirty="0"/>
              <a:t>– Nic Arcos (</a:t>
            </a:r>
            <a:r>
              <a:rPr lang="en-US" u="sng" dirty="0"/>
              <a:t>US</a:t>
            </a:r>
            <a:r>
              <a:rPr lang="en-US" dirty="0"/>
              <a:t>)</a:t>
            </a:r>
          </a:p>
          <a:p>
            <a:pPr lvl="0"/>
            <a:r>
              <a:rPr lang="en-US" b="1" dirty="0"/>
              <a:t>WG 3 - Tsunami Related Services </a:t>
            </a:r>
            <a:r>
              <a:rPr lang="en-US" dirty="0"/>
              <a:t>– Emilio Talavera (</a:t>
            </a:r>
            <a:r>
              <a:rPr lang="en-US" u="sng" dirty="0"/>
              <a:t>Nicaragua</a:t>
            </a:r>
            <a:r>
              <a:rPr lang="en-US" dirty="0"/>
              <a:t>)</a:t>
            </a:r>
          </a:p>
          <a:p>
            <a:pPr lvl="0"/>
            <a:r>
              <a:rPr lang="en-US" b="1" dirty="0"/>
              <a:t>WG 4 - Preparedness, Readiness and Resilience</a:t>
            </a:r>
            <a:r>
              <a:rPr lang="en-US" dirty="0"/>
              <a:t> – Christa von </a:t>
            </a:r>
            <a:r>
              <a:rPr lang="en-US" dirty="0" err="1"/>
              <a:t>Hillebrandt</a:t>
            </a:r>
            <a:r>
              <a:rPr lang="en-US" dirty="0"/>
              <a:t>-Andrade (</a:t>
            </a:r>
            <a:r>
              <a:rPr lang="en-US" u="sng" dirty="0"/>
              <a:t>CTWP,</a:t>
            </a:r>
            <a:r>
              <a:rPr lang="en-US" dirty="0"/>
              <a:t> </a:t>
            </a:r>
            <a:r>
              <a:rPr lang="en-US" u="sng" dirty="0"/>
              <a:t>Puerto Rico - US</a:t>
            </a:r>
            <a:r>
              <a:rPr lang="en-US" dirty="0"/>
              <a:t>)</a:t>
            </a:r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TT CARIBE WAVE 20 </a:t>
            </a:r>
            <a:r>
              <a:rPr lang="en-US" dirty="0"/>
              <a:t>– Elizabeth </a:t>
            </a:r>
            <a:r>
              <a:rPr lang="en-US" dirty="0" err="1"/>
              <a:t>Vanacore</a:t>
            </a:r>
            <a:r>
              <a:rPr lang="en-US" dirty="0"/>
              <a:t> (</a:t>
            </a:r>
            <a:r>
              <a:rPr lang="en-US" u="sng" dirty="0"/>
              <a:t>PRSN-US</a:t>
            </a:r>
            <a:r>
              <a:rPr lang="en-US" dirty="0"/>
              <a:t>)</a:t>
            </a:r>
          </a:p>
          <a:p>
            <a:r>
              <a:rPr lang="en-US" b="1" dirty="0"/>
              <a:t>TT Volcanic Activity and potential Tsunamis </a:t>
            </a:r>
            <a:r>
              <a:rPr lang="en-US" dirty="0"/>
              <a:t>– Valerie </a:t>
            </a:r>
            <a:r>
              <a:rPr lang="en-US" dirty="0" err="1"/>
              <a:t>Clouard</a:t>
            </a:r>
            <a:r>
              <a:rPr lang="en-US" dirty="0"/>
              <a:t> (</a:t>
            </a:r>
            <a:r>
              <a:rPr lang="en-US" u="sng" dirty="0"/>
              <a:t>France</a:t>
            </a:r>
            <a:r>
              <a:rPr lang="en-US" dirty="0"/>
              <a:t>)</a:t>
            </a:r>
          </a:p>
          <a:p>
            <a:r>
              <a:rPr lang="en-US" b="1" dirty="0"/>
              <a:t>TT Tsunami Ready </a:t>
            </a:r>
            <a:r>
              <a:rPr lang="en-US" dirty="0"/>
              <a:t>– </a:t>
            </a:r>
            <a:r>
              <a:rPr lang="en-US" dirty="0" err="1"/>
              <a:t>Claricia</a:t>
            </a:r>
            <a:r>
              <a:rPr lang="en-US" dirty="0"/>
              <a:t> Stevens (Saint Kitts and Nevis) and </a:t>
            </a:r>
            <a:r>
              <a:rPr lang="en-US" dirty="0" err="1"/>
              <a:t>Jasen</a:t>
            </a:r>
            <a:r>
              <a:rPr lang="en-US" dirty="0"/>
              <a:t> Penn (</a:t>
            </a:r>
            <a:r>
              <a:rPr lang="en-US" u="sng" dirty="0"/>
              <a:t>BVI-UK</a:t>
            </a:r>
            <a:r>
              <a:rPr lang="en-US" dirty="0"/>
              <a:t>)</a:t>
            </a:r>
          </a:p>
          <a:p>
            <a:r>
              <a:rPr lang="en-US" b="1" dirty="0"/>
              <a:t>TT Evacuation Maps </a:t>
            </a:r>
            <a:r>
              <a:rPr lang="en-US" dirty="0"/>
              <a:t>– </a:t>
            </a:r>
            <a:r>
              <a:rPr lang="en-US" dirty="0" err="1"/>
              <a:t>Norwin</a:t>
            </a:r>
            <a:r>
              <a:rPr lang="en-US" dirty="0"/>
              <a:t> Acosta (</a:t>
            </a:r>
            <a:r>
              <a:rPr lang="en-US" u="sng" dirty="0"/>
              <a:t>Nicaragua</a:t>
            </a:r>
            <a:r>
              <a:rPr lang="en-US" dirty="0"/>
              <a:t>)</a:t>
            </a:r>
          </a:p>
          <a:p>
            <a:r>
              <a:rPr lang="en-US" b="1" dirty="0"/>
              <a:t>TT </a:t>
            </a:r>
            <a:r>
              <a:rPr lang="en-US" b="1" dirty="0" err="1"/>
              <a:t>ImP</a:t>
            </a:r>
            <a:r>
              <a:rPr lang="en-US" b="1" dirty="0"/>
              <a:t> </a:t>
            </a:r>
            <a:r>
              <a:rPr lang="en-US" dirty="0"/>
              <a:t>– Mary </a:t>
            </a:r>
            <a:r>
              <a:rPr lang="en-US" dirty="0" err="1"/>
              <a:t>Rengifo</a:t>
            </a:r>
            <a:r>
              <a:rPr lang="en-US" dirty="0"/>
              <a:t> (</a:t>
            </a:r>
            <a:r>
              <a:rPr lang="en-US" u="sng" dirty="0"/>
              <a:t>Colombia</a:t>
            </a:r>
            <a:r>
              <a:rPr lang="en-US" dirty="0"/>
              <a:t>)</a:t>
            </a:r>
          </a:p>
          <a:p>
            <a:r>
              <a:rPr lang="en-US" b="1" dirty="0"/>
              <a:t>Group of Experts for Other Coastal Hazards </a:t>
            </a:r>
            <a:r>
              <a:rPr lang="en-US" dirty="0"/>
              <a:t>- TBD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3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87F3-D09A-564C-BEA3-714CB1959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Current Participation in the CARIBE-EWS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5F021-6185-7E42-8F4E-2A011504A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9886" y="1328388"/>
            <a:ext cx="3385256" cy="340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5929CF1-9CC3-E84E-8CB8-D07A540EE1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116632"/>
            <a:ext cx="1435100" cy="812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8774E9A-4BBA-B244-B29D-49100AFF6975}"/>
              </a:ext>
            </a:extLst>
          </p:cNvPr>
          <p:cNvSpPr txBox="1"/>
          <p:nvPr/>
        </p:nvSpPr>
        <p:spPr>
          <a:xfrm>
            <a:off x="1269876" y="1211369"/>
            <a:ext cx="41764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latin typeface="Calibri" panose="020F0502020204030204" pitchFamily="34" charset="0"/>
                <a:cs typeface="Calibri" panose="020F0502020204030204" pitchFamily="34" charset="0"/>
              </a:rPr>
              <a:t>1.  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Bahamas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2.  Barbados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3.  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Belize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4.  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Brazil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5.  Colombia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6.  Costa Rica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7.  </a:t>
            </a:r>
            <a:r>
              <a:rPr lang="es-PR" dirty="0">
                <a:latin typeface="Calibri" panose="020F0502020204030204" pitchFamily="34" charset="0"/>
                <a:cs typeface="Calibri" panose="020F0502020204030204" pitchFamily="34" charset="0"/>
              </a:rPr>
              <a:t>Cuba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PR" dirty="0">
                <a:latin typeface="Calibri" panose="020F0502020204030204" pitchFamily="34" charset="0"/>
                <a:cs typeface="Calibri" panose="020F0502020204030204" pitchFamily="34" charset="0"/>
              </a:rPr>
              <a:t>8.  Dominica</a:t>
            </a:r>
          </a:p>
          <a:p>
            <a:r>
              <a:rPr lang="es-CR" dirty="0">
                <a:latin typeface="Calibri" panose="020F0502020204030204" pitchFamily="34" charset="0"/>
                <a:cs typeface="Calibri" panose="020F0502020204030204" pitchFamily="34" charset="0"/>
              </a:rPr>
              <a:t>9.  Dominican Republic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10. France (Guadeloupe,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Guyane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Martinique, Saint Martin, St. Barthelemy)   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11. 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Grenada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12. Guatemala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13. Guyana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14. 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Haiti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15. Honduras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16. Jamaica</a:t>
            </a:r>
          </a:p>
          <a:p>
            <a:r>
              <a:rPr lang="es-ES" dirty="0">
                <a:latin typeface="Calibri" panose="020F0502020204030204" pitchFamily="34" charset="0"/>
              </a:rPr>
              <a:t>17. </a:t>
            </a:r>
            <a:r>
              <a:rPr lang="es-ES" dirty="0" err="1">
                <a:latin typeface="Calibri" panose="020F0502020204030204" pitchFamily="34" charset="0"/>
              </a:rPr>
              <a:t>Mexico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2F0D9D2-958A-8644-AF25-7E236E27BF9C}"/>
              </a:ext>
            </a:extLst>
          </p:cNvPr>
          <p:cNvSpPr/>
          <p:nvPr/>
        </p:nvSpPr>
        <p:spPr>
          <a:xfrm>
            <a:off x="4643383" y="1208668"/>
            <a:ext cx="39604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</a:rPr>
              <a:t>18. </a:t>
            </a:r>
            <a:r>
              <a:rPr lang="es-ES" dirty="0" err="1">
                <a:latin typeface="Calibri" panose="020F0502020204030204" pitchFamily="34" charset="0"/>
              </a:rPr>
              <a:t>Netherlands</a:t>
            </a:r>
            <a:r>
              <a:rPr lang="es-ES" dirty="0">
                <a:latin typeface="Calibri" panose="020F0502020204030204" pitchFamily="34" charset="0"/>
              </a:rPr>
              <a:t> (Aruba***, </a:t>
            </a:r>
            <a:r>
              <a:rPr lang="es-ES" dirty="0" err="1">
                <a:latin typeface="Calibri" panose="020F0502020204030204" pitchFamily="34" charset="0"/>
              </a:rPr>
              <a:t>Bonaire</a:t>
            </a:r>
            <a:r>
              <a:rPr lang="es-ES" dirty="0">
                <a:latin typeface="Calibri" panose="020F0502020204030204" pitchFamily="34" charset="0"/>
              </a:rPr>
              <a:t>, </a:t>
            </a:r>
            <a:r>
              <a:rPr lang="es-ES" dirty="0" err="1">
                <a:latin typeface="Calibri" panose="020F0502020204030204" pitchFamily="34" charset="0"/>
              </a:rPr>
              <a:t>Curacao</a:t>
            </a:r>
            <a:r>
              <a:rPr lang="es-ES" dirty="0">
                <a:latin typeface="Calibri" panose="020F0502020204030204" pitchFamily="34" charset="0"/>
              </a:rPr>
              <a:t>***, </a:t>
            </a:r>
            <a:r>
              <a:rPr lang="es-ES" dirty="0" err="1">
                <a:latin typeface="Calibri" panose="020F0502020204030204" pitchFamily="34" charset="0"/>
              </a:rPr>
              <a:t>Saba</a:t>
            </a:r>
            <a:r>
              <a:rPr lang="es-ES" dirty="0">
                <a:latin typeface="Calibri" panose="020F0502020204030204" pitchFamily="34" charset="0"/>
              </a:rPr>
              <a:t>, Sint Maarten***, Sint </a:t>
            </a:r>
            <a:r>
              <a:rPr lang="es-ES" dirty="0" err="1">
                <a:latin typeface="Calibri" panose="020F0502020204030204" pitchFamily="34" charset="0"/>
              </a:rPr>
              <a:t>Eustaius</a:t>
            </a:r>
            <a:r>
              <a:rPr lang="es-ES" dirty="0">
                <a:latin typeface="Calibri" panose="020F0502020204030204" pitchFamily="34" charset="0"/>
              </a:rPr>
              <a:t>).</a:t>
            </a:r>
          </a:p>
          <a:p>
            <a:r>
              <a:rPr lang="en-US" dirty="0">
                <a:latin typeface="Calibri" panose="020F0502020204030204" pitchFamily="34" charset="0"/>
              </a:rPr>
              <a:t>19. Nicaragua</a:t>
            </a:r>
          </a:p>
          <a:p>
            <a:r>
              <a:rPr lang="en-US" dirty="0">
                <a:latin typeface="Calibri" panose="020F0502020204030204" pitchFamily="34" charset="0"/>
              </a:rPr>
              <a:t>20. Panama</a:t>
            </a:r>
          </a:p>
          <a:p>
            <a:r>
              <a:rPr lang="en-US" dirty="0">
                <a:latin typeface="Calibri" panose="020F0502020204030204" pitchFamily="34" charset="0"/>
              </a:rPr>
              <a:t>21.  Saint Kitts and Nevis  </a:t>
            </a:r>
          </a:p>
          <a:p>
            <a:r>
              <a:rPr lang="en-US" dirty="0">
                <a:latin typeface="Calibri" panose="020F0502020204030204" pitchFamily="34" charset="0"/>
              </a:rPr>
              <a:t>22. Saint Lucia</a:t>
            </a:r>
          </a:p>
          <a:p>
            <a:r>
              <a:rPr lang="en-US" dirty="0">
                <a:latin typeface="Calibri" panose="020F0502020204030204" pitchFamily="34" charset="0"/>
              </a:rPr>
              <a:t>23. Saint Vincent and the Grenadines</a:t>
            </a:r>
          </a:p>
          <a:p>
            <a:r>
              <a:rPr lang="en-US" dirty="0">
                <a:latin typeface="Calibri" panose="020F0502020204030204" pitchFamily="34" charset="0"/>
              </a:rPr>
              <a:t>24. Suriname</a:t>
            </a:r>
          </a:p>
          <a:p>
            <a:r>
              <a:rPr lang="en-US" dirty="0">
                <a:latin typeface="Calibri" panose="020F0502020204030204" pitchFamily="34" charset="0"/>
              </a:rPr>
              <a:t>25. Trinidad and Tobago</a:t>
            </a:r>
          </a:p>
          <a:p>
            <a:r>
              <a:rPr lang="en-US" dirty="0">
                <a:latin typeface="Calibri" panose="020F0502020204030204" pitchFamily="34" charset="0"/>
              </a:rPr>
              <a:t>26. United Kingdom of Great Britain &amp; Northern Ireland (Anguilla***, Bermuda, British Virgin Islands***, Cayman Islands***, Montserrat***, Turks and Caicos)</a:t>
            </a:r>
          </a:p>
          <a:p>
            <a:r>
              <a:rPr lang="en-US" dirty="0">
                <a:latin typeface="Calibri" panose="020F0502020204030204" pitchFamily="34" charset="0"/>
              </a:rPr>
              <a:t>27. United States (Puerto Rico and US Virgin Islands)</a:t>
            </a:r>
          </a:p>
          <a:p>
            <a:r>
              <a:rPr lang="en-US" dirty="0">
                <a:latin typeface="Calibri" panose="020F0502020204030204" pitchFamily="34" charset="0"/>
              </a:rPr>
              <a:t>28. Venezuela (Bolivarian Republic of)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0AB9A9D-41E0-A749-B920-0041ECC9F0E8}"/>
              </a:ext>
            </a:extLst>
          </p:cNvPr>
          <p:cNvSpPr/>
          <p:nvPr/>
        </p:nvSpPr>
        <p:spPr>
          <a:xfrm>
            <a:off x="9910836" y="5048574"/>
            <a:ext cx="2255418" cy="165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</a:pPr>
            <a:r>
              <a:rPr lang="en-GB" b="1" dirty="0"/>
              <a:t>Observers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</a:pPr>
            <a:r>
              <a:rPr lang="en-GB" dirty="0"/>
              <a:t>1.	Antigua and Barbuda 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</a:pPr>
            <a:r>
              <a:rPr lang="en-GB" dirty="0"/>
              <a:t>2.	Canada</a:t>
            </a:r>
            <a:endParaRPr lang="es-CR" dirty="0"/>
          </a:p>
          <a:p>
            <a:pPr marL="457200" indent="-457200">
              <a:lnSpc>
                <a:spcPct val="115000"/>
              </a:lnSpc>
              <a:spcAft>
                <a:spcPts val="0"/>
              </a:spcAft>
            </a:pPr>
            <a:r>
              <a:rPr lang="en-GB" dirty="0"/>
              <a:t>3.	Peru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4836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2E5E1-3736-9349-9AF1-538EAF0B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Colombia tsunami – 19 July 2017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4593E3-355A-AD49-B34B-61EF0F58D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Near Santa Marta</a:t>
            </a:r>
          </a:p>
          <a:p>
            <a:r>
              <a:rPr lang="es-CR" dirty="0"/>
              <a:t>Landslide</a:t>
            </a:r>
          </a:p>
          <a:p>
            <a:r>
              <a:rPr lang="es-CR" dirty="0"/>
              <a:t>No warning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33475F-E02E-3B4F-B516-946F75A9B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3861048"/>
            <a:ext cx="5550804" cy="28083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666C7B-9B89-8144-A856-5C6DD3EE39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258" y="1988840"/>
            <a:ext cx="5437133" cy="32561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28B26B1-75D8-0443-9479-B975896547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116632"/>
            <a:ext cx="14351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3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2686DB2-BE4B-844B-877F-AD3E1B11D7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29"/>
            <a:ext cx="4533900" cy="29972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7964E5C-8FD1-4542-B0C3-858F1B18A9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80" y="2996952"/>
            <a:ext cx="5219700" cy="36068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3B53255-E742-E64D-8F7A-8D8B001A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6300" y="620688"/>
            <a:ext cx="6589713" cy="1219200"/>
          </a:xfrm>
        </p:spPr>
        <p:txBody>
          <a:bodyPr>
            <a:normAutofit/>
          </a:bodyPr>
          <a:lstStyle/>
          <a:p>
            <a:r>
              <a:rPr lang="es-CR" dirty="0"/>
              <a:t>Honduras EQ &amp; Tsunami – 10 Jan. 2018 (UTC)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3AE610-9C14-6F4F-A2AB-965B4DCFD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504" y="3017228"/>
            <a:ext cx="6048673" cy="3459771"/>
          </a:xfrm>
        </p:spPr>
        <p:txBody>
          <a:bodyPr>
            <a:normAutofit/>
          </a:bodyPr>
          <a:lstStyle/>
          <a:p>
            <a:pPr marL="285750" indent="-285750"/>
            <a:r>
              <a:rPr lang="en" dirty="0">
                <a:latin typeface="Century Gothic" panose="020B0502020202020204" pitchFamily="34" charset="0"/>
              </a:rPr>
              <a:t>PTWC issued products in timely manner and according to users guide.</a:t>
            </a:r>
          </a:p>
          <a:p>
            <a:pPr marL="285750" indent="-285750"/>
            <a:r>
              <a:rPr lang="en" dirty="0">
                <a:latin typeface="Century Gothic" panose="020B0502020202020204" pitchFamily="34" charset="0"/>
              </a:rPr>
              <a:t>First tsunami measured in Belize and Cayman, thanks to new sea level stations, more are required for even quicker assessments.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562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2288A-60CD-A143-8843-ABC49B4F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Implementation plan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6B072-54C3-4F4C-A39E-74BF3999A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dirty="0"/>
              <a:t>Adopted for 2018-2023</a:t>
            </a:r>
          </a:p>
          <a:p>
            <a:r>
              <a:rPr lang="es-CR" dirty="0"/>
              <a:t>Will be used to track ICG goals</a:t>
            </a:r>
          </a:p>
          <a:p>
            <a:r>
              <a:rPr lang="es-CR" dirty="0"/>
              <a:t>Will be reshaped in terms of Key Performance Indicators (KPI) and Sendai Framework</a:t>
            </a:r>
          </a:p>
          <a:p>
            <a:r>
              <a:rPr lang="es-CR" dirty="0"/>
              <a:t>Dynamic document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CF36A4-D440-FF40-89E1-C4E1DA3187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116632"/>
            <a:ext cx="14351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00302-A922-A946-B3F6-7086D953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GNSS Data for Tsunami Warning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77613F2-FCD1-E443-B8EE-3E83F921C3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98" y="2236665"/>
            <a:ext cx="5688118" cy="366934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F1DE40C-D4B5-EA48-8264-12BE14448D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189" y="2236665"/>
            <a:ext cx="5776995" cy="4088335"/>
          </a:xfrm>
          <a:prstGeom prst="rect">
            <a:avLst/>
          </a:prstGeom>
        </p:spPr>
      </p:pic>
      <p:sp>
        <p:nvSpPr>
          <p:cNvPr id="9" name="Flecha izquierda 8">
            <a:extLst>
              <a:ext uri="{FF2B5EF4-FFF2-40B4-BE49-F238E27FC236}">
                <a16:creationId xmlns:a16="http://schemas.microsoft.com/office/drawing/2014/main" id="{B924E1DD-CA55-5C4C-9BFE-165B2B0245FB}"/>
              </a:ext>
            </a:extLst>
          </p:cNvPr>
          <p:cNvSpPr/>
          <p:nvPr/>
        </p:nvSpPr>
        <p:spPr>
          <a:xfrm rot="16498154">
            <a:off x="8152948" y="2520775"/>
            <a:ext cx="961651" cy="721237"/>
          </a:xfrm>
          <a:prstGeom prst="lef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799"/>
          </a:p>
        </p:txBody>
      </p:sp>
      <p:sp>
        <p:nvSpPr>
          <p:cNvPr id="10" name="Flecha izquierda 9">
            <a:extLst>
              <a:ext uri="{FF2B5EF4-FFF2-40B4-BE49-F238E27FC236}">
                <a16:creationId xmlns:a16="http://schemas.microsoft.com/office/drawing/2014/main" id="{FC0CB09C-D0DA-CC4F-854B-280FA5505701}"/>
              </a:ext>
            </a:extLst>
          </p:cNvPr>
          <p:cNvSpPr/>
          <p:nvPr/>
        </p:nvSpPr>
        <p:spPr>
          <a:xfrm rot="2397533">
            <a:off x="10049930" y="4474423"/>
            <a:ext cx="865078" cy="721237"/>
          </a:xfrm>
          <a:prstGeom prst="lef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799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8AB2923-2D41-D14C-A396-1C041CB4CA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116632"/>
            <a:ext cx="14351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1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waves nature presentation (widescreen).potx" id="{1FE9163D-5548-432F-82B6-65BFDB1BFAF3}" vid="{2D48191D-94F2-482B-9433-3810ECBC6178}"/>
    </a:ext>
  </a:extLst>
</a:theme>
</file>

<file path=ppt/theme/theme2.xml><?xml version="1.0" encoding="utf-8"?>
<a:theme xmlns:a="http://schemas.openxmlformats.org/drawingml/2006/main" name="1_CTWP2017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a4f35948-e619-41b3-aa29-22878b09cfd2"/>
    <ds:schemaRef ds:uri="http://schemas.microsoft.com/office/2006/documentManagement/types"/>
    <ds:schemaRef ds:uri="40262f94-9f35-4ac3-9a90-690165a166b7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725</Words>
  <Application>Microsoft Office PowerPoint</Application>
  <PresentationFormat>Custom</PresentationFormat>
  <Paragraphs>153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Century Gothic</vt:lpstr>
      <vt:lpstr>Courier New</vt:lpstr>
      <vt:lpstr>Wingdings</vt:lpstr>
      <vt:lpstr>Ocean Waves 16x9</vt:lpstr>
      <vt:lpstr>1_CTWP2017_theme</vt:lpstr>
      <vt:lpstr>ICG/CARIBE-EWS 2017-2019</vt:lpstr>
      <vt:lpstr>Tsunamis in the Caribbean and Adjacent Regions</vt:lpstr>
      <vt:lpstr>ICG/CARIBE-EWS-XIV</vt:lpstr>
      <vt:lpstr>ICG/Caribe-EWS WG and TT </vt:lpstr>
      <vt:lpstr>Current Participation in the CARIBE-EWS</vt:lpstr>
      <vt:lpstr>Colombia tsunami – 19 July 2017 </vt:lpstr>
      <vt:lpstr>Honduras EQ &amp; Tsunami – 10 Jan. 2018 (UTC)</vt:lpstr>
      <vt:lpstr>Implementation plan</vt:lpstr>
      <vt:lpstr>GNSS Data for Tsunami Warning</vt:lpstr>
      <vt:lpstr>CATSAM: Caribbean and Adjacent regions Tsunami Sources And Models</vt:lpstr>
      <vt:lpstr>PowerPoint Presentation</vt:lpstr>
      <vt:lpstr>PowerPoint Presentation</vt:lpstr>
      <vt:lpstr>Tsunami Ready</vt:lpstr>
      <vt:lpstr>PowerPoint Presentation</vt:lpstr>
      <vt:lpstr>Tsunami evacuation maps</vt:lpstr>
      <vt:lpstr>Non-tectonic Tsunami Sources</vt:lpstr>
      <vt:lpstr>Tsunami related services</vt:lpstr>
      <vt:lpstr>Public awareness, education &amp; resilience </vt:lpstr>
      <vt:lpstr>CARIBE WAVE 19</vt:lpstr>
      <vt:lpstr>CARIBE WAVE 20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ICG/CARIBE-EWS 2017-2019</dc:title>
  <dc:creator>SILVIA CHACON  BARRANTES</dc:creator>
  <cp:lastModifiedBy>Alberto Costa Neves</cp:lastModifiedBy>
  <cp:revision>7</cp:revision>
  <dcterms:created xsi:type="dcterms:W3CDTF">2019-11-28T13:18:23Z</dcterms:created>
  <dcterms:modified xsi:type="dcterms:W3CDTF">2019-12-10T13:10:57Z</dcterms:modified>
</cp:coreProperties>
</file>