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8"/>
  </p:notesMasterIdLst>
  <p:sldIdLst>
    <p:sldId id="662" r:id="rId2"/>
    <p:sldId id="659" r:id="rId3"/>
    <p:sldId id="663" r:id="rId4"/>
    <p:sldId id="568" r:id="rId5"/>
    <p:sldId id="515" r:id="rId6"/>
    <p:sldId id="602" r:id="rId7"/>
    <p:sldId id="667" r:id="rId8"/>
    <p:sldId id="566" r:id="rId9"/>
    <p:sldId id="649" r:id="rId10"/>
    <p:sldId id="628" r:id="rId11"/>
    <p:sldId id="666" r:id="rId12"/>
    <p:sldId id="621" r:id="rId13"/>
    <p:sldId id="671" r:id="rId14"/>
    <p:sldId id="683" r:id="rId15"/>
    <p:sldId id="677" r:id="rId16"/>
    <p:sldId id="670" r:id="rId17"/>
    <p:sldId id="676" r:id="rId18"/>
    <p:sldId id="672" r:id="rId19"/>
    <p:sldId id="673" r:id="rId20"/>
    <p:sldId id="684" r:id="rId21"/>
    <p:sldId id="686" r:id="rId22"/>
    <p:sldId id="687" r:id="rId23"/>
    <p:sldId id="675" r:id="rId24"/>
    <p:sldId id="638" r:id="rId25"/>
    <p:sldId id="660" r:id="rId26"/>
    <p:sldId id="53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3" autoAdjust="0"/>
  </p:normalViewPr>
  <p:slideViewPr>
    <p:cSldViewPr snapToGrid="0">
      <p:cViewPr varScale="1">
        <p:scale>
          <a:sx n="87" d="100"/>
          <a:sy n="87" d="100"/>
        </p:scale>
        <p:origin x="86" y="15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2" d="100"/>
          <a:sy n="62" d="100"/>
        </p:scale>
        <p:origin x="3226" y="1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8B64B-43B8-407E-830D-7346E4DF32A5}" type="datetimeFigureOut">
              <a:rPr lang="en-GB" smtClean="0"/>
              <a:t>10/12/2019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B4FA7-1D85-49AB-B86E-9A9918E27BE4}" type="slidenum">
              <a:rPr lang="en-GB" smtClean="0"/>
              <a:t>‹#›</a:t>
            </a:fld>
            <a:endParaRPr lang="en-GB" dirty="0"/>
          </a:p>
        </p:txBody>
      </p:sp>
    </p:spTree>
    <p:extLst>
      <p:ext uri="{BB962C8B-B14F-4D97-AF65-F5344CB8AC3E}">
        <p14:creationId xmlns:p14="http://schemas.microsoft.com/office/powerpoint/2010/main" val="24808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1472"/>
          </a:xfrm>
        </p:spPr>
        <p:txBody>
          <a:bodyPr/>
          <a:lstStyle/>
          <a:p>
            <a:r>
              <a:rPr lang="en-US" sz="2000" dirty="0"/>
              <a:t>Good day All,</a:t>
            </a:r>
          </a:p>
          <a:p>
            <a:endParaRPr lang="en-US" sz="2000" dirty="0"/>
          </a:p>
          <a:p>
            <a:r>
              <a:rPr lang="en-US" sz="2000" dirty="0"/>
              <a:t>Today I'm going to share a little bit about MapAction and the humanitarian work that they do in the region and by extension Internationally.</a:t>
            </a:r>
          </a:p>
          <a:p>
            <a:endParaRPr lang="en-US" sz="2000" dirty="0"/>
          </a:p>
          <a:p>
            <a:r>
              <a:rPr lang="en-US" sz="2000" dirty="0"/>
              <a:t>My name is Sudesh Botha, and I have been a volunteer with MapAction for the last 12 years.</a:t>
            </a:r>
          </a:p>
          <a:p>
            <a:endParaRPr lang="en-US" sz="2000" dirty="0"/>
          </a:p>
          <a:p>
            <a:r>
              <a:rPr lang="en-US" sz="2000" dirty="0"/>
              <a:t>I'm also going to talk a little bit about an actual deployment, and how working with other agencies assisted in providing much needed data in creating Maps used in the delivery of Aid where required.</a:t>
            </a:r>
          </a:p>
        </p:txBody>
      </p:sp>
      <p:sp>
        <p:nvSpPr>
          <p:cNvPr id="4" name="Slide Number Placeholder 3"/>
          <p:cNvSpPr>
            <a:spLocks noGrp="1"/>
          </p:cNvSpPr>
          <p:nvPr>
            <p:ph type="sldNum" sz="quarter" idx="5"/>
          </p:nvPr>
        </p:nvSpPr>
        <p:spPr/>
        <p:txBody>
          <a:bodyPr/>
          <a:lstStyle/>
          <a:p>
            <a:fld id="{E05B4FA7-1D85-49AB-B86E-9A9918E27BE4}" type="slidenum">
              <a:rPr lang="en-GB" smtClean="0"/>
              <a:t>1</a:t>
            </a:fld>
            <a:endParaRPr lang="en-GB" dirty="0"/>
          </a:p>
        </p:txBody>
      </p:sp>
    </p:spTree>
    <p:extLst>
      <p:ext uri="{BB962C8B-B14F-4D97-AF65-F5344CB8AC3E}">
        <p14:creationId xmlns:p14="http://schemas.microsoft.com/office/powerpoint/2010/main" val="119684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b="1">
                <a:solidFill>
                  <a:schemeClr val="tx1"/>
                </a:solidFill>
                <a:latin typeface="Candara" pitchFamily="34" charset="0"/>
              </a:defRPr>
            </a:lvl1pPr>
            <a:lvl2pPr marL="742890" indent="-285727">
              <a:defRPr b="1">
                <a:solidFill>
                  <a:schemeClr val="tx1"/>
                </a:solidFill>
                <a:latin typeface="Candara" pitchFamily="34" charset="0"/>
              </a:defRPr>
            </a:lvl2pPr>
            <a:lvl3pPr marL="1142906" indent="-228581">
              <a:defRPr b="1">
                <a:solidFill>
                  <a:schemeClr val="tx1"/>
                </a:solidFill>
                <a:latin typeface="Candara" pitchFamily="34" charset="0"/>
              </a:defRPr>
            </a:lvl3pPr>
            <a:lvl4pPr marL="1600069" indent="-228581">
              <a:defRPr b="1">
                <a:solidFill>
                  <a:schemeClr val="tx1"/>
                </a:solidFill>
                <a:latin typeface="Candara" pitchFamily="34" charset="0"/>
              </a:defRPr>
            </a:lvl4pPr>
            <a:lvl5pPr marL="2057232" indent="-228581">
              <a:defRPr b="1">
                <a:solidFill>
                  <a:schemeClr val="tx1"/>
                </a:solidFill>
                <a:latin typeface="Candara" pitchFamily="34" charset="0"/>
              </a:defRPr>
            </a:lvl5pPr>
            <a:lvl6pPr marL="2514394" indent="-228581" eaLnBrk="0" fontAlgn="base" hangingPunct="0">
              <a:spcBef>
                <a:spcPct val="0"/>
              </a:spcBef>
              <a:spcAft>
                <a:spcPct val="0"/>
              </a:spcAft>
              <a:defRPr b="1">
                <a:solidFill>
                  <a:schemeClr val="tx1"/>
                </a:solidFill>
                <a:latin typeface="Candara" pitchFamily="34" charset="0"/>
              </a:defRPr>
            </a:lvl6pPr>
            <a:lvl7pPr marL="2971557" indent="-228581" eaLnBrk="0" fontAlgn="base" hangingPunct="0">
              <a:spcBef>
                <a:spcPct val="0"/>
              </a:spcBef>
              <a:spcAft>
                <a:spcPct val="0"/>
              </a:spcAft>
              <a:defRPr b="1">
                <a:solidFill>
                  <a:schemeClr val="tx1"/>
                </a:solidFill>
                <a:latin typeface="Candara" pitchFamily="34" charset="0"/>
              </a:defRPr>
            </a:lvl7pPr>
            <a:lvl8pPr marL="3428720" indent="-228581" eaLnBrk="0" fontAlgn="base" hangingPunct="0">
              <a:spcBef>
                <a:spcPct val="0"/>
              </a:spcBef>
              <a:spcAft>
                <a:spcPct val="0"/>
              </a:spcAft>
              <a:defRPr b="1">
                <a:solidFill>
                  <a:schemeClr val="tx1"/>
                </a:solidFill>
                <a:latin typeface="Candara" pitchFamily="34" charset="0"/>
              </a:defRPr>
            </a:lvl8pPr>
            <a:lvl9pPr marL="3885883" indent="-228581" eaLnBrk="0" fontAlgn="base" hangingPunct="0">
              <a:spcBef>
                <a:spcPct val="0"/>
              </a:spcBef>
              <a:spcAft>
                <a:spcPct val="0"/>
              </a:spcAft>
              <a:defRPr b="1">
                <a:solidFill>
                  <a:schemeClr val="tx1"/>
                </a:solidFill>
                <a:latin typeface="Candara" pitchFamily="34" charset="0"/>
              </a:defRPr>
            </a:lvl9pPr>
          </a:lstStyle>
          <a:p>
            <a:fld id="{51A9DB26-B6DA-4265-9E39-9C8309308BE0}" type="slidenum">
              <a:rPr lang="en-US" b="0" smtClean="0">
                <a:latin typeface="Arial" charset="0"/>
              </a:rPr>
              <a:pPr/>
              <a:t>10</a:t>
            </a:fld>
            <a:endParaRPr lang="en-US" b="0" dirty="0">
              <a:latin typeface="Arial" charset="0"/>
            </a:endParaRPr>
          </a:p>
        </p:txBody>
      </p:sp>
      <p:sp>
        <p:nvSpPr>
          <p:cNvPr id="93187" name="Rectangle 2"/>
          <p:cNvSpPr>
            <a:spLocks noGrp="1" noRot="1" noChangeAspect="1" noChangeArrowheads="1" noTextEdit="1"/>
          </p:cNvSpPr>
          <p:nvPr>
            <p:ph type="sldImg"/>
          </p:nvPr>
        </p:nvSpPr>
        <p:spPr>
          <a:xfrm>
            <a:off x="1058863" y="161925"/>
            <a:ext cx="4738687" cy="2665413"/>
          </a:xfrm>
          <a:ln/>
        </p:spPr>
      </p:sp>
      <p:sp>
        <p:nvSpPr>
          <p:cNvPr id="93188" name="Rectangle 3"/>
          <p:cNvSpPr>
            <a:spLocks noGrp="1" noChangeArrowheads="1"/>
          </p:cNvSpPr>
          <p:nvPr>
            <p:ph type="body" idx="1"/>
          </p:nvPr>
        </p:nvSpPr>
        <p:spPr>
          <a:xfrm>
            <a:off x="685006" y="2901263"/>
            <a:ext cx="5486400" cy="6080812"/>
          </a:xfrm>
          <a:noFill/>
        </p:spPr>
        <p:txBody>
          <a:bodyPr/>
          <a:lstStyle/>
          <a:p>
            <a:pPr eaLnBrk="1" hangingPunct="1"/>
            <a:r>
              <a:rPr lang="en-US" sz="2000" dirty="0"/>
              <a:t>Another critical component of the Maps that are created by Mapaction on a given disaster response deployment would be Maps associated to the access routes…</a:t>
            </a:r>
          </a:p>
          <a:p>
            <a:pPr eaLnBrk="1" hangingPunct="1"/>
            <a:r>
              <a:rPr lang="en-US" sz="2000" dirty="0"/>
              <a:t>This is quite obvious as this would determine the best way for aid and other supplies that are required to get to the areas in need. </a:t>
            </a:r>
          </a:p>
          <a:p>
            <a:pPr eaLnBrk="1" hangingPunct="1"/>
            <a:r>
              <a:rPr lang="en-US" sz="2000" dirty="0"/>
              <a:t>There are many factors that one has to take into consideration in determining the best access routes some of those traditional routes that would have been used, may no longer exist…</a:t>
            </a:r>
          </a:p>
          <a:p>
            <a:pPr eaLnBrk="1" hangingPunct="1"/>
            <a:r>
              <a:rPr lang="en-US" sz="2000" dirty="0"/>
              <a:t> bridges may be wiped out… roads may be destroyed or sections may be underwater…. helipads and airports may be destroyed or underwater… ports may be destroyed or the channels may now be unusable due to debris or other navigational hazards. Not to mention the security concerns at these ports where Aid is being brought in…</a:t>
            </a:r>
            <a:endParaRPr lang="en-GB" sz="2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382588"/>
            <a:ext cx="4164013" cy="2343150"/>
          </a:xfrm>
        </p:spPr>
      </p:sp>
      <p:sp>
        <p:nvSpPr>
          <p:cNvPr id="3" name="Notes Placeholder 2"/>
          <p:cNvSpPr>
            <a:spLocks noGrp="1"/>
          </p:cNvSpPr>
          <p:nvPr>
            <p:ph type="body" idx="1"/>
          </p:nvPr>
        </p:nvSpPr>
        <p:spPr>
          <a:xfrm>
            <a:off x="685800" y="2868311"/>
            <a:ext cx="5486400" cy="5893101"/>
          </a:xfrm>
        </p:spPr>
        <p:txBody>
          <a:bodyPr/>
          <a:lstStyle/>
          <a:p>
            <a:r>
              <a:rPr lang="en-US" sz="2000" dirty="0"/>
              <a:t>I was actually part of the Mapaction team deployed to hurricane Matthew in Haiti. We worked with the captain and other officials from the Dutch ship </a:t>
            </a:r>
            <a:r>
              <a:rPr lang="en-US" sz="2000" dirty="0" err="1"/>
              <a:t>Pelicaan</a:t>
            </a:r>
            <a:r>
              <a:rPr lang="en-US" sz="2000" dirty="0"/>
              <a:t>. They used navigational Maps, some of which we got through the hydrographic organization, to determine alternate routes where smaller vessels could have been used to ferry small amounts of supplies across… they also use some of that mapping to determine alternate areas where they could have created temporary port facilities for landing slightly larger vessels and eventually use some of those locations to actually drive trucks of aid onto onshore from the ship. </a:t>
            </a:r>
          </a:p>
          <a:p>
            <a:r>
              <a:rPr lang="en-US" sz="2000" dirty="0"/>
              <a:t>All of this mapping was used in conjunction with other situational data example where the people in need started to cluster, in order to get the closest location to them that was possible and feasible. </a:t>
            </a:r>
          </a:p>
        </p:txBody>
      </p:sp>
      <p:sp>
        <p:nvSpPr>
          <p:cNvPr id="4" name="Slide Number Placeholder 3"/>
          <p:cNvSpPr>
            <a:spLocks noGrp="1"/>
          </p:cNvSpPr>
          <p:nvPr>
            <p:ph type="sldNum" sz="quarter" idx="5"/>
          </p:nvPr>
        </p:nvSpPr>
        <p:spPr/>
        <p:txBody>
          <a:bodyPr/>
          <a:lstStyle/>
          <a:p>
            <a:fld id="{E05B4FA7-1D85-49AB-B86E-9A9918E27BE4}" type="slidenum">
              <a:rPr lang="en-GB" smtClean="0"/>
              <a:t>11</a:t>
            </a:fld>
            <a:endParaRPr lang="en-GB" dirty="0"/>
          </a:p>
        </p:txBody>
      </p:sp>
    </p:spTree>
    <p:extLst>
      <p:ext uri="{BB962C8B-B14F-4D97-AF65-F5344CB8AC3E}">
        <p14:creationId xmlns:p14="http://schemas.microsoft.com/office/powerpoint/2010/main" val="2953704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5288"/>
            <a:ext cx="5486400" cy="3086100"/>
          </a:xfrm>
        </p:spPr>
      </p:sp>
      <p:sp>
        <p:nvSpPr>
          <p:cNvPr id="3" name="Notes Placeholder 2"/>
          <p:cNvSpPr>
            <a:spLocks noGrp="1"/>
          </p:cNvSpPr>
          <p:nvPr>
            <p:ph type="body" idx="1"/>
          </p:nvPr>
        </p:nvSpPr>
        <p:spPr>
          <a:xfrm>
            <a:off x="685800" y="3733285"/>
            <a:ext cx="5486400" cy="4477780"/>
          </a:xfrm>
        </p:spPr>
        <p:txBody>
          <a:bodyPr>
            <a:noAutofit/>
          </a:bodyPr>
          <a:lstStyle/>
          <a:p>
            <a:r>
              <a:rPr lang="en-US" sz="2400" dirty="0"/>
              <a:t>And then there was Dorian striking the Bahamas in 2019…</a:t>
            </a:r>
          </a:p>
          <a:p>
            <a:r>
              <a:rPr lang="en-US" sz="2400" dirty="0"/>
              <a:t>with wind speeds over 160 mph …Dorian at a category 5 hurricane, was the strongest to hit Bahamas in its history.</a:t>
            </a:r>
          </a:p>
          <a:p>
            <a:r>
              <a:rPr lang="en-US" sz="2400" dirty="0"/>
              <a:t>Hurricane Dorian caused $3.4 billion in losses in the Bahamas</a:t>
            </a:r>
          </a:p>
          <a:p>
            <a:r>
              <a:rPr lang="en-US" sz="2400" dirty="0"/>
              <a:t>Left 10’s of Thousands Displaced and Homeless </a:t>
            </a:r>
          </a:p>
          <a:p>
            <a:r>
              <a:rPr lang="en-US" sz="2400" dirty="0"/>
              <a:t>And resulted in the Deaths of at least 60 persons and counting with many persons still missing.</a:t>
            </a:r>
            <a:endParaRPr lang="en-GB" sz="2400" dirty="0"/>
          </a:p>
        </p:txBody>
      </p:sp>
      <p:sp>
        <p:nvSpPr>
          <p:cNvPr id="4" name="Slide Number Placeholder 3"/>
          <p:cNvSpPr>
            <a:spLocks noGrp="1"/>
          </p:cNvSpPr>
          <p:nvPr>
            <p:ph type="sldNum" sz="quarter" idx="10"/>
          </p:nvPr>
        </p:nvSpPr>
        <p:spPr/>
        <p:txBody>
          <a:bodyPr/>
          <a:lstStyle/>
          <a:p>
            <a:fld id="{17F14287-7958-48B8-A61C-87862EAEAE66}"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2988" y="320675"/>
            <a:ext cx="4678362" cy="2632075"/>
          </a:xfrm>
        </p:spPr>
      </p:sp>
      <p:sp>
        <p:nvSpPr>
          <p:cNvPr id="3" name="Notes Placeholder 2"/>
          <p:cNvSpPr>
            <a:spLocks noGrp="1"/>
          </p:cNvSpPr>
          <p:nvPr>
            <p:ph type="body" idx="1"/>
          </p:nvPr>
        </p:nvSpPr>
        <p:spPr>
          <a:xfrm>
            <a:off x="638969" y="3201945"/>
            <a:ext cx="5486400" cy="5483268"/>
          </a:xfrm>
        </p:spPr>
        <p:txBody>
          <a:bodyPr/>
          <a:lstStyle/>
          <a:p>
            <a:r>
              <a:rPr lang="en-US" sz="2200" dirty="0"/>
              <a:t>Once field teams (RNAT) started to go out, a lot more situational data could be gathered.</a:t>
            </a:r>
          </a:p>
          <a:p>
            <a:endParaRPr lang="en-US" sz="2200" dirty="0"/>
          </a:p>
          <a:p>
            <a:r>
              <a:rPr lang="en-US" sz="2200" dirty="0"/>
              <a:t>Actual areas visited, resulted in better and more detailed information with respect to actual counts of houses destroyed, numbers of persons needing assistance and the type of assistance required. </a:t>
            </a:r>
          </a:p>
          <a:p>
            <a:endParaRPr lang="en-US" sz="2200" dirty="0"/>
          </a:p>
          <a:p>
            <a:r>
              <a:rPr lang="en-US" sz="2200" dirty="0"/>
              <a:t>It also resulted in information coming back on road conditions and accessibility, and landing sites such as airports, ports etc. and the ability of these sites to accommodate landings of vessels carrying Aid and Aid Workers and Responders</a:t>
            </a:r>
          </a:p>
        </p:txBody>
      </p:sp>
      <p:sp>
        <p:nvSpPr>
          <p:cNvPr id="4" name="Slide Number Placeholder 3"/>
          <p:cNvSpPr>
            <a:spLocks noGrp="1"/>
          </p:cNvSpPr>
          <p:nvPr>
            <p:ph type="sldNum" sz="quarter" idx="5"/>
          </p:nvPr>
        </p:nvSpPr>
        <p:spPr/>
        <p:txBody>
          <a:bodyPr/>
          <a:lstStyle/>
          <a:p>
            <a:fld id="{E05B4FA7-1D85-49AB-B86E-9A9918E27BE4}" type="slidenum">
              <a:rPr lang="en-GB" smtClean="0"/>
              <a:t>13</a:t>
            </a:fld>
            <a:endParaRPr lang="en-GB" dirty="0"/>
          </a:p>
        </p:txBody>
      </p:sp>
    </p:spTree>
    <p:extLst>
      <p:ext uri="{BB962C8B-B14F-4D97-AF65-F5344CB8AC3E}">
        <p14:creationId xmlns:p14="http://schemas.microsoft.com/office/powerpoint/2010/main" val="442550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46888"/>
          </a:xfrm>
        </p:spPr>
        <p:txBody>
          <a:bodyPr/>
          <a:lstStyle/>
          <a:p>
            <a:r>
              <a:rPr lang="en-US" sz="2400" dirty="0"/>
              <a:t>Map showing the buildings that were destroyed or damaged based on information received by Field Assessment Teams and  Rapid Needs Assessment Teams …</a:t>
            </a:r>
          </a:p>
          <a:p>
            <a:r>
              <a:rPr lang="en-US" sz="2400" dirty="0"/>
              <a:t>As you can see, the devastation was overwhelming with most of Bahamas and specifically The Abaco Islands and Grand Bahama Island experiencing devastating storm-surge flooding and catastrophic wind damage.</a:t>
            </a:r>
          </a:p>
        </p:txBody>
      </p:sp>
      <p:sp>
        <p:nvSpPr>
          <p:cNvPr id="4" name="Slide Number Placeholder 3"/>
          <p:cNvSpPr>
            <a:spLocks noGrp="1"/>
          </p:cNvSpPr>
          <p:nvPr>
            <p:ph type="sldNum" sz="quarter" idx="5"/>
          </p:nvPr>
        </p:nvSpPr>
        <p:spPr/>
        <p:txBody>
          <a:bodyPr/>
          <a:lstStyle/>
          <a:p>
            <a:fld id="{E05B4FA7-1D85-49AB-B86E-9A9918E27BE4}" type="slidenum">
              <a:rPr lang="en-GB" smtClean="0"/>
              <a:t>14</a:t>
            </a:fld>
            <a:endParaRPr lang="en-GB" dirty="0"/>
          </a:p>
        </p:txBody>
      </p:sp>
    </p:spTree>
    <p:extLst>
      <p:ext uri="{BB962C8B-B14F-4D97-AF65-F5344CB8AC3E}">
        <p14:creationId xmlns:p14="http://schemas.microsoft.com/office/powerpoint/2010/main" val="4073298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Some photos of the devastation that was seen in Grand Bahama and the Abaco islands.</a:t>
            </a:r>
          </a:p>
          <a:p>
            <a:r>
              <a:rPr lang="en-US" sz="2400" dirty="0"/>
              <a:t>These pictures were taken by some of the field assessment teams as well as photos taken from media briefings and media reports </a:t>
            </a:r>
          </a:p>
        </p:txBody>
      </p:sp>
      <p:sp>
        <p:nvSpPr>
          <p:cNvPr id="4" name="Slide Number Placeholder 3"/>
          <p:cNvSpPr>
            <a:spLocks noGrp="1"/>
          </p:cNvSpPr>
          <p:nvPr>
            <p:ph type="sldNum" sz="quarter" idx="5"/>
          </p:nvPr>
        </p:nvSpPr>
        <p:spPr/>
        <p:txBody>
          <a:bodyPr/>
          <a:lstStyle/>
          <a:p>
            <a:fld id="{E05B4FA7-1D85-49AB-B86E-9A9918E27BE4}" type="slidenum">
              <a:rPr lang="en-GB" smtClean="0"/>
              <a:t>15</a:t>
            </a:fld>
            <a:endParaRPr lang="en-GB" dirty="0"/>
          </a:p>
        </p:txBody>
      </p:sp>
    </p:spTree>
    <p:extLst>
      <p:ext uri="{BB962C8B-B14F-4D97-AF65-F5344CB8AC3E}">
        <p14:creationId xmlns:p14="http://schemas.microsoft.com/office/powerpoint/2010/main" val="247893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2175" y="228600"/>
            <a:ext cx="2533650" cy="1425575"/>
          </a:xfrm>
        </p:spPr>
      </p:sp>
      <p:sp>
        <p:nvSpPr>
          <p:cNvPr id="3" name="Notes Placeholder 2"/>
          <p:cNvSpPr>
            <a:spLocks noGrp="1"/>
          </p:cNvSpPr>
          <p:nvPr>
            <p:ph type="body" idx="1"/>
          </p:nvPr>
        </p:nvSpPr>
        <p:spPr>
          <a:xfrm>
            <a:off x="154459" y="1740007"/>
            <a:ext cx="6493476" cy="7174599"/>
          </a:xfrm>
        </p:spPr>
        <p:txBody>
          <a:bodyPr/>
          <a:lstStyle/>
          <a:p>
            <a:r>
              <a:rPr lang="en-US" sz="2200" dirty="0"/>
              <a:t>As stated earlier… it was really important to map where the relief agencies were for a number of reasons …</a:t>
            </a:r>
          </a:p>
          <a:p>
            <a:r>
              <a:rPr lang="en-US" sz="2200" dirty="0"/>
              <a:t>The first, and obvious reason - you would want to coordinate where aid and responders were, so it got equally distributed based on where the need was and not have all aid agencies targeting one location and in other areas not receiving as much AID but having just as much of a need…</a:t>
            </a:r>
          </a:p>
          <a:p>
            <a:r>
              <a:rPr lang="en-US" sz="2200" dirty="0"/>
              <a:t> the second reason would of course be from a security perspective, the coordinating agency… really needed to know where all the aid agencies were and by extension where the aid workers and responders were, so that in the event that there was some kind of security threat that information could be gotten into the hands of the right people. The necessary actions could then be taken and relevant arrangements made, to ensure that that security threat was mitigated and/or dealt with.</a:t>
            </a:r>
          </a:p>
          <a:p>
            <a:r>
              <a:rPr lang="en-US" sz="2200" dirty="0"/>
              <a:t>Even if that meant pulling the AID workers and the responders out of that area until the security threat dissipated </a:t>
            </a:r>
          </a:p>
        </p:txBody>
      </p:sp>
      <p:sp>
        <p:nvSpPr>
          <p:cNvPr id="4" name="Slide Number Placeholder 3"/>
          <p:cNvSpPr>
            <a:spLocks noGrp="1"/>
          </p:cNvSpPr>
          <p:nvPr>
            <p:ph type="sldNum" sz="quarter" idx="5"/>
          </p:nvPr>
        </p:nvSpPr>
        <p:spPr/>
        <p:txBody>
          <a:bodyPr/>
          <a:lstStyle/>
          <a:p>
            <a:fld id="{E05B4FA7-1D85-49AB-B86E-9A9918E27BE4}" type="slidenum">
              <a:rPr lang="en-GB" smtClean="0"/>
              <a:t>16</a:t>
            </a:fld>
            <a:endParaRPr lang="en-GB" dirty="0"/>
          </a:p>
        </p:txBody>
      </p:sp>
    </p:spTree>
    <p:extLst>
      <p:ext uri="{BB962C8B-B14F-4D97-AF65-F5344CB8AC3E}">
        <p14:creationId xmlns:p14="http://schemas.microsoft.com/office/powerpoint/2010/main" val="976981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B4FA7-1D85-49AB-B86E-9A9918E27BE4}" type="slidenum">
              <a:rPr lang="en-GB" smtClean="0"/>
              <a:t>17</a:t>
            </a:fld>
            <a:endParaRPr lang="en-GB" dirty="0"/>
          </a:p>
        </p:txBody>
      </p:sp>
    </p:spTree>
    <p:extLst>
      <p:ext uri="{BB962C8B-B14F-4D97-AF65-F5344CB8AC3E}">
        <p14:creationId xmlns:p14="http://schemas.microsoft.com/office/powerpoint/2010/main" val="2912141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B4FA7-1D85-49AB-B86E-9A9918E27BE4}" type="slidenum">
              <a:rPr lang="en-GB" smtClean="0"/>
              <a:t>18</a:t>
            </a:fld>
            <a:endParaRPr lang="en-GB" dirty="0"/>
          </a:p>
        </p:txBody>
      </p:sp>
    </p:spTree>
    <p:extLst>
      <p:ext uri="{BB962C8B-B14F-4D97-AF65-F5344CB8AC3E}">
        <p14:creationId xmlns:p14="http://schemas.microsoft.com/office/powerpoint/2010/main" val="4203301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02045"/>
          </a:xfrm>
        </p:spPr>
        <p:txBody>
          <a:bodyPr/>
          <a:lstStyle/>
          <a:p>
            <a:r>
              <a:rPr lang="en-US" sz="2400" dirty="0"/>
              <a:t>So let's talk about the importance of understanding how AID gets from where it is landed to where the affected areas and population are…</a:t>
            </a:r>
          </a:p>
          <a:p>
            <a:r>
              <a:rPr lang="en-US" sz="2400" dirty="0"/>
              <a:t>Will also talk a little bit about the role that the UKHO played in providing data to MapAction, which was then used to assist responders an aid agencies in determining the best and most efficient routes to deliver aid to areas that needed it most.</a:t>
            </a:r>
          </a:p>
        </p:txBody>
      </p:sp>
      <p:sp>
        <p:nvSpPr>
          <p:cNvPr id="4" name="Slide Number Placeholder 3"/>
          <p:cNvSpPr>
            <a:spLocks noGrp="1"/>
          </p:cNvSpPr>
          <p:nvPr>
            <p:ph type="sldNum" sz="quarter" idx="5"/>
          </p:nvPr>
        </p:nvSpPr>
        <p:spPr/>
        <p:txBody>
          <a:bodyPr/>
          <a:lstStyle/>
          <a:p>
            <a:fld id="{E05B4FA7-1D85-49AB-B86E-9A9918E27BE4}" type="slidenum">
              <a:rPr lang="en-GB" smtClean="0"/>
              <a:t>19</a:t>
            </a:fld>
            <a:endParaRPr lang="en-GB" dirty="0"/>
          </a:p>
        </p:txBody>
      </p:sp>
    </p:spTree>
    <p:extLst>
      <p:ext uri="{BB962C8B-B14F-4D97-AF65-F5344CB8AC3E}">
        <p14:creationId xmlns:p14="http://schemas.microsoft.com/office/powerpoint/2010/main" val="301198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800" y="234950"/>
            <a:ext cx="3706813" cy="2085975"/>
          </a:xfrm>
        </p:spPr>
      </p:sp>
      <p:sp>
        <p:nvSpPr>
          <p:cNvPr id="3" name="Notes Placeholder 2"/>
          <p:cNvSpPr>
            <a:spLocks noGrp="1"/>
          </p:cNvSpPr>
          <p:nvPr>
            <p:ph type="body" idx="1"/>
          </p:nvPr>
        </p:nvSpPr>
        <p:spPr>
          <a:xfrm>
            <a:off x="586946" y="2528500"/>
            <a:ext cx="5486400" cy="6380549"/>
          </a:xfrm>
        </p:spPr>
        <p:txBody>
          <a:bodyPr>
            <a:noAutofit/>
          </a:bodyPr>
          <a:lstStyle/>
          <a:p>
            <a:r>
              <a:rPr lang="en-GB" sz="2000" dirty="0"/>
              <a:t>A little bit about us…</a:t>
            </a:r>
            <a:r>
              <a:rPr lang="en-GB" sz="2000" dirty="0" err="1"/>
              <a:t>MapAction</a:t>
            </a:r>
            <a:r>
              <a:rPr lang="en-GB" sz="2000" dirty="0"/>
              <a:t> is made up of volunteers from all around the Globe…</a:t>
            </a:r>
          </a:p>
          <a:p>
            <a:endParaRPr lang="en-GB" sz="2000" dirty="0"/>
          </a:p>
          <a:p>
            <a:r>
              <a:rPr lang="en-GB" sz="2000" dirty="0"/>
              <a:t>The Majority of MapAction Personnel have a strong background in GIS or GIS related professions but there are many others that round out MapAction…From </a:t>
            </a:r>
            <a:r>
              <a:rPr lang="en-US" sz="2000" dirty="0"/>
              <a:t>Astrophysicists to Accountants to ex Military personnel, they all bring valuable skill sets to MapAction. </a:t>
            </a:r>
            <a:endParaRPr lang="en-GB" sz="2000" dirty="0"/>
          </a:p>
          <a:p>
            <a:endParaRPr lang="en-GB" sz="2000" dirty="0"/>
          </a:p>
          <a:p>
            <a:r>
              <a:rPr lang="en-GB" sz="2000" dirty="0"/>
              <a:t>We have over 80 volunteers</a:t>
            </a:r>
          </a:p>
          <a:p>
            <a:r>
              <a:rPr lang="en-GB" sz="2000" dirty="0"/>
              <a:t>With a Small,</a:t>
            </a:r>
            <a:r>
              <a:rPr lang="en-GB" sz="2000" baseline="0" dirty="0"/>
              <a:t> staff team, most of whom are part time, based in Oxfordshire, UK</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err="1"/>
              <a:t>Im</a:t>
            </a:r>
            <a:r>
              <a:rPr lang="en-GB" sz="2000" baseline="0" dirty="0"/>
              <a:t> fact, Volunteers are predominantly UK based, in order to attend regular training weekends</a:t>
            </a:r>
            <a:r>
              <a:rPr lang="en-GB" sz="2000" dirty="0"/>
              <a:t> and </a:t>
            </a:r>
            <a:r>
              <a:rPr lang="en-GB" sz="2000" baseline="0" dirty="0"/>
              <a:t>regular monthly training.</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This ensures they </a:t>
            </a:r>
            <a:r>
              <a:rPr lang="en-GB" sz="2000" baseline="0" dirty="0"/>
              <a:t>are ready to deploy to the scene of an emergency within hours of an alert.</a:t>
            </a:r>
          </a:p>
        </p:txBody>
      </p:sp>
      <p:sp>
        <p:nvSpPr>
          <p:cNvPr id="4" name="Slide Number Placeholder 3"/>
          <p:cNvSpPr>
            <a:spLocks noGrp="1"/>
          </p:cNvSpPr>
          <p:nvPr>
            <p:ph type="sldNum" sz="quarter" idx="10"/>
          </p:nvPr>
        </p:nvSpPr>
        <p:spPr/>
        <p:txBody>
          <a:bodyPr/>
          <a:lstStyle/>
          <a:p>
            <a:fld id="{17F14287-7958-48B8-A61C-87862EAEAE66}"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96863"/>
            <a:ext cx="5486400" cy="3086100"/>
          </a:xfrm>
        </p:spPr>
      </p:sp>
      <p:sp>
        <p:nvSpPr>
          <p:cNvPr id="3" name="Notes Placeholder 2"/>
          <p:cNvSpPr>
            <a:spLocks noGrp="1"/>
          </p:cNvSpPr>
          <p:nvPr>
            <p:ph type="body" idx="1"/>
          </p:nvPr>
        </p:nvSpPr>
        <p:spPr>
          <a:xfrm>
            <a:off x="685800" y="3585004"/>
            <a:ext cx="5486400" cy="4619882"/>
          </a:xfrm>
        </p:spPr>
        <p:txBody>
          <a:bodyPr/>
          <a:lstStyle/>
          <a:p>
            <a:r>
              <a:rPr lang="en-US" sz="2200" dirty="0"/>
              <a:t>Request came from the Dutch Navy and later the UK Navy Responders for mapping support, which would assist them in determining not just alternate landing site, but also different options with respect to the type of vessel that can be used to gain access to areas that needed AID.</a:t>
            </a:r>
          </a:p>
          <a:p>
            <a:r>
              <a:rPr lang="en-US" sz="2200" dirty="0"/>
              <a:t>These areas will primarily those where people in need, homeless and displaced… clustered in certain areas that provide natural shelter and protection, This clustering happened as a result of most of the predetermined shelter locations being damaged, destroyed or inaccessible.</a:t>
            </a:r>
          </a:p>
        </p:txBody>
      </p:sp>
      <p:sp>
        <p:nvSpPr>
          <p:cNvPr id="4" name="Slide Number Placeholder 3"/>
          <p:cNvSpPr>
            <a:spLocks noGrp="1"/>
          </p:cNvSpPr>
          <p:nvPr>
            <p:ph type="sldNum" sz="quarter" idx="5"/>
          </p:nvPr>
        </p:nvSpPr>
        <p:spPr/>
        <p:txBody>
          <a:bodyPr/>
          <a:lstStyle/>
          <a:p>
            <a:fld id="{E05B4FA7-1D85-49AB-B86E-9A9918E27BE4}" type="slidenum">
              <a:rPr lang="en-GB" smtClean="0"/>
              <a:t>20</a:t>
            </a:fld>
            <a:endParaRPr lang="en-GB" dirty="0"/>
          </a:p>
        </p:txBody>
      </p:sp>
    </p:spTree>
    <p:extLst>
      <p:ext uri="{BB962C8B-B14F-4D97-AF65-F5344CB8AC3E}">
        <p14:creationId xmlns:p14="http://schemas.microsoft.com/office/powerpoint/2010/main" val="3327072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B4FA7-1D85-49AB-B86E-9A9918E27BE4}" type="slidenum">
              <a:rPr lang="en-GB" smtClean="0"/>
              <a:t>21</a:t>
            </a:fld>
            <a:endParaRPr lang="en-GB" dirty="0"/>
          </a:p>
        </p:txBody>
      </p:sp>
    </p:spTree>
    <p:extLst>
      <p:ext uri="{BB962C8B-B14F-4D97-AF65-F5344CB8AC3E}">
        <p14:creationId xmlns:p14="http://schemas.microsoft.com/office/powerpoint/2010/main" val="1781015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B4FA7-1D85-49AB-B86E-9A9918E27BE4}" type="slidenum">
              <a:rPr lang="en-GB" smtClean="0"/>
              <a:t>22</a:t>
            </a:fld>
            <a:endParaRPr lang="en-GB" dirty="0"/>
          </a:p>
        </p:txBody>
      </p:sp>
    </p:spTree>
    <p:extLst>
      <p:ext uri="{BB962C8B-B14F-4D97-AF65-F5344CB8AC3E}">
        <p14:creationId xmlns:p14="http://schemas.microsoft.com/office/powerpoint/2010/main" val="291888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B4FA7-1D85-49AB-B86E-9A9918E27BE4}" type="slidenum">
              <a:rPr lang="en-GB" smtClean="0"/>
              <a:t>23</a:t>
            </a:fld>
            <a:endParaRPr lang="en-GB" dirty="0"/>
          </a:p>
        </p:txBody>
      </p:sp>
    </p:spTree>
    <p:extLst>
      <p:ext uri="{BB962C8B-B14F-4D97-AF65-F5344CB8AC3E}">
        <p14:creationId xmlns:p14="http://schemas.microsoft.com/office/powerpoint/2010/main" val="3992151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B4FA7-1D85-49AB-B86E-9A9918E27BE4}" type="slidenum">
              <a:rPr lang="en-GB" smtClean="0"/>
              <a:t>24</a:t>
            </a:fld>
            <a:endParaRPr lang="en-GB" dirty="0"/>
          </a:p>
        </p:txBody>
      </p:sp>
    </p:spTree>
    <p:extLst>
      <p:ext uri="{BB962C8B-B14F-4D97-AF65-F5344CB8AC3E}">
        <p14:creationId xmlns:p14="http://schemas.microsoft.com/office/powerpoint/2010/main" val="1976059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B0FA4E5-6166-49BF-9E83-EA24A39ABEDD}" type="slidenum">
              <a:rPr lang="en-GB" smtClean="0"/>
              <a:pPr/>
              <a:t>25</a:t>
            </a:fld>
            <a:endParaRPr lang="en-GB"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spcBef>
                <a:spcPct val="0"/>
              </a:spcBef>
            </a:pPr>
            <a:endParaRPr lang="en-US" dirty="0"/>
          </a:p>
        </p:txBody>
      </p:sp>
    </p:spTree>
    <p:extLst>
      <p:ext uri="{BB962C8B-B14F-4D97-AF65-F5344CB8AC3E}">
        <p14:creationId xmlns:p14="http://schemas.microsoft.com/office/powerpoint/2010/main" val="725211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4B0B869-8AB3-413C-8E8B-99C016FFDCD8}" type="slidenum">
              <a:rPr lang="en-GB" smtClean="0"/>
              <a:pPr/>
              <a:t>26</a:t>
            </a:fld>
            <a:endParaRPr lang="en-GB" dirty="0"/>
          </a:p>
        </p:txBody>
      </p:sp>
      <p:sp>
        <p:nvSpPr>
          <p:cNvPr id="71683" name="Rectangle 2"/>
          <p:cNvSpPr>
            <a:spLocks noGrp="1" noRot="1" noChangeAspect="1" noChangeArrowheads="1" noTextEdit="1"/>
          </p:cNvSpPr>
          <p:nvPr>
            <p:ph type="sldImg"/>
          </p:nvPr>
        </p:nvSpPr>
        <p:spPr>
          <a:xfrm>
            <a:off x="5321300" y="74613"/>
            <a:ext cx="1230313" cy="692150"/>
          </a:xfrm>
          <a:ln/>
        </p:spPr>
      </p:sp>
      <p:sp>
        <p:nvSpPr>
          <p:cNvPr id="71684" name="Rectangle 3"/>
          <p:cNvSpPr>
            <a:spLocks noGrp="1" noChangeArrowheads="1"/>
          </p:cNvSpPr>
          <p:nvPr>
            <p:ph type="body" idx="1"/>
          </p:nvPr>
        </p:nvSpPr>
        <p:spPr>
          <a:xfrm>
            <a:off x="211684" y="678936"/>
            <a:ext cx="6434631" cy="8261178"/>
          </a:xfrm>
          <a:noFill/>
          <a:ln/>
        </p:spPr>
        <p:txBody>
          <a:bodyPr/>
          <a:lstStyle/>
          <a:p>
            <a:pPr eaLnBrk="1" hangingPunct="1">
              <a:spcBef>
                <a:spcPct val="0"/>
              </a:spcBef>
            </a:pPr>
            <a:r>
              <a:rPr lang="en-US" sz="2400" dirty="0"/>
              <a:t>In conclusion, MapAction continues to be dedicated to providing disaster mapping response services wherever and whenever it is required to do so…</a:t>
            </a:r>
          </a:p>
          <a:p>
            <a:pPr eaLnBrk="1" hangingPunct="1">
              <a:spcBef>
                <a:spcPct val="0"/>
              </a:spcBef>
            </a:pPr>
            <a:r>
              <a:rPr lang="en-US" sz="2400" dirty="0"/>
              <a:t>By assisting to :</a:t>
            </a:r>
          </a:p>
          <a:p>
            <a:pPr marL="342900" indent="-342900" eaLnBrk="1" hangingPunct="1">
              <a:spcBef>
                <a:spcPct val="0"/>
              </a:spcBef>
              <a:buFont typeface="Wingdings" panose="05000000000000000000" pitchFamily="2" charset="2"/>
              <a:buChar char="ü"/>
            </a:pPr>
            <a:r>
              <a:rPr lang="en-US" sz="2400" dirty="0"/>
              <a:t>Build response and data capacity within countries, </a:t>
            </a:r>
          </a:p>
          <a:p>
            <a:pPr eaLnBrk="1" hangingPunct="1">
              <a:spcBef>
                <a:spcPct val="0"/>
              </a:spcBef>
            </a:pPr>
            <a:endParaRPr lang="en-US" sz="2400" dirty="0"/>
          </a:p>
          <a:p>
            <a:pPr>
              <a:spcBef>
                <a:spcPct val="0"/>
              </a:spcBef>
            </a:pPr>
            <a:r>
              <a:rPr lang="en-US" sz="2400" dirty="0"/>
              <a:t>By Maintaining our level of </a:t>
            </a:r>
          </a:p>
          <a:p>
            <a:pPr marL="342900" indent="-342900">
              <a:spcBef>
                <a:spcPct val="0"/>
              </a:spcBef>
              <a:buFont typeface="Wingdings" panose="05000000000000000000" pitchFamily="2" charset="2"/>
              <a:buChar char="ü"/>
            </a:pPr>
            <a:r>
              <a:rPr lang="en-US" sz="2400" dirty="0"/>
              <a:t>	Inhouse Response Capability Training</a:t>
            </a:r>
          </a:p>
          <a:p>
            <a:pPr marL="342900" indent="-342900">
              <a:spcBef>
                <a:spcPct val="0"/>
              </a:spcBef>
              <a:buFont typeface="Wingdings" panose="05000000000000000000" pitchFamily="2" charset="2"/>
              <a:buChar char="ü"/>
            </a:pPr>
            <a:r>
              <a:rPr lang="en-US" sz="2400" dirty="0"/>
              <a:t> 	Research and Development into Improved 	Software Tools </a:t>
            </a:r>
          </a:p>
          <a:p>
            <a:pPr>
              <a:spcBef>
                <a:spcPct val="0"/>
              </a:spcBef>
            </a:pPr>
            <a:r>
              <a:rPr lang="en-US" sz="2400" dirty="0"/>
              <a:t>and finally but equally as important…</a:t>
            </a:r>
          </a:p>
          <a:p>
            <a:pPr>
              <a:spcBef>
                <a:spcPct val="0"/>
              </a:spcBef>
            </a:pPr>
            <a:endParaRPr lang="en-US" sz="2400" dirty="0"/>
          </a:p>
          <a:p>
            <a:pPr marL="342900" indent="-342900">
              <a:spcBef>
                <a:spcPct val="0"/>
              </a:spcBef>
              <a:buFont typeface="Wingdings" panose="05000000000000000000" pitchFamily="2" charset="2"/>
              <a:buChar char="ü"/>
            </a:pPr>
            <a:r>
              <a:rPr lang="en-US" sz="2400" dirty="0"/>
              <a:t>Building Relationships with other Critical Partner Agencies like the IHO. Partners with the ability to provide massive contributions with respect to knowledge, expertise and data. </a:t>
            </a:r>
          </a:p>
          <a:p>
            <a:pPr>
              <a:spcBef>
                <a:spcPct val="0"/>
              </a:spcBef>
            </a:pPr>
            <a:endParaRPr lang="en-US" sz="2400" dirty="0"/>
          </a:p>
          <a:p>
            <a:pPr>
              <a:spcBef>
                <a:spcPct val="0"/>
              </a:spcBef>
            </a:pPr>
            <a:r>
              <a:rPr lang="en-US" sz="2400" dirty="0"/>
              <a:t>Together, we can continue to make a valuable contribute, helping our fellow man in times of need.                              Thank You for you Time.</a:t>
            </a:r>
          </a:p>
          <a:p>
            <a:pPr eaLnBrk="1" hangingPunct="1">
              <a:spcBef>
                <a:spcPct val="0"/>
              </a:spcBef>
            </a:pPr>
            <a:endParaRPr lang="en-US" sz="2400" dirty="0"/>
          </a:p>
        </p:txBody>
      </p:sp>
    </p:spTree>
    <p:extLst>
      <p:ext uri="{BB962C8B-B14F-4D97-AF65-F5344CB8AC3E}">
        <p14:creationId xmlns:p14="http://schemas.microsoft.com/office/powerpoint/2010/main" val="58914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1313" y="111125"/>
            <a:ext cx="1163637" cy="655638"/>
          </a:xfrm>
        </p:spPr>
      </p:sp>
      <p:sp>
        <p:nvSpPr>
          <p:cNvPr id="3" name="Notes Placeholder 2"/>
          <p:cNvSpPr>
            <a:spLocks noGrp="1"/>
          </p:cNvSpPr>
          <p:nvPr>
            <p:ph type="body" idx="1"/>
          </p:nvPr>
        </p:nvSpPr>
        <p:spPr>
          <a:xfrm>
            <a:off x="132836" y="111211"/>
            <a:ext cx="6601596" cy="8872151"/>
          </a:xfrm>
        </p:spPr>
        <p:txBody>
          <a:bodyPr/>
          <a:lstStyle/>
          <a:p>
            <a:endParaRPr lang="en-US" dirty="0"/>
          </a:p>
          <a:p>
            <a:r>
              <a:rPr lang="en-US" sz="1500" dirty="0"/>
              <a:t>What do we do…Mapaction Focuses on 3 main areas…</a:t>
            </a:r>
          </a:p>
          <a:p>
            <a:endParaRPr lang="en-US" sz="1500" dirty="0"/>
          </a:p>
          <a:p>
            <a:r>
              <a:rPr lang="en-US" sz="1500" b="1" dirty="0"/>
              <a:t>Emergency response</a:t>
            </a:r>
          </a:p>
          <a:p>
            <a:r>
              <a:rPr lang="en-US" sz="1500" i="1" dirty="0"/>
              <a:t>24 hours a day, 7 days a week, 365 days a year,   anywhere in the world –   MapAction is ready to respond as soon as disaster strikes.</a:t>
            </a:r>
          </a:p>
          <a:p>
            <a:endParaRPr lang="en-US" sz="1500" i="1" dirty="0"/>
          </a:p>
          <a:p>
            <a:r>
              <a:rPr lang="en-US" sz="1500" dirty="0"/>
              <a:t>Our well-rehearsed deployment model means our volunteer mapping professionals are often at the scene within 24-48 hours of a disaster striking. </a:t>
            </a:r>
          </a:p>
          <a:p>
            <a:r>
              <a:rPr lang="en-US" sz="1500" dirty="0"/>
              <a:t>Even before they arrive in-country, they’ve started collecting data and information that will be crucial in helping coordinate the world’s response, and getting aid to where it is needed most.</a:t>
            </a:r>
          </a:p>
          <a:p>
            <a:r>
              <a:rPr lang="en-US" sz="1500" dirty="0"/>
              <a:t>Our field team is assisted by fellow volunteers, who provide remote support throughout the mission. This means we gain the benefit of many more pairs of hands but without the cost of deploying large teams to the field. </a:t>
            </a:r>
          </a:p>
          <a:p>
            <a:endParaRPr lang="en-US" sz="1500" b="1" dirty="0"/>
          </a:p>
          <a:p>
            <a:r>
              <a:rPr lang="en-US" sz="1500" b="1" dirty="0"/>
              <a:t>Preparedness</a:t>
            </a:r>
          </a:p>
          <a:p>
            <a:r>
              <a:rPr lang="en-US" sz="1500" dirty="0"/>
              <a:t>While emergencies cannot be accurately predicted, steps can be taken to mitigate the impact and make communities more resilient.</a:t>
            </a:r>
          </a:p>
          <a:p>
            <a:r>
              <a:rPr lang="en-US" sz="1500" dirty="0"/>
              <a:t>MapAction runs a range of preparedness projects that complement our rapid deployment capability. Specific projects seek to ensure that both MapAction and our partners can respond more quickly and improve information sharing in difficult operational contexts.</a:t>
            </a:r>
          </a:p>
          <a:p>
            <a:r>
              <a:rPr lang="en-US" sz="1500" dirty="0"/>
              <a:t>MapAction’s disaster preparedness activity is cost effective, trains others in mapping and data management methodologies, saves time and enables a wider base of people to provide maps in an emergency.</a:t>
            </a:r>
          </a:p>
          <a:p>
            <a:endParaRPr lang="en-US" sz="1500" dirty="0"/>
          </a:p>
          <a:p>
            <a:r>
              <a:rPr lang="en-US" sz="1500" b="1" dirty="0"/>
              <a:t>Training</a:t>
            </a:r>
          </a:p>
          <a:p>
            <a:r>
              <a:rPr lang="en-US" sz="1500" dirty="0"/>
              <a:t>Our training programme is focused on two distinct areas:</a:t>
            </a:r>
          </a:p>
          <a:p>
            <a:pPr marL="342900" indent="-342900">
              <a:buFont typeface="+mj-lt"/>
              <a:buAutoNum type="arabicPeriod"/>
            </a:pPr>
            <a:r>
              <a:rPr lang="en-US" sz="1500" dirty="0"/>
              <a:t>increasing the knowledge and capacity of our own volunteers, </a:t>
            </a:r>
          </a:p>
          <a:p>
            <a:pPr marL="342900" indent="-342900">
              <a:buFont typeface="+mj-lt"/>
              <a:buAutoNum type="arabicPeriod"/>
            </a:pPr>
            <a:r>
              <a:rPr lang="en-US" sz="1500" dirty="0"/>
              <a:t>and increasing the knowledge and capacity of our humanitarian partners.</a:t>
            </a:r>
          </a:p>
          <a:p>
            <a:r>
              <a:rPr lang="en-US" sz="1500" b="1" dirty="0"/>
              <a:t>Training our volunteers</a:t>
            </a:r>
            <a:endParaRPr lang="en-US" sz="1500" dirty="0"/>
          </a:p>
          <a:p>
            <a:r>
              <a:rPr lang="en-US" sz="1500" dirty="0"/>
              <a:t>Every year our volunteers take part in an intensive simulation exercise, focusing on developing the skills they need to deliver our mapping service in the potentially challenging context of an emergency response.</a:t>
            </a:r>
          </a:p>
          <a:p>
            <a:r>
              <a:rPr lang="en-US" sz="1500" dirty="0"/>
              <a:t>Our training helps team members make judgement calls about what sort of products they should create given the time available and the volume of rapid requests coming in.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05B4FA7-1D85-49AB-B86E-9A9918E27BE4}" type="slidenum">
              <a:rPr lang="en-GB" smtClean="0"/>
              <a:t>3</a:t>
            </a:fld>
            <a:endParaRPr lang="en-GB" dirty="0"/>
          </a:p>
        </p:txBody>
      </p:sp>
    </p:spTree>
    <p:extLst>
      <p:ext uri="{BB962C8B-B14F-4D97-AF65-F5344CB8AC3E}">
        <p14:creationId xmlns:p14="http://schemas.microsoft.com/office/powerpoint/2010/main" val="858139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Typical deployments would require substantial gear and equipment to be taken into a disaster response situation. This is in order to support the other disaster response agencies with their mapping requirements</a:t>
            </a:r>
          </a:p>
        </p:txBody>
      </p:sp>
      <p:sp>
        <p:nvSpPr>
          <p:cNvPr id="4" name="Slide Number Placeholder 3"/>
          <p:cNvSpPr>
            <a:spLocks noGrp="1"/>
          </p:cNvSpPr>
          <p:nvPr>
            <p:ph type="sldNum" sz="quarter" idx="5"/>
          </p:nvPr>
        </p:nvSpPr>
        <p:spPr/>
        <p:txBody>
          <a:bodyPr/>
          <a:lstStyle/>
          <a:p>
            <a:fld id="{E05B4FA7-1D85-49AB-B86E-9A9918E27BE4}" type="slidenum">
              <a:rPr lang="en-GB" smtClean="0"/>
              <a:t>4</a:t>
            </a:fld>
            <a:endParaRPr lang="en-GB" dirty="0"/>
          </a:p>
        </p:txBody>
      </p:sp>
    </p:spTree>
    <p:extLst>
      <p:ext uri="{BB962C8B-B14F-4D97-AF65-F5344CB8AC3E}">
        <p14:creationId xmlns:p14="http://schemas.microsoft.com/office/powerpoint/2010/main" val="3161413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7359E73-21BA-4426-AF48-363BBCAEDCD5}" type="slidenum">
              <a:rPr lang="en-GB" smtClean="0"/>
              <a:pPr/>
              <a:t>5</a:t>
            </a:fld>
            <a:endParaRPr lang="en-GB" dirty="0"/>
          </a:p>
        </p:txBody>
      </p:sp>
      <p:sp>
        <p:nvSpPr>
          <p:cNvPr id="59395" name="Rectangle 2"/>
          <p:cNvSpPr>
            <a:spLocks noGrp="1" noRot="1" noChangeAspect="1" noChangeArrowheads="1" noTextEdit="1"/>
          </p:cNvSpPr>
          <p:nvPr>
            <p:ph type="sldImg"/>
          </p:nvPr>
        </p:nvSpPr>
        <p:spPr>
          <a:xfrm>
            <a:off x="685800" y="407988"/>
            <a:ext cx="5486400" cy="3086100"/>
          </a:xfrm>
          <a:ln/>
        </p:spPr>
      </p:sp>
      <p:sp>
        <p:nvSpPr>
          <p:cNvPr id="59396" name="Rectangle 3"/>
          <p:cNvSpPr>
            <a:spLocks noGrp="1" noChangeArrowheads="1"/>
          </p:cNvSpPr>
          <p:nvPr>
            <p:ph type="body" idx="1"/>
          </p:nvPr>
        </p:nvSpPr>
        <p:spPr>
          <a:xfrm>
            <a:off x="685800" y="3708572"/>
            <a:ext cx="5486400" cy="5027440"/>
          </a:xfrm>
          <a:noFill/>
          <a:ln/>
        </p:spPr>
        <p:txBody>
          <a:bodyPr/>
          <a:lstStyle/>
          <a:p>
            <a:pPr eaLnBrk="1" hangingPunct="1">
              <a:spcBef>
                <a:spcPct val="0"/>
              </a:spcBef>
            </a:pPr>
            <a:r>
              <a:rPr lang="en-US" sz="2400" dirty="0"/>
              <a:t>Needless to say a lot of the equipment once it's used within those disaster response environments will not be used under the best of conditions…. they won't be used in nicely air-conditioned rooms… with regulated power supplies… it usually involves working out of a tent with very little airflow, under very harsh, dusty and hot conditions.</a:t>
            </a:r>
          </a:p>
          <a:p>
            <a:pPr eaLnBrk="1" hangingPunct="1">
              <a:spcBef>
                <a:spcPct val="0"/>
              </a:spcBef>
            </a:pPr>
            <a:r>
              <a:rPr lang="en-US" sz="2400" dirty="0"/>
              <a:t>As you can imagine, this results in alot of equipment failures and equipment that completely cannot be used after a deployment is completed  </a:t>
            </a:r>
          </a:p>
        </p:txBody>
      </p:sp>
    </p:spTree>
    <p:extLst>
      <p:ext uri="{BB962C8B-B14F-4D97-AF65-F5344CB8AC3E}">
        <p14:creationId xmlns:p14="http://schemas.microsoft.com/office/powerpoint/2010/main" val="36608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82600"/>
            <a:ext cx="5486400" cy="3086100"/>
          </a:xfrm>
        </p:spPr>
      </p:sp>
      <p:sp>
        <p:nvSpPr>
          <p:cNvPr id="3" name="Notes Placeholder 2"/>
          <p:cNvSpPr>
            <a:spLocks noGrp="1"/>
          </p:cNvSpPr>
          <p:nvPr>
            <p:ph type="body" idx="1"/>
          </p:nvPr>
        </p:nvSpPr>
        <p:spPr>
          <a:xfrm>
            <a:off x="543697" y="3998955"/>
            <a:ext cx="5770605" cy="3600450"/>
          </a:xfrm>
        </p:spPr>
        <p:txBody>
          <a:bodyPr>
            <a:normAutofit fontScale="92500" lnSpcReduction="10000"/>
          </a:bodyPr>
          <a:lstStyle/>
          <a:p>
            <a:r>
              <a:rPr lang="en-GB" sz="3200" dirty="0"/>
              <a:t>The emergency deployments to 2017…</a:t>
            </a:r>
          </a:p>
          <a:p>
            <a:r>
              <a:rPr lang="en-GB" sz="3200" dirty="0"/>
              <a:t>Colour</a:t>
            </a:r>
            <a:r>
              <a:rPr lang="en-GB" sz="3200" baseline="0" dirty="0"/>
              <a:t> code </a:t>
            </a:r>
          </a:p>
          <a:p>
            <a:r>
              <a:rPr lang="en-GB" sz="3200" baseline="0" dirty="0"/>
              <a:t>Green -  	Food/Medical, </a:t>
            </a:r>
          </a:p>
          <a:p>
            <a:r>
              <a:rPr lang="en-GB" sz="3200" baseline="0" dirty="0"/>
              <a:t>Red -  	Earthquakes, </a:t>
            </a:r>
          </a:p>
          <a:p>
            <a:r>
              <a:rPr lang="en-GB" sz="3200" baseline="0" dirty="0"/>
              <a:t>Blue -  	Floods, </a:t>
            </a:r>
          </a:p>
          <a:p>
            <a:r>
              <a:rPr lang="en-GB" sz="3200" baseline="0" dirty="0"/>
              <a:t>Yellow -  	Winds and Hurricanes, </a:t>
            </a:r>
          </a:p>
          <a:p>
            <a:r>
              <a:rPr lang="en-GB" sz="3200" baseline="0" dirty="0"/>
              <a:t>Black -  	“Complex” </a:t>
            </a:r>
            <a:endParaRPr lang="en-GB" sz="3200" dirty="0"/>
          </a:p>
        </p:txBody>
      </p:sp>
      <p:sp>
        <p:nvSpPr>
          <p:cNvPr id="4" name="Slide Number Placeholder 3"/>
          <p:cNvSpPr>
            <a:spLocks noGrp="1"/>
          </p:cNvSpPr>
          <p:nvPr>
            <p:ph type="sldNum" sz="quarter" idx="10"/>
          </p:nvPr>
        </p:nvSpPr>
        <p:spPr/>
        <p:txBody>
          <a:bodyPr/>
          <a:lstStyle/>
          <a:p>
            <a:pPr>
              <a:defRPr/>
            </a:pPr>
            <a:fld id="{27955C22-F026-41CA-96DC-AEDC72CAFF38}" type="slidenum">
              <a:rPr lang="en-GB" smtClean="0"/>
              <a:pPr>
                <a:defRPr/>
              </a:pPr>
              <a:t>6</a:t>
            </a:fld>
            <a:endParaRPr lang="en-GB" dirty="0"/>
          </a:p>
        </p:txBody>
      </p:sp>
    </p:spTree>
    <p:extLst>
      <p:ext uri="{BB962C8B-B14F-4D97-AF65-F5344CB8AC3E}">
        <p14:creationId xmlns:p14="http://schemas.microsoft.com/office/powerpoint/2010/main" val="360929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What do we do? ….</a:t>
            </a:r>
          </a:p>
          <a:p>
            <a:endParaRPr lang="en-US" sz="3200" dirty="0"/>
          </a:p>
          <a:p>
            <a:r>
              <a:rPr lang="en-US" sz="3200" dirty="0"/>
              <a:t>Or what do we produce during a Disaster Response?</a:t>
            </a:r>
          </a:p>
        </p:txBody>
      </p:sp>
      <p:sp>
        <p:nvSpPr>
          <p:cNvPr id="4" name="Slide Number Placeholder 3"/>
          <p:cNvSpPr>
            <a:spLocks noGrp="1"/>
          </p:cNvSpPr>
          <p:nvPr>
            <p:ph type="sldNum" sz="quarter" idx="5"/>
          </p:nvPr>
        </p:nvSpPr>
        <p:spPr/>
        <p:txBody>
          <a:bodyPr/>
          <a:lstStyle/>
          <a:p>
            <a:fld id="{E05B4FA7-1D85-49AB-B86E-9A9918E27BE4}" type="slidenum">
              <a:rPr lang="en-GB" smtClean="0"/>
              <a:t>7</a:t>
            </a:fld>
            <a:endParaRPr lang="en-GB" dirty="0"/>
          </a:p>
        </p:txBody>
      </p:sp>
    </p:spTree>
    <p:extLst>
      <p:ext uri="{BB962C8B-B14F-4D97-AF65-F5344CB8AC3E}">
        <p14:creationId xmlns:p14="http://schemas.microsoft.com/office/powerpoint/2010/main" val="68928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we determine where the affected areas are and then determine where the affected people are located or have relocated to…</a:t>
            </a:r>
          </a:p>
        </p:txBody>
      </p:sp>
      <p:sp>
        <p:nvSpPr>
          <p:cNvPr id="4" name="Slide Number Placeholder 3"/>
          <p:cNvSpPr>
            <a:spLocks noGrp="1"/>
          </p:cNvSpPr>
          <p:nvPr>
            <p:ph type="sldNum" sz="quarter" idx="5"/>
          </p:nvPr>
        </p:nvSpPr>
        <p:spPr/>
        <p:txBody>
          <a:bodyPr/>
          <a:lstStyle/>
          <a:p>
            <a:fld id="{E05B4FA7-1D85-49AB-B86E-9A9918E27BE4}" type="slidenum">
              <a:rPr lang="en-GB" smtClean="0"/>
              <a:t>8</a:t>
            </a:fld>
            <a:endParaRPr lang="en-GB" dirty="0"/>
          </a:p>
        </p:txBody>
      </p:sp>
    </p:spTree>
    <p:extLst>
      <p:ext uri="{BB962C8B-B14F-4D97-AF65-F5344CB8AC3E}">
        <p14:creationId xmlns:p14="http://schemas.microsoft.com/office/powerpoint/2010/main" val="1856412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b="1">
                <a:solidFill>
                  <a:schemeClr val="tx1"/>
                </a:solidFill>
                <a:latin typeface="Candara" pitchFamily="34" charset="0"/>
              </a:defRPr>
            </a:lvl1pPr>
            <a:lvl2pPr marL="742890" indent="-285727">
              <a:defRPr b="1">
                <a:solidFill>
                  <a:schemeClr val="tx1"/>
                </a:solidFill>
                <a:latin typeface="Candara" pitchFamily="34" charset="0"/>
              </a:defRPr>
            </a:lvl2pPr>
            <a:lvl3pPr marL="1142906" indent="-228581">
              <a:defRPr b="1">
                <a:solidFill>
                  <a:schemeClr val="tx1"/>
                </a:solidFill>
                <a:latin typeface="Candara" pitchFamily="34" charset="0"/>
              </a:defRPr>
            </a:lvl3pPr>
            <a:lvl4pPr marL="1600069" indent="-228581">
              <a:defRPr b="1">
                <a:solidFill>
                  <a:schemeClr val="tx1"/>
                </a:solidFill>
                <a:latin typeface="Candara" pitchFamily="34" charset="0"/>
              </a:defRPr>
            </a:lvl4pPr>
            <a:lvl5pPr marL="2057232" indent="-228581">
              <a:defRPr b="1">
                <a:solidFill>
                  <a:schemeClr val="tx1"/>
                </a:solidFill>
                <a:latin typeface="Candara" pitchFamily="34" charset="0"/>
              </a:defRPr>
            </a:lvl5pPr>
            <a:lvl6pPr marL="2514394" indent="-228581" eaLnBrk="0" fontAlgn="base" hangingPunct="0">
              <a:spcBef>
                <a:spcPct val="0"/>
              </a:spcBef>
              <a:spcAft>
                <a:spcPct val="0"/>
              </a:spcAft>
              <a:defRPr b="1">
                <a:solidFill>
                  <a:schemeClr val="tx1"/>
                </a:solidFill>
                <a:latin typeface="Candara" pitchFamily="34" charset="0"/>
              </a:defRPr>
            </a:lvl6pPr>
            <a:lvl7pPr marL="2971557" indent="-228581" eaLnBrk="0" fontAlgn="base" hangingPunct="0">
              <a:spcBef>
                <a:spcPct val="0"/>
              </a:spcBef>
              <a:spcAft>
                <a:spcPct val="0"/>
              </a:spcAft>
              <a:defRPr b="1">
                <a:solidFill>
                  <a:schemeClr val="tx1"/>
                </a:solidFill>
                <a:latin typeface="Candara" pitchFamily="34" charset="0"/>
              </a:defRPr>
            </a:lvl7pPr>
            <a:lvl8pPr marL="3428720" indent="-228581" eaLnBrk="0" fontAlgn="base" hangingPunct="0">
              <a:spcBef>
                <a:spcPct val="0"/>
              </a:spcBef>
              <a:spcAft>
                <a:spcPct val="0"/>
              </a:spcAft>
              <a:defRPr b="1">
                <a:solidFill>
                  <a:schemeClr val="tx1"/>
                </a:solidFill>
                <a:latin typeface="Candara" pitchFamily="34" charset="0"/>
              </a:defRPr>
            </a:lvl8pPr>
            <a:lvl9pPr marL="3885883" indent="-228581" eaLnBrk="0" fontAlgn="base" hangingPunct="0">
              <a:spcBef>
                <a:spcPct val="0"/>
              </a:spcBef>
              <a:spcAft>
                <a:spcPct val="0"/>
              </a:spcAft>
              <a:defRPr b="1">
                <a:solidFill>
                  <a:schemeClr val="tx1"/>
                </a:solidFill>
                <a:latin typeface="Candara" pitchFamily="34" charset="0"/>
              </a:defRPr>
            </a:lvl9pPr>
          </a:lstStyle>
          <a:p>
            <a:fld id="{76A0AA89-E754-4438-8D22-CE0EF66F20EC}" type="slidenum">
              <a:rPr lang="en-US" b="0" smtClean="0">
                <a:latin typeface="Arial" charset="0"/>
              </a:rPr>
              <a:pPr/>
              <a:t>9</a:t>
            </a:fld>
            <a:endParaRPr lang="en-US" b="0" dirty="0">
              <a:latin typeface="Arial" charset="0"/>
            </a:endParaRPr>
          </a:p>
        </p:txBody>
      </p:sp>
      <p:sp>
        <p:nvSpPr>
          <p:cNvPr id="94211" name="Rectangle 2"/>
          <p:cNvSpPr>
            <a:spLocks noGrp="1" noRot="1" noChangeAspect="1" noChangeArrowheads="1" noTextEdit="1"/>
          </p:cNvSpPr>
          <p:nvPr>
            <p:ph type="sldImg"/>
          </p:nvPr>
        </p:nvSpPr>
        <p:spPr>
          <a:xfrm>
            <a:off x="1547813" y="160338"/>
            <a:ext cx="3762375" cy="2116137"/>
          </a:xfrm>
          <a:ln/>
        </p:spPr>
      </p:sp>
      <p:sp>
        <p:nvSpPr>
          <p:cNvPr id="94212" name="Rectangle 3"/>
          <p:cNvSpPr>
            <a:spLocks noGrp="1" noChangeArrowheads="1"/>
          </p:cNvSpPr>
          <p:nvPr>
            <p:ph type="body" idx="1"/>
          </p:nvPr>
        </p:nvSpPr>
        <p:spPr>
          <a:xfrm>
            <a:off x="327454" y="2276475"/>
            <a:ext cx="6203091" cy="6818098"/>
          </a:xfrm>
          <a:noFill/>
        </p:spPr>
        <p:txBody>
          <a:bodyPr/>
          <a:lstStyle/>
          <a:p>
            <a:pPr eaLnBrk="1" hangingPunct="1"/>
            <a:r>
              <a:rPr lang="en-US" sz="2200" dirty="0"/>
              <a:t>As the disaster response activity progress is it becomes critical to determine where the other relief agencies and teams are working…. this is incredibly important to ensure that not all the AID is being directed to one area where other areas which may also require it may not be focused on.</a:t>
            </a:r>
          </a:p>
          <a:p>
            <a:r>
              <a:rPr lang="en-US" sz="2200" dirty="0"/>
              <a:t>It helps the coordinating agencies to equitably distribute AID to all affected regions, and prevents situations where multiple response agencies rush to an area where they know AID is requires in less than a coordinated effort…. resulting in multiple agencies arriving at the same location….. delivering the same aid…. at the same time…. where other areas are completely ignored.</a:t>
            </a:r>
          </a:p>
          <a:p>
            <a:pPr eaLnBrk="1" hangingPunct="1"/>
            <a:r>
              <a:rPr lang="en-US" sz="2200" dirty="0"/>
              <a:t>Knowing where the relief agencies or teams are centered, is also extremely useful from a security perspective. In disaster situations, because of the volatility and uncertainty of the environment there is often the need to extract teams from areas at very short notice.</a:t>
            </a:r>
            <a:endParaRPr lang="en-GB" sz="2200" dirty="0"/>
          </a:p>
        </p:txBody>
      </p:sp>
    </p:spTree>
    <p:extLst>
      <p:ext uri="{BB962C8B-B14F-4D97-AF65-F5344CB8AC3E}">
        <p14:creationId xmlns:p14="http://schemas.microsoft.com/office/powerpoint/2010/main" val="2802769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41989" y="3645024"/>
            <a:ext cx="8534400" cy="1152128"/>
          </a:xfrm>
          <a:prstGeom prst="rect">
            <a:avLst/>
          </a:prstGeom>
        </p:spPr>
        <p:txBody>
          <a:bodyPr/>
          <a:lstStyle>
            <a:lvl1pPr marL="0" indent="0" algn="ctr">
              <a:buNone/>
              <a:defRPr sz="1846" i="1">
                <a:solidFill>
                  <a:srgbClr val="3C60AD"/>
                </a:solidFill>
                <a:latin typeface="Calibri"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a:t>Location</a:t>
            </a:r>
          </a:p>
          <a:p>
            <a:r>
              <a:rPr lang="en-US" dirty="0"/>
              <a:t>DD MMM YYYY</a:t>
            </a:r>
          </a:p>
          <a:p>
            <a:r>
              <a:rPr lang="en-GB" dirty="0"/>
              <a:t>Presenter Name</a:t>
            </a:r>
          </a:p>
        </p:txBody>
      </p:sp>
      <p:grpSp>
        <p:nvGrpSpPr>
          <p:cNvPr id="14" name="Group 13"/>
          <p:cNvGrpSpPr/>
          <p:nvPr userDrawn="1"/>
        </p:nvGrpSpPr>
        <p:grpSpPr>
          <a:xfrm>
            <a:off x="0" y="5057800"/>
            <a:ext cx="12192000" cy="1800200"/>
            <a:chOff x="0" y="5057800"/>
            <a:chExt cx="9906000" cy="1800200"/>
          </a:xfrm>
        </p:grpSpPr>
        <p:pic>
          <p:nvPicPr>
            <p:cNvPr id="15" name="Picture 14" descr="2013-11-08 The Philippines - Ant 013.jpg"/>
            <p:cNvPicPr>
              <a:picLocks noChangeAspect="1"/>
            </p:cNvPicPr>
            <p:nvPr/>
          </p:nvPicPr>
          <p:blipFill>
            <a:blip r:embed="rId2" cstate="email"/>
            <a:srcRect/>
            <a:stretch>
              <a:fillRect/>
            </a:stretch>
          </p:blipFill>
          <p:spPr>
            <a:xfrm>
              <a:off x="0" y="5058000"/>
              <a:ext cx="1973417" cy="1800000"/>
            </a:xfrm>
            <a:prstGeom prst="rect">
              <a:avLst/>
            </a:prstGeom>
            <a:noFill/>
            <a:ln>
              <a:noFill/>
            </a:ln>
          </p:spPr>
        </p:pic>
        <p:pic>
          <p:nvPicPr>
            <p:cNvPr id="16" name="Picture 15" descr="2013-11-08 The Philippines - Ant 044.jpg"/>
            <p:cNvPicPr>
              <a:picLocks noChangeAspect="1"/>
            </p:cNvPicPr>
            <p:nvPr/>
          </p:nvPicPr>
          <p:blipFill>
            <a:blip r:embed="rId3" cstate="email"/>
            <a:srcRect/>
            <a:stretch>
              <a:fillRect/>
            </a:stretch>
          </p:blipFill>
          <p:spPr>
            <a:xfrm>
              <a:off x="7932583" y="5058000"/>
              <a:ext cx="1973417" cy="1800000"/>
            </a:xfrm>
            <a:prstGeom prst="rect">
              <a:avLst/>
            </a:prstGeom>
            <a:noFill/>
            <a:ln>
              <a:noFill/>
            </a:ln>
          </p:spPr>
        </p:pic>
        <p:pic>
          <p:nvPicPr>
            <p:cNvPr id="1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7923" y="5058000"/>
              <a:ext cx="1975424"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descr="2009-12-05 Niger 034.jpg"/>
            <p:cNvPicPr>
              <a:picLocks noChangeAspect="1"/>
            </p:cNvPicPr>
            <p:nvPr/>
          </p:nvPicPr>
          <p:blipFill>
            <a:blip r:embed="rId5" cstate="email"/>
            <a:srcRect/>
            <a:stretch>
              <a:fillRect/>
            </a:stretch>
          </p:blipFill>
          <p:spPr>
            <a:xfrm>
              <a:off x="3965288" y="5057800"/>
              <a:ext cx="1973400" cy="1800200"/>
            </a:xfrm>
            <a:prstGeom prst="rect">
              <a:avLst/>
            </a:prstGeom>
            <a:noFill/>
            <a:ln>
              <a:noFill/>
            </a:ln>
          </p:spPr>
        </p:pic>
        <p:pic>
          <p:nvPicPr>
            <p:cNvPr id="19" name="Picture 18" descr="2626.jpg"/>
            <p:cNvPicPr>
              <a:picLocks noChangeAspect="1"/>
            </p:cNvPicPr>
            <p:nvPr/>
          </p:nvPicPr>
          <p:blipFill>
            <a:blip r:embed="rId6" cstate="email"/>
            <a:srcRect/>
            <a:stretch>
              <a:fillRect/>
            </a:stretch>
          </p:blipFill>
          <p:spPr>
            <a:xfrm>
              <a:off x="1982653" y="5057800"/>
              <a:ext cx="1973400" cy="1800200"/>
            </a:xfrm>
            <a:prstGeom prst="rect">
              <a:avLst/>
            </a:prstGeom>
            <a:noFill/>
            <a:ln>
              <a:noFill/>
            </a:ln>
          </p:spPr>
        </p:pic>
      </p:grpSp>
      <p:sp>
        <p:nvSpPr>
          <p:cNvPr id="20" name="Title 19"/>
          <p:cNvSpPr>
            <a:spLocks noGrp="1"/>
          </p:cNvSpPr>
          <p:nvPr>
            <p:ph type="title"/>
          </p:nvPr>
        </p:nvSpPr>
        <p:spPr>
          <a:xfrm>
            <a:off x="601236" y="2276872"/>
            <a:ext cx="10972800" cy="1143000"/>
          </a:xfrm>
          <a:prstGeom prst="rect">
            <a:avLst/>
          </a:prstGeom>
        </p:spPr>
        <p:txBody>
          <a:bodyPr/>
          <a:lstStyle>
            <a:lvl1pPr>
              <a:defRPr b="1"/>
            </a:lvl1pPr>
          </a:lstStyle>
          <a:p>
            <a:r>
              <a:rPr lang="en-US" dirty="0"/>
              <a:t>Click to edit Master title style</a:t>
            </a:r>
            <a:endParaRPr lang="en-GB" dirty="0"/>
          </a:p>
        </p:txBody>
      </p:sp>
      <p:pic>
        <p:nvPicPr>
          <p:cNvPr id="11" name="Picture 7">
            <a:extLst>
              <a:ext uri="{FF2B5EF4-FFF2-40B4-BE49-F238E27FC236}">
                <a16:creationId xmlns:a16="http://schemas.microsoft.com/office/drawing/2014/main" id="{132C60B5-04EF-46C4-A178-76638122FF5D}"/>
              </a:ext>
            </a:extLst>
          </p:cNvPr>
          <p:cNvPicPr>
            <a:picLocks noChangeAspect="1" noChangeArrowheads="1"/>
          </p:cNvPicPr>
          <p:nvPr userDrawn="1"/>
        </p:nvPicPr>
        <p:blipFill>
          <a:blip r:embed="rId7" cstate="print"/>
          <a:srcRect/>
          <a:stretch>
            <a:fillRect/>
          </a:stretch>
        </p:blipFill>
        <p:spPr bwMode="auto">
          <a:xfrm>
            <a:off x="4131351" y="638744"/>
            <a:ext cx="3912571" cy="1296144"/>
          </a:xfrm>
          <a:prstGeom prst="rect">
            <a:avLst/>
          </a:prstGeom>
          <a:noFill/>
          <a:ln w="9525">
            <a:noFill/>
            <a:miter lim="800000"/>
            <a:headEnd/>
            <a:tailEnd/>
          </a:ln>
        </p:spPr>
      </p:pic>
    </p:spTree>
    <p:extLst>
      <p:ext uri="{BB962C8B-B14F-4D97-AF65-F5344CB8AC3E}">
        <p14:creationId xmlns:p14="http://schemas.microsoft.com/office/powerpoint/2010/main" val="986164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in 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41989" y="3645024"/>
            <a:ext cx="8534400" cy="1152128"/>
          </a:xfrm>
          <a:prstGeom prst="rect">
            <a:avLst/>
          </a:prstGeom>
        </p:spPr>
        <p:txBody>
          <a:bodyPr/>
          <a:lstStyle>
            <a:lvl1pPr marL="0" indent="0" algn="ctr">
              <a:buNone/>
              <a:defRPr sz="1846" i="1">
                <a:solidFill>
                  <a:srgbClr val="3C60AD"/>
                </a:solidFill>
                <a:latin typeface="Calibri"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a:t>Location</a:t>
            </a:r>
          </a:p>
          <a:p>
            <a:r>
              <a:rPr lang="en-US" dirty="0"/>
              <a:t>DD MMM YYYY</a:t>
            </a:r>
          </a:p>
          <a:p>
            <a:r>
              <a:rPr lang="en-GB" dirty="0"/>
              <a:t>Presenter Name</a:t>
            </a:r>
          </a:p>
        </p:txBody>
      </p:sp>
      <p:grpSp>
        <p:nvGrpSpPr>
          <p:cNvPr id="2" name="Group 13"/>
          <p:cNvGrpSpPr/>
          <p:nvPr userDrawn="1"/>
        </p:nvGrpSpPr>
        <p:grpSpPr>
          <a:xfrm>
            <a:off x="0" y="5057800"/>
            <a:ext cx="12192000" cy="1800200"/>
            <a:chOff x="0" y="5057800"/>
            <a:chExt cx="9906000" cy="1800200"/>
          </a:xfrm>
        </p:grpSpPr>
        <p:pic>
          <p:nvPicPr>
            <p:cNvPr id="15" name="Picture 14" descr="2013-11-08 The Philippines - Ant 013.jpg"/>
            <p:cNvPicPr>
              <a:picLocks noChangeAspect="1"/>
            </p:cNvPicPr>
            <p:nvPr/>
          </p:nvPicPr>
          <p:blipFill>
            <a:blip r:embed="rId2" cstate="email"/>
            <a:srcRect/>
            <a:stretch>
              <a:fillRect/>
            </a:stretch>
          </p:blipFill>
          <p:spPr>
            <a:xfrm>
              <a:off x="0" y="5058000"/>
              <a:ext cx="1973417" cy="1800000"/>
            </a:xfrm>
            <a:prstGeom prst="rect">
              <a:avLst/>
            </a:prstGeom>
            <a:noFill/>
            <a:ln>
              <a:noFill/>
            </a:ln>
          </p:spPr>
        </p:pic>
        <p:pic>
          <p:nvPicPr>
            <p:cNvPr id="16" name="Picture 15" descr="2013-11-08 The Philippines - Ant 044.jpg"/>
            <p:cNvPicPr>
              <a:picLocks noChangeAspect="1"/>
            </p:cNvPicPr>
            <p:nvPr/>
          </p:nvPicPr>
          <p:blipFill>
            <a:blip r:embed="rId3" cstate="email"/>
            <a:srcRect/>
            <a:stretch>
              <a:fillRect/>
            </a:stretch>
          </p:blipFill>
          <p:spPr>
            <a:xfrm>
              <a:off x="7932583" y="5058000"/>
              <a:ext cx="1973417" cy="1800000"/>
            </a:xfrm>
            <a:prstGeom prst="rect">
              <a:avLst/>
            </a:prstGeom>
            <a:noFill/>
            <a:ln>
              <a:noFill/>
            </a:ln>
          </p:spPr>
        </p:pic>
        <p:pic>
          <p:nvPicPr>
            <p:cNvPr id="1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7923" y="5058000"/>
              <a:ext cx="1975424"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descr="2009-12-05 Niger 034.jpg"/>
            <p:cNvPicPr>
              <a:picLocks noChangeAspect="1"/>
            </p:cNvPicPr>
            <p:nvPr/>
          </p:nvPicPr>
          <p:blipFill>
            <a:blip r:embed="rId5" cstate="email"/>
            <a:srcRect/>
            <a:stretch>
              <a:fillRect/>
            </a:stretch>
          </p:blipFill>
          <p:spPr>
            <a:xfrm>
              <a:off x="3965288" y="5057800"/>
              <a:ext cx="1973400" cy="1800200"/>
            </a:xfrm>
            <a:prstGeom prst="rect">
              <a:avLst/>
            </a:prstGeom>
            <a:noFill/>
            <a:ln>
              <a:noFill/>
            </a:ln>
          </p:spPr>
        </p:pic>
        <p:pic>
          <p:nvPicPr>
            <p:cNvPr id="19" name="Picture 18" descr="2626.jpg"/>
            <p:cNvPicPr>
              <a:picLocks noChangeAspect="1"/>
            </p:cNvPicPr>
            <p:nvPr/>
          </p:nvPicPr>
          <p:blipFill>
            <a:blip r:embed="rId6" cstate="email"/>
            <a:srcRect/>
            <a:stretch>
              <a:fillRect/>
            </a:stretch>
          </p:blipFill>
          <p:spPr>
            <a:xfrm>
              <a:off x="1982653" y="5057800"/>
              <a:ext cx="1973400" cy="1800200"/>
            </a:xfrm>
            <a:prstGeom prst="rect">
              <a:avLst/>
            </a:prstGeom>
            <a:noFill/>
            <a:ln>
              <a:noFill/>
            </a:ln>
          </p:spPr>
        </p:pic>
      </p:grpSp>
      <p:sp>
        <p:nvSpPr>
          <p:cNvPr id="20" name="Title 19"/>
          <p:cNvSpPr>
            <a:spLocks noGrp="1"/>
          </p:cNvSpPr>
          <p:nvPr>
            <p:ph type="title"/>
          </p:nvPr>
        </p:nvSpPr>
        <p:spPr>
          <a:xfrm>
            <a:off x="601236" y="2276872"/>
            <a:ext cx="10972800" cy="1143000"/>
          </a:xfrm>
          <a:prstGeom prst="rect">
            <a:avLst/>
          </a:prstGeom>
        </p:spPr>
        <p:txBody>
          <a:bodyPr/>
          <a:lstStyle>
            <a:lvl1pPr>
              <a:defRPr b="1"/>
            </a:lvl1pPr>
          </a:lstStyle>
          <a:p>
            <a:r>
              <a:rPr lang="en-US" dirty="0"/>
              <a:t>Click to edit Master title style</a:t>
            </a:r>
            <a:endParaRPr lang="en-GB" dirty="0"/>
          </a:p>
        </p:txBody>
      </p:sp>
      <p:pic>
        <p:nvPicPr>
          <p:cNvPr id="4" name="Picture 3">
            <a:extLst>
              <a:ext uri="{FF2B5EF4-FFF2-40B4-BE49-F238E27FC236}">
                <a16:creationId xmlns:a16="http://schemas.microsoft.com/office/drawing/2014/main" id="{F3D9DF32-0A92-4141-92CF-E816ED6604A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63180" y="3100675"/>
            <a:ext cx="2251571" cy="1786195"/>
          </a:xfrm>
          <a:prstGeom prst="rect">
            <a:avLst/>
          </a:prstGeom>
        </p:spPr>
      </p:pic>
      <p:pic>
        <p:nvPicPr>
          <p:cNvPr id="8" name="Picture 7">
            <a:extLst>
              <a:ext uri="{FF2B5EF4-FFF2-40B4-BE49-F238E27FC236}">
                <a16:creationId xmlns:a16="http://schemas.microsoft.com/office/drawing/2014/main" id="{0CB629EE-A9E7-43F0-8637-73A459393BDE}"/>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223006" y="404666"/>
            <a:ext cx="3410973" cy="1319775"/>
          </a:xfrm>
          <a:prstGeom prst="rect">
            <a:avLst/>
          </a:prstGeom>
        </p:spPr>
      </p:pic>
      <p:pic>
        <p:nvPicPr>
          <p:cNvPr id="10" name="Picture 9">
            <a:extLst>
              <a:ext uri="{FF2B5EF4-FFF2-40B4-BE49-F238E27FC236}">
                <a16:creationId xmlns:a16="http://schemas.microsoft.com/office/drawing/2014/main" id="{D9078CBD-908A-4BB2-BC3A-FEDBA6F0121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01236" y="548682"/>
            <a:ext cx="3101883" cy="1056187"/>
          </a:xfrm>
          <a:prstGeom prst="rect">
            <a:avLst/>
          </a:prstGeom>
        </p:spPr>
      </p:pic>
    </p:spTree>
    <p:extLst>
      <p:ext uri="{BB962C8B-B14F-4D97-AF65-F5344CB8AC3E}">
        <p14:creationId xmlns:p14="http://schemas.microsoft.com/office/powerpoint/2010/main" val="3424593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T"/>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a:t>Click icon to add picture</a:t>
            </a:r>
            <a:endParaRPr lang="en-TT"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960558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T"/>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F590E4D-9D0D-44CA-814C-5108A910B9BC}" type="datetimeFigureOut">
              <a:rPr lang="en-TT"/>
              <a:pPr>
                <a:defRPr/>
              </a:pPr>
              <a:t>10/12/2019</a:t>
            </a:fld>
            <a:endParaRPr lang="en-TT" dirty="0"/>
          </a:p>
        </p:txBody>
      </p:sp>
      <p:sp>
        <p:nvSpPr>
          <p:cNvPr id="6" name="Footer Placeholder 4"/>
          <p:cNvSpPr>
            <a:spLocks noGrp="1"/>
          </p:cNvSpPr>
          <p:nvPr>
            <p:ph type="ftr" sz="quarter" idx="11"/>
          </p:nvPr>
        </p:nvSpPr>
        <p:spPr/>
        <p:txBody>
          <a:bodyPr/>
          <a:lstStyle>
            <a:lvl1pPr>
              <a:defRPr/>
            </a:lvl1pPr>
          </a:lstStyle>
          <a:p>
            <a:pPr>
              <a:defRPr/>
            </a:pPr>
            <a:endParaRPr lang="en-TT" dirty="0"/>
          </a:p>
        </p:txBody>
      </p:sp>
      <p:sp>
        <p:nvSpPr>
          <p:cNvPr id="7" name="Slide Number Placeholder 5"/>
          <p:cNvSpPr>
            <a:spLocks noGrp="1"/>
          </p:cNvSpPr>
          <p:nvPr>
            <p:ph type="sldNum" sz="quarter" idx="12"/>
          </p:nvPr>
        </p:nvSpPr>
        <p:spPr/>
        <p:txBody>
          <a:bodyPr/>
          <a:lstStyle>
            <a:lvl1pPr>
              <a:defRPr/>
            </a:lvl1pPr>
          </a:lstStyle>
          <a:p>
            <a:pPr>
              <a:defRPr/>
            </a:pPr>
            <a:fld id="{C8345ACF-CC7D-4998-874F-68D0F159BDB5}" type="slidenum">
              <a:rPr lang="en-TT"/>
              <a:pPr>
                <a:defRPr/>
              </a:pPr>
              <a:t>‹#›</a:t>
            </a:fld>
            <a:endParaRPr lang="en-TT" dirty="0"/>
          </a:p>
        </p:txBody>
      </p:sp>
    </p:spTree>
    <p:extLst>
      <p:ext uri="{BB962C8B-B14F-4D97-AF65-F5344CB8AC3E}">
        <p14:creationId xmlns:p14="http://schemas.microsoft.com/office/powerpoint/2010/main" val="2288017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F8D544-D8FE-4DA7-A03E-5F436AAB5893}" type="datetimeFigureOut">
              <a:rPr lang="en-TT"/>
              <a:pPr>
                <a:defRPr/>
              </a:pPr>
              <a:t>10/12/2019</a:t>
            </a:fld>
            <a:endParaRPr lang="en-TT" dirty="0"/>
          </a:p>
        </p:txBody>
      </p:sp>
      <p:sp>
        <p:nvSpPr>
          <p:cNvPr id="3" name="Footer Placeholder 4"/>
          <p:cNvSpPr>
            <a:spLocks noGrp="1"/>
          </p:cNvSpPr>
          <p:nvPr>
            <p:ph type="ftr" sz="quarter" idx="11"/>
          </p:nvPr>
        </p:nvSpPr>
        <p:spPr/>
        <p:txBody>
          <a:bodyPr/>
          <a:lstStyle>
            <a:lvl1pPr>
              <a:defRPr/>
            </a:lvl1pPr>
          </a:lstStyle>
          <a:p>
            <a:pPr>
              <a:defRPr/>
            </a:pPr>
            <a:endParaRPr lang="en-TT" dirty="0"/>
          </a:p>
        </p:txBody>
      </p:sp>
      <p:sp>
        <p:nvSpPr>
          <p:cNvPr id="4" name="Slide Number Placeholder 5"/>
          <p:cNvSpPr>
            <a:spLocks noGrp="1"/>
          </p:cNvSpPr>
          <p:nvPr>
            <p:ph type="sldNum" sz="quarter" idx="12"/>
          </p:nvPr>
        </p:nvSpPr>
        <p:spPr/>
        <p:txBody>
          <a:bodyPr/>
          <a:lstStyle>
            <a:lvl1pPr>
              <a:defRPr/>
            </a:lvl1pPr>
          </a:lstStyle>
          <a:p>
            <a:pPr>
              <a:defRPr/>
            </a:pPr>
            <a:fld id="{F1EF8045-6398-4485-8F94-A3BAD3E7C044}" type="slidenum">
              <a:rPr lang="en-TT"/>
              <a:pPr>
                <a:defRPr/>
              </a:pPr>
              <a:t>‹#›</a:t>
            </a:fld>
            <a:endParaRPr lang="en-TT" dirty="0"/>
          </a:p>
        </p:txBody>
      </p:sp>
    </p:spTree>
    <p:extLst>
      <p:ext uri="{BB962C8B-B14F-4D97-AF65-F5344CB8AC3E}">
        <p14:creationId xmlns:p14="http://schemas.microsoft.com/office/powerpoint/2010/main" val="379568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4C88E-7F4E-428A-A619-E13C247138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5A5C34-5640-4684-8DF3-1F8F1D061CC1}"/>
              </a:ext>
            </a:extLst>
          </p:cNvPr>
          <p:cNvSpPr>
            <a:spLocks noGrp="1"/>
          </p:cNvSpPr>
          <p:nvPr>
            <p:ph type="dt" sz="half" idx="10"/>
          </p:nvPr>
        </p:nvSpPr>
        <p:spPr>
          <a:xfrm>
            <a:off x="838200" y="6356350"/>
            <a:ext cx="2743200" cy="365125"/>
          </a:xfrm>
          <a:prstGeom prst="rect">
            <a:avLst/>
          </a:prstGeom>
        </p:spPr>
        <p:txBody>
          <a:bodyPr/>
          <a:lstStyle/>
          <a:p>
            <a:fld id="{DC2172FE-BB03-497C-8269-CDF0F258CCA1}" type="datetimeFigureOut">
              <a:rPr lang="en-GB" smtClean="0"/>
              <a:t>10/12/2019</a:t>
            </a:fld>
            <a:endParaRPr lang="en-GB" dirty="0"/>
          </a:p>
        </p:txBody>
      </p:sp>
      <p:sp>
        <p:nvSpPr>
          <p:cNvPr id="4" name="Footer Placeholder 3">
            <a:extLst>
              <a:ext uri="{FF2B5EF4-FFF2-40B4-BE49-F238E27FC236}">
                <a16:creationId xmlns:a16="http://schemas.microsoft.com/office/drawing/2014/main" id="{852EF694-07E1-4547-B25C-D3D7FFDB6F06}"/>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06F5F955-3D3B-401D-845E-AF42C0D26DAB}"/>
              </a:ext>
            </a:extLst>
          </p:cNvPr>
          <p:cNvSpPr>
            <a:spLocks noGrp="1"/>
          </p:cNvSpPr>
          <p:nvPr>
            <p:ph type="sldNum" sz="quarter" idx="12"/>
          </p:nvPr>
        </p:nvSpPr>
        <p:spPr>
          <a:xfrm>
            <a:off x="8610600" y="6356350"/>
            <a:ext cx="2743200" cy="365125"/>
          </a:xfrm>
          <a:prstGeom prst="rect">
            <a:avLst/>
          </a:prstGeom>
        </p:spPr>
        <p:txBody>
          <a:bodyPr/>
          <a:lstStyle/>
          <a:p>
            <a:fld id="{931B1471-5469-4F6B-9946-F5E6112EC1B2}" type="slidenum">
              <a:rPr lang="en-GB" smtClean="0"/>
              <a:t>‹#›</a:t>
            </a:fld>
            <a:endParaRPr lang="en-GB" dirty="0"/>
          </a:p>
        </p:txBody>
      </p:sp>
    </p:spTree>
    <p:extLst>
      <p:ext uri="{BB962C8B-B14F-4D97-AF65-F5344CB8AC3E}">
        <p14:creationId xmlns:p14="http://schemas.microsoft.com/office/powerpoint/2010/main" val="3043296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2192000" cy="864096"/>
          </a:xfrm>
          <a:prstGeom prst="rect">
            <a:avLst/>
          </a:prstGeom>
        </p:spPr>
        <p:txBody>
          <a:bodyPr/>
          <a:lstStyle>
            <a:lvl1pPr algn="l">
              <a:defRPr b="1">
                <a:solidFill>
                  <a:srgbClr val="3C60AD"/>
                </a:solidFill>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0" y="1196752"/>
            <a:ext cx="12192000" cy="5112568"/>
          </a:xfrm>
          <a:prstGeom prst="rect">
            <a:avLst/>
          </a:prstGeom>
        </p:spPr>
        <p:txBody>
          <a:bodyPr/>
          <a:lstStyle>
            <a:lvl1pPr>
              <a:buFontTx/>
              <a:buBlip>
                <a:blip r:embed="rId2"/>
              </a:buBlip>
              <a:defRPr>
                <a:solidFill>
                  <a:srgbClr val="3C60AD"/>
                </a:solidFill>
              </a:defRPr>
            </a:lvl1pPr>
            <a:lvl2pPr>
              <a:buFontTx/>
              <a:buBlip>
                <a:blip r:embed="rId2"/>
              </a:buBlip>
              <a:defRPr>
                <a:solidFill>
                  <a:srgbClr val="3C60AD"/>
                </a:solidFill>
              </a:defRPr>
            </a:lvl2pPr>
            <a:lvl3pPr>
              <a:buFontTx/>
              <a:buBlip>
                <a:blip r:embed="rId2"/>
              </a:buBlip>
              <a:defRPr>
                <a:solidFill>
                  <a:srgbClr val="3C60AD"/>
                </a:solidFill>
              </a:defRPr>
            </a:lvl3pPr>
            <a:lvl4pPr>
              <a:buFontTx/>
              <a:buBlip>
                <a:blip r:embed="rId2"/>
              </a:buBlip>
              <a:defRPr>
                <a:solidFill>
                  <a:srgbClr val="3C60AD"/>
                </a:solidFill>
              </a:defRPr>
            </a:lvl4pPr>
            <a:lvl5pPr>
              <a:buFontTx/>
              <a:buBlip>
                <a:blip r:embed="rId2"/>
              </a:buBlip>
              <a:defRPr>
                <a:solidFill>
                  <a:srgbClr val="3C60A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92269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7"/>
          <p:cNvSpPr>
            <a:spLocks noGrp="1"/>
          </p:cNvSpPr>
          <p:nvPr>
            <p:ph type="title"/>
          </p:nvPr>
        </p:nvSpPr>
        <p:spPr>
          <a:xfrm>
            <a:off x="609600" y="2060848"/>
            <a:ext cx="10972800" cy="1143000"/>
          </a:xfrm>
          <a:prstGeom prst="rect">
            <a:avLst/>
          </a:prstGeom>
        </p:spPr>
        <p:txBody>
          <a:bodyPr/>
          <a:lstStyle>
            <a:lvl1pPr>
              <a:defRPr b="1">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50315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2192000" cy="864096"/>
          </a:xfrm>
          <a:prstGeom prst="rect">
            <a:avLst/>
          </a:prstGeom>
        </p:spPr>
        <p:txBody>
          <a:bodyPr/>
          <a:lstStyle>
            <a:lvl1pPr algn="l">
              <a:defRPr b="1">
                <a:latin typeface="Calibri"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600203"/>
            <a:ext cx="5384800" cy="4525963"/>
          </a:xfrm>
          <a:prstGeom prst="rect">
            <a:avLst/>
          </a:prstGeom>
        </p:spPr>
        <p:txBody>
          <a:bodyPr/>
          <a:lstStyle>
            <a:lvl1pPr>
              <a:buFontTx/>
              <a:buBlip>
                <a:blip r:embed="rId2"/>
              </a:buBlip>
              <a:defRPr sz="2585">
                <a:solidFill>
                  <a:srgbClr val="3C60AD"/>
                </a:solidFill>
                <a:latin typeface="Calibri" pitchFamily="34" charset="0"/>
              </a:defRPr>
            </a:lvl1pPr>
            <a:lvl2pPr>
              <a:buFontTx/>
              <a:buBlip>
                <a:blip r:embed="rId2"/>
              </a:buBlip>
              <a:defRPr sz="2215">
                <a:solidFill>
                  <a:srgbClr val="3C60AD"/>
                </a:solidFill>
                <a:latin typeface="Calibri" pitchFamily="34" charset="0"/>
              </a:defRPr>
            </a:lvl2pPr>
            <a:lvl3pPr>
              <a:buFontTx/>
              <a:buBlip>
                <a:blip r:embed="rId2"/>
              </a:buBlip>
              <a:defRPr sz="1846">
                <a:solidFill>
                  <a:srgbClr val="3C60AD"/>
                </a:solidFill>
                <a:latin typeface="Calibri" pitchFamily="34" charset="0"/>
              </a:defRPr>
            </a:lvl3pPr>
            <a:lvl4pPr>
              <a:buFontTx/>
              <a:buBlip>
                <a:blip r:embed="rId2"/>
              </a:buBlip>
              <a:defRPr sz="1662">
                <a:solidFill>
                  <a:srgbClr val="3C60AD"/>
                </a:solidFill>
                <a:latin typeface="Calibri" pitchFamily="34" charset="0"/>
              </a:defRPr>
            </a:lvl4pPr>
            <a:lvl5pPr>
              <a:buFontTx/>
              <a:buBlip>
                <a:blip r:embed="rId2"/>
              </a:buBlip>
              <a:defRPr sz="1662">
                <a:solidFill>
                  <a:srgbClr val="3C60AD"/>
                </a:solidFill>
                <a:latin typeface="Calibri" pitchFamily="34" charset="0"/>
              </a:defRPr>
            </a:lvl5pPr>
            <a:lvl6pPr>
              <a:defRPr sz="1662"/>
            </a:lvl6pPr>
            <a:lvl7pPr>
              <a:defRPr sz="1662"/>
            </a:lvl7pPr>
            <a:lvl8pPr>
              <a:defRPr sz="1662"/>
            </a:lvl8pPr>
            <a:lvl9pPr>
              <a:defRPr sz="166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3"/>
            <a:ext cx="5384800" cy="4525963"/>
          </a:xfrm>
          <a:prstGeom prst="rect">
            <a:avLst/>
          </a:prstGeom>
        </p:spPr>
        <p:txBody>
          <a:bodyPr/>
          <a:lstStyle>
            <a:lvl1pPr>
              <a:buFontTx/>
              <a:buBlip>
                <a:blip r:embed="rId2"/>
              </a:buBlip>
              <a:defRPr sz="2585">
                <a:solidFill>
                  <a:srgbClr val="3C60AD"/>
                </a:solidFill>
                <a:latin typeface="Calibri" pitchFamily="34" charset="0"/>
              </a:defRPr>
            </a:lvl1pPr>
            <a:lvl2pPr>
              <a:buFontTx/>
              <a:buBlip>
                <a:blip r:embed="rId2"/>
              </a:buBlip>
              <a:defRPr sz="2215">
                <a:solidFill>
                  <a:srgbClr val="3C60AD"/>
                </a:solidFill>
                <a:latin typeface="Calibri" pitchFamily="34" charset="0"/>
              </a:defRPr>
            </a:lvl2pPr>
            <a:lvl3pPr>
              <a:buFontTx/>
              <a:buBlip>
                <a:blip r:embed="rId2"/>
              </a:buBlip>
              <a:defRPr sz="1846">
                <a:solidFill>
                  <a:srgbClr val="3C60AD"/>
                </a:solidFill>
                <a:latin typeface="Calibri" pitchFamily="34" charset="0"/>
              </a:defRPr>
            </a:lvl3pPr>
            <a:lvl4pPr>
              <a:buFontTx/>
              <a:buBlip>
                <a:blip r:embed="rId2"/>
              </a:buBlip>
              <a:defRPr sz="1662">
                <a:solidFill>
                  <a:srgbClr val="3C60AD"/>
                </a:solidFill>
                <a:latin typeface="Calibri" pitchFamily="34" charset="0"/>
              </a:defRPr>
            </a:lvl4pPr>
            <a:lvl5pPr>
              <a:buFontTx/>
              <a:buBlip>
                <a:blip r:embed="rId2"/>
              </a:buBlip>
              <a:defRPr sz="1662">
                <a:solidFill>
                  <a:srgbClr val="3C60AD"/>
                </a:solidFill>
                <a:latin typeface="Calibri" pitchFamily="34" charset="0"/>
              </a:defRPr>
            </a:lvl5pPr>
            <a:lvl6pPr>
              <a:defRPr sz="1662"/>
            </a:lvl6pPr>
            <a:lvl7pPr>
              <a:defRPr sz="1662"/>
            </a:lvl7pPr>
            <a:lvl8pPr>
              <a:defRPr sz="1662"/>
            </a:lvl8pPr>
            <a:lvl9pPr>
              <a:defRPr sz="1662"/>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27907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Title 7"/>
          <p:cNvSpPr>
            <a:spLocks noGrp="1"/>
          </p:cNvSpPr>
          <p:nvPr>
            <p:ph type="title"/>
          </p:nvPr>
        </p:nvSpPr>
        <p:spPr>
          <a:xfrm>
            <a:off x="609600" y="2060848"/>
            <a:ext cx="10972800" cy="1143000"/>
          </a:xfrm>
          <a:prstGeom prst="rect">
            <a:avLst/>
          </a:prstGeom>
        </p:spPr>
        <p:txBody>
          <a:bodyPr/>
          <a:lstStyle>
            <a:lvl1pPr>
              <a:defRPr b="1">
                <a:solidFill>
                  <a:srgbClr val="3C60AD"/>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002892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pic>
        <p:nvPicPr>
          <p:cNvPr id="5" name="Picture 4" descr="Frontcover.png"/>
          <p:cNvPicPr>
            <a:picLocks noChangeAspect="1"/>
          </p:cNvPicPr>
          <p:nvPr userDrawn="1"/>
        </p:nvPicPr>
        <p:blipFill>
          <a:blip r:embed="rId2" cstate="email"/>
          <a:stretch>
            <a:fillRect/>
          </a:stretch>
        </p:blipFill>
        <p:spPr>
          <a:xfrm>
            <a:off x="0" y="5064802"/>
            <a:ext cx="12192000" cy="1790700"/>
          </a:xfrm>
          <a:prstGeom prst="rect">
            <a:avLst/>
          </a:prstGeom>
          <a:noFill/>
          <a:ln>
            <a:noFill/>
          </a:ln>
        </p:spPr>
      </p:pic>
      <p:sp>
        <p:nvSpPr>
          <p:cNvPr id="8" name="Subtitle 2"/>
          <p:cNvSpPr>
            <a:spLocks noGrp="1"/>
          </p:cNvSpPr>
          <p:nvPr>
            <p:ph type="subTitle" idx="1" hasCustomPrompt="1"/>
          </p:nvPr>
        </p:nvSpPr>
        <p:spPr>
          <a:xfrm>
            <a:off x="955736" y="3717032"/>
            <a:ext cx="10369152" cy="504056"/>
          </a:xfrm>
          <a:prstGeom prst="rect">
            <a:avLst/>
          </a:prstGeom>
        </p:spPr>
        <p:txBody>
          <a:bodyPr/>
          <a:lstStyle>
            <a:lvl1pPr marL="0" indent="0" algn="ctr">
              <a:buNone/>
              <a:defRPr sz="2585" i="0">
                <a:solidFill>
                  <a:srgbClr val="3C60AD"/>
                </a:solidFill>
                <a:latin typeface="Calibri"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GB" dirty="0"/>
              <a:t>myemail@mapaction.org</a:t>
            </a:r>
          </a:p>
          <a:p>
            <a:endParaRPr lang="en-GB" dirty="0"/>
          </a:p>
        </p:txBody>
      </p:sp>
      <p:sp>
        <p:nvSpPr>
          <p:cNvPr id="9" name="Subtitle 2"/>
          <p:cNvSpPr txBox="1">
            <a:spLocks/>
          </p:cNvSpPr>
          <p:nvPr userDrawn="1"/>
        </p:nvSpPr>
        <p:spPr>
          <a:xfrm>
            <a:off x="1132989" y="2996952"/>
            <a:ext cx="9926025" cy="504056"/>
          </a:xfrm>
          <a:prstGeom prst="rect">
            <a:avLst/>
          </a:prstGeom>
        </p:spPr>
        <p:txBody>
          <a:bodyPr/>
          <a:lstStyle>
            <a:lvl1pPr marL="0" indent="0" algn="l">
              <a:buNone/>
              <a:defRPr sz="2800" i="0">
                <a:solidFill>
                  <a:srgbClr val="3C60AD"/>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844083" rtl="0" eaLnBrk="1" fontAlgn="auto" latinLnBrk="0" hangingPunct="1">
              <a:lnSpc>
                <a:spcPct val="100000"/>
              </a:lnSpc>
              <a:spcBef>
                <a:spcPct val="20000"/>
              </a:spcBef>
              <a:spcAft>
                <a:spcPts val="0"/>
              </a:spcAft>
              <a:buClrTx/>
              <a:buSzTx/>
              <a:buFont typeface="Arial" pitchFamily="34" charset="0"/>
              <a:buNone/>
              <a:tabLst/>
              <a:defRPr/>
            </a:pPr>
            <a:r>
              <a:rPr kumimoji="0" lang="en-GB" sz="3323" b="1" i="0" u="none" strike="noStrike" kern="1200" cap="none" spc="0" normalizeH="0" baseline="0" noProof="0" dirty="0">
                <a:ln>
                  <a:noFill/>
                </a:ln>
                <a:solidFill>
                  <a:srgbClr val="3C60AD"/>
                </a:solidFill>
                <a:effectLst/>
                <a:uLnTx/>
                <a:uFillTx/>
                <a:latin typeface="Calibri" pitchFamily="34" charset="0"/>
                <a:ea typeface="+mn-ea"/>
                <a:cs typeface="+mn-cs"/>
              </a:rPr>
              <a:t>www.mapaction.org</a:t>
            </a:r>
          </a:p>
          <a:p>
            <a:pPr marL="0" marR="0" lvl="0" indent="0" algn="ctr" defTabSz="844083" rtl="0" eaLnBrk="1" fontAlgn="auto" latinLnBrk="0" hangingPunct="1">
              <a:lnSpc>
                <a:spcPct val="100000"/>
              </a:lnSpc>
              <a:spcBef>
                <a:spcPct val="20000"/>
              </a:spcBef>
              <a:spcAft>
                <a:spcPts val="0"/>
              </a:spcAft>
              <a:buClrTx/>
              <a:buSzTx/>
              <a:buFont typeface="Arial" pitchFamily="34" charset="0"/>
              <a:buNone/>
              <a:tabLst/>
              <a:defRPr/>
            </a:pPr>
            <a:endParaRPr kumimoji="0" lang="en-GB" sz="3323" b="1" i="0" u="none" strike="noStrike" kern="1200" cap="none" spc="0" normalizeH="0" baseline="0" noProof="0" dirty="0">
              <a:ln>
                <a:noFill/>
              </a:ln>
              <a:solidFill>
                <a:srgbClr val="3C60AD"/>
              </a:solidFill>
              <a:effectLst/>
              <a:uLnTx/>
              <a:uFillTx/>
              <a:latin typeface="Calibri" pitchFamily="34" charset="0"/>
              <a:ea typeface="+mn-ea"/>
              <a:cs typeface="+mn-cs"/>
            </a:endParaRPr>
          </a:p>
        </p:txBody>
      </p:sp>
      <p:pic>
        <p:nvPicPr>
          <p:cNvPr id="10" name="Picture 7">
            <a:extLst>
              <a:ext uri="{FF2B5EF4-FFF2-40B4-BE49-F238E27FC236}">
                <a16:creationId xmlns:a16="http://schemas.microsoft.com/office/drawing/2014/main" id="{D3C577F4-0C53-4924-A94C-31C924D873CA}"/>
              </a:ext>
            </a:extLst>
          </p:cNvPr>
          <p:cNvPicPr>
            <a:picLocks noChangeAspect="1" noChangeArrowheads="1"/>
          </p:cNvPicPr>
          <p:nvPr userDrawn="1"/>
        </p:nvPicPr>
        <p:blipFill>
          <a:blip r:embed="rId3" cstate="print"/>
          <a:srcRect/>
          <a:stretch>
            <a:fillRect/>
          </a:stretch>
        </p:blipFill>
        <p:spPr bwMode="auto">
          <a:xfrm>
            <a:off x="4323497" y="773749"/>
            <a:ext cx="3190508" cy="1071077"/>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3989366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Final_Slide">
    <p:spTree>
      <p:nvGrpSpPr>
        <p:cNvPr id="1" name=""/>
        <p:cNvGrpSpPr/>
        <p:nvPr/>
      </p:nvGrpSpPr>
      <p:grpSpPr>
        <a:xfrm>
          <a:off x="0" y="0"/>
          <a:ext cx="0" cy="0"/>
          <a:chOff x="0" y="0"/>
          <a:chExt cx="0" cy="0"/>
        </a:xfrm>
      </p:grpSpPr>
      <p:pic>
        <p:nvPicPr>
          <p:cNvPr id="5" name="Picture 4" descr="Frontcover.png"/>
          <p:cNvPicPr>
            <a:picLocks noChangeAspect="1"/>
          </p:cNvPicPr>
          <p:nvPr userDrawn="1"/>
        </p:nvPicPr>
        <p:blipFill>
          <a:blip r:embed="rId2" cstate="email"/>
          <a:stretch>
            <a:fillRect/>
          </a:stretch>
        </p:blipFill>
        <p:spPr>
          <a:xfrm>
            <a:off x="0" y="5064802"/>
            <a:ext cx="12192000" cy="1790700"/>
          </a:xfrm>
          <a:prstGeom prst="rect">
            <a:avLst/>
          </a:prstGeom>
          <a:noFill/>
          <a:ln>
            <a:noFill/>
          </a:ln>
        </p:spPr>
      </p:pic>
      <p:sp>
        <p:nvSpPr>
          <p:cNvPr id="8" name="Subtitle 2"/>
          <p:cNvSpPr>
            <a:spLocks noGrp="1"/>
          </p:cNvSpPr>
          <p:nvPr>
            <p:ph type="subTitle" idx="1" hasCustomPrompt="1"/>
          </p:nvPr>
        </p:nvSpPr>
        <p:spPr>
          <a:xfrm>
            <a:off x="955736" y="3717032"/>
            <a:ext cx="10369152" cy="504056"/>
          </a:xfrm>
          <a:prstGeom prst="rect">
            <a:avLst/>
          </a:prstGeom>
        </p:spPr>
        <p:txBody>
          <a:bodyPr/>
          <a:lstStyle>
            <a:lvl1pPr marL="0" indent="0" algn="ctr">
              <a:buNone/>
              <a:defRPr sz="2585" i="0">
                <a:solidFill>
                  <a:srgbClr val="3C60AD"/>
                </a:solidFill>
                <a:latin typeface="Calibri"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GB" dirty="0"/>
              <a:t>myemail@mapaction.org</a:t>
            </a:r>
          </a:p>
          <a:p>
            <a:endParaRPr lang="en-GB" dirty="0"/>
          </a:p>
        </p:txBody>
      </p:sp>
      <p:sp>
        <p:nvSpPr>
          <p:cNvPr id="9" name="Subtitle 2"/>
          <p:cNvSpPr txBox="1">
            <a:spLocks/>
          </p:cNvSpPr>
          <p:nvPr userDrawn="1"/>
        </p:nvSpPr>
        <p:spPr>
          <a:xfrm>
            <a:off x="1132989" y="2996952"/>
            <a:ext cx="9926025" cy="504056"/>
          </a:xfrm>
          <a:prstGeom prst="rect">
            <a:avLst/>
          </a:prstGeom>
        </p:spPr>
        <p:txBody>
          <a:bodyPr/>
          <a:lstStyle>
            <a:lvl1pPr marL="0" indent="0" algn="l">
              <a:buNone/>
              <a:defRPr sz="2800" i="0">
                <a:solidFill>
                  <a:srgbClr val="3C60AD"/>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844083" rtl="0" eaLnBrk="1" fontAlgn="auto" latinLnBrk="0" hangingPunct="1">
              <a:lnSpc>
                <a:spcPct val="100000"/>
              </a:lnSpc>
              <a:spcBef>
                <a:spcPct val="20000"/>
              </a:spcBef>
              <a:spcAft>
                <a:spcPts val="0"/>
              </a:spcAft>
              <a:buClrTx/>
              <a:buSzTx/>
              <a:buFont typeface="Arial" pitchFamily="34" charset="0"/>
              <a:buNone/>
              <a:tabLst/>
              <a:defRPr/>
            </a:pPr>
            <a:r>
              <a:rPr kumimoji="0" lang="en-GB" sz="3323" b="1" i="0" u="none" strike="noStrike" kern="1200" cap="none" spc="0" normalizeH="0" baseline="0" noProof="0" dirty="0">
                <a:ln>
                  <a:noFill/>
                </a:ln>
                <a:solidFill>
                  <a:srgbClr val="3C60AD"/>
                </a:solidFill>
                <a:effectLst/>
                <a:uLnTx/>
                <a:uFillTx/>
                <a:latin typeface="Calibri" pitchFamily="34" charset="0"/>
                <a:ea typeface="+mn-ea"/>
                <a:cs typeface="+mn-cs"/>
              </a:rPr>
              <a:t>www.mapaction.org</a:t>
            </a:r>
          </a:p>
          <a:p>
            <a:pPr marL="0" marR="0" lvl="0" indent="0" algn="ctr" defTabSz="844083" rtl="0" eaLnBrk="1" fontAlgn="auto" latinLnBrk="0" hangingPunct="1">
              <a:lnSpc>
                <a:spcPct val="100000"/>
              </a:lnSpc>
              <a:spcBef>
                <a:spcPct val="20000"/>
              </a:spcBef>
              <a:spcAft>
                <a:spcPts val="0"/>
              </a:spcAft>
              <a:buClrTx/>
              <a:buSzTx/>
              <a:buFont typeface="Arial" pitchFamily="34" charset="0"/>
              <a:buNone/>
              <a:tabLst/>
              <a:defRPr/>
            </a:pPr>
            <a:endParaRPr kumimoji="0" lang="en-GB" sz="3323" b="1" i="0" u="none" strike="noStrike" kern="1200" cap="none" spc="0" normalizeH="0" baseline="0" noProof="0" dirty="0">
              <a:ln>
                <a:noFill/>
              </a:ln>
              <a:solidFill>
                <a:srgbClr val="3C60AD"/>
              </a:solidFill>
              <a:effectLst/>
              <a:uLnTx/>
              <a:uFillTx/>
              <a:latin typeface="Calibri" pitchFamily="34" charset="0"/>
              <a:ea typeface="+mn-ea"/>
              <a:cs typeface="+mn-cs"/>
            </a:endParaRPr>
          </a:p>
        </p:txBody>
      </p:sp>
      <p:pic>
        <p:nvPicPr>
          <p:cNvPr id="10" name="Picture 7">
            <a:extLst>
              <a:ext uri="{FF2B5EF4-FFF2-40B4-BE49-F238E27FC236}">
                <a16:creationId xmlns:a16="http://schemas.microsoft.com/office/drawing/2014/main" id="{D3C577F4-0C53-4924-A94C-31C924D873CA}"/>
              </a:ext>
            </a:extLst>
          </p:cNvPr>
          <p:cNvPicPr>
            <a:picLocks noChangeAspect="1" noChangeArrowheads="1"/>
          </p:cNvPicPr>
          <p:nvPr userDrawn="1"/>
        </p:nvPicPr>
        <p:blipFill>
          <a:blip r:embed="rId3" cstate="print"/>
          <a:srcRect/>
          <a:stretch>
            <a:fillRect/>
          </a:stretch>
        </p:blipFill>
        <p:spPr bwMode="auto">
          <a:xfrm>
            <a:off x="4234870" y="692696"/>
            <a:ext cx="3646437" cy="1224136"/>
          </a:xfrm>
          <a:prstGeom prst="rect">
            <a:avLst/>
          </a:prstGeom>
          <a:noFill/>
          <a:ln w="9525">
            <a:noFill/>
            <a:miter lim="800000"/>
            <a:headEnd/>
            <a:tailEnd/>
          </a:ln>
        </p:spPr>
      </p:pic>
    </p:spTree>
    <p:extLst>
      <p:ext uri="{BB962C8B-B14F-4D97-AF65-F5344CB8AC3E}">
        <p14:creationId xmlns:p14="http://schemas.microsoft.com/office/powerpoint/2010/main" val="3096835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onate">
    <p:spTree>
      <p:nvGrpSpPr>
        <p:cNvPr id="1" name=""/>
        <p:cNvGrpSpPr/>
        <p:nvPr/>
      </p:nvGrpSpPr>
      <p:grpSpPr>
        <a:xfrm>
          <a:off x="0" y="0"/>
          <a:ext cx="0" cy="0"/>
          <a:chOff x="0" y="0"/>
          <a:chExt cx="0" cy="0"/>
        </a:xfrm>
      </p:grpSpPr>
      <p:pic>
        <p:nvPicPr>
          <p:cNvPr id="5" name="Picture 4" descr="Frontcover.png"/>
          <p:cNvPicPr>
            <a:picLocks noChangeAspect="1"/>
          </p:cNvPicPr>
          <p:nvPr userDrawn="1"/>
        </p:nvPicPr>
        <p:blipFill>
          <a:blip r:embed="rId2" cstate="email"/>
          <a:srcRect/>
          <a:stretch>
            <a:fillRect/>
          </a:stretch>
        </p:blipFill>
        <p:spPr>
          <a:xfrm>
            <a:off x="0" y="5064804"/>
            <a:ext cx="12192000" cy="1793199"/>
          </a:xfrm>
          <a:prstGeom prst="rect">
            <a:avLst/>
          </a:prstGeom>
        </p:spPr>
      </p:pic>
      <p:sp>
        <p:nvSpPr>
          <p:cNvPr id="8" name="Subtitle 2"/>
          <p:cNvSpPr txBox="1">
            <a:spLocks/>
          </p:cNvSpPr>
          <p:nvPr userDrawn="1"/>
        </p:nvSpPr>
        <p:spPr>
          <a:xfrm>
            <a:off x="1132987" y="3717032"/>
            <a:ext cx="5184000" cy="504056"/>
          </a:xfrm>
          <a:prstGeom prst="rect">
            <a:avLst/>
          </a:prstGeom>
        </p:spPr>
        <p:txBody>
          <a:bodyPr/>
          <a:lstStyle>
            <a:lvl1pPr marL="0" indent="0" algn="l">
              <a:buNone/>
              <a:defRPr sz="2800" i="0">
                <a:solidFill>
                  <a:srgbClr val="3C60AD"/>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844083" rtl="0" eaLnBrk="1" fontAlgn="auto" latinLnBrk="0" hangingPunct="1">
              <a:lnSpc>
                <a:spcPct val="100000"/>
              </a:lnSpc>
              <a:spcBef>
                <a:spcPct val="20000"/>
              </a:spcBef>
              <a:spcAft>
                <a:spcPts val="0"/>
              </a:spcAft>
              <a:buClrTx/>
              <a:buSzTx/>
              <a:buFont typeface="Arial" pitchFamily="34" charset="0"/>
              <a:buNone/>
              <a:tabLst/>
              <a:defRPr/>
            </a:pPr>
            <a:r>
              <a:rPr kumimoji="0" lang="en-GB" sz="2585" b="0" i="0" u="none" strike="noStrike" kern="1200" cap="none" spc="0" normalizeH="0" baseline="0" noProof="0" dirty="0">
                <a:ln>
                  <a:noFill/>
                </a:ln>
                <a:solidFill>
                  <a:srgbClr val="3C60AD"/>
                </a:solidFill>
                <a:effectLst/>
                <a:uLnTx/>
                <a:uFillTx/>
                <a:latin typeface="Calibri" pitchFamily="34" charset="0"/>
                <a:ea typeface="+mn-ea"/>
                <a:cs typeface="+mn-cs"/>
              </a:rPr>
              <a:t>@</a:t>
            </a:r>
            <a:r>
              <a:rPr kumimoji="0" lang="en-GB" sz="2585" b="0" i="0" u="none" strike="noStrike" kern="1200" cap="none" spc="0" normalizeH="0" baseline="0" noProof="0" dirty="0" err="1">
                <a:ln>
                  <a:noFill/>
                </a:ln>
                <a:solidFill>
                  <a:srgbClr val="3C60AD"/>
                </a:solidFill>
                <a:effectLst/>
                <a:uLnTx/>
                <a:uFillTx/>
                <a:latin typeface="Calibri" pitchFamily="34" charset="0"/>
                <a:ea typeface="+mn-ea"/>
                <a:cs typeface="+mn-cs"/>
              </a:rPr>
              <a:t>mapaction</a:t>
            </a:r>
            <a:endParaRPr kumimoji="0" lang="en-GB" sz="2585" b="0" i="0" u="none" strike="noStrike" kern="1200" cap="none" spc="0" normalizeH="0" baseline="0" noProof="0" dirty="0">
              <a:ln>
                <a:noFill/>
              </a:ln>
              <a:solidFill>
                <a:srgbClr val="3C60AD"/>
              </a:solidFill>
              <a:effectLst/>
              <a:uLnTx/>
              <a:uFillTx/>
              <a:latin typeface="Calibri" pitchFamily="34" charset="0"/>
              <a:ea typeface="+mn-ea"/>
              <a:cs typeface="+mn-cs"/>
            </a:endParaRPr>
          </a:p>
          <a:p>
            <a:pPr marL="0" marR="0" lvl="0" indent="0" algn="r" defTabSz="844083" rtl="0" eaLnBrk="1" fontAlgn="auto" latinLnBrk="0" hangingPunct="1">
              <a:lnSpc>
                <a:spcPct val="100000"/>
              </a:lnSpc>
              <a:spcBef>
                <a:spcPct val="20000"/>
              </a:spcBef>
              <a:spcAft>
                <a:spcPts val="0"/>
              </a:spcAft>
              <a:buClrTx/>
              <a:buSzTx/>
              <a:buFont typeface="Arial" pitchFamily="34" charset="0"/>
              <a:buNone/>
              <a:tabLst/>
              <a:defRPr/>
            </a:pPr>
            <a:endParaRPr kumimoji="0" lang="en-GB" sz="2585" b="0" i="0" u="none" strike="noStrike" kern="1200" cap="none" spc="0" normalizeH="0" baseline="0" noProof="0" dirty="0">
              <a:ln>
                <a:noFill/>
              </a:ln>
              <a:solidFill>
                <a:srgbClr val="3C60AD"/>
              </a:solidFill>
              <a:effectLst/>
              <a:uLnTx/>
              <a:uFillTx/>
              <a:latin typeface="Calibri" pitchFamily="34" charset="0"/>
              <a:ea typeface="+mn-ea"/>
              <a:cs typeface="+mn-cs"/>
            </a:endParaRPr>
          </a:p>
        </p:txBody>
      </p:sp>
      <p:sp>
        <p:nvSpPr>
          <p:cNvPr id="6" name="Subtitle 2"/>
          <p:cNvSpPr txBox="1">
            <a:spLocks/>
          </p:cNvSpPr>
          <p:nvPr userDrawn="1"/>
        </p:nvSpPr>
        <p:spPr>
          <a:xfrm>
            <a:off x="5875013" y="3717032"/>
            <a:ext cx="5184000" cy="504056"/>
          </a:xfrm>
          <a:prstGeom prst="rect">
            <a:avLst/>
          </a:prstGeom>
        </p:spPr>
        <p:txBody>
          <a:bodyPr/>
          <a:lstStyle>
            <a:lvl1pPr marL="0" indent="0" algn="l">
              <a:buNone/>
              <a:defRPr sz="2800" i="0">
                <a:solidFill>
                  <a:srgbClr val="3C60AD"/>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844083" rtl="0" eaLnBrk="1" fontAlgn="auto" latinLnBrk="0" hangingPunct="1">
              <a:lnSpc>
                <a:spcPct val="100000"/>
              </a:lnSpc>
              <a:spcBef>
                <a:spcPct val="20000"/>
              </a:spcBef>
              <a:spcAft>
                <a:spcPts val="0"/>
              </a:spcAft>
              <a:buClrTx/>
              <a:buSzTx/>
              <a:buFont typeface="Arial" pitchFamily="34" charset="0"/>
              <a:buNone/>
              <a:tabLst/>
              <a:defRPr/>
            </a:pPr>
            <a:r>
              <a:rPr kumimoji="0" lang="en-GB" sz="2585" b="0" i="0" u="none" strike="noStrike" kern="1200" cap="none" spc="0" normalizeH="0" baseline="0" noProof="0" dirty="0">
                <a:ln>
                  <a:noFill/>
                </a:ln>
                <a:solidFill>
                  <a:srgbClr val="3C60AD"/>
                </a:solidFill>
                <a:effectLst/>
                <a:uLnTx/>
                <a:uFillTx/>
                <a:latin typeface="Calibri" pitchFamily="34" charset="0"/>
                <a:ea typeface="+mn-ea"/>
                <a:cs typeface="+mn-cs"/>
              </a:rPr>
              <a:t>facebook.com/</a:t>
            </a:r>
            <a:r>
              <a:rPr kumimoji="0" lang="en-GB" sz="2585" b="0" i="0" u="none" strike="noStrike" kern="1200" cap="none" spc="0" normalizeH="0" baseline="0" noProof="0" dirty="0" err="1">
                <a:ln>
                  <a:noFill/>
                </a:ln>
                <a:solidFill>
                  <a:srgbClr val="3C60AD"/>
                </a:solidFill>
                <a:effectLst/>
                <a:uLnTx/>
                <a:uFillTx/>
                <a:latin typeface="Calibri" pitchFamily="34" charset="0"/>
                <a:ea typeface="+mn-ea"/>
                <a:cs typeface="+mn-cs"/>
              </a:rPr>
              <a:t>mapaction</a:t>
            </a:r>
            <a:endParaRPr kumimoji="0" lang="en-GB" sz="2585" b="0" i="0" u="none" strike="noStrike" kern="1200" cap="none" spc="0" normalizeH="0" baseline="0" noProof="0" dirty="0">
              <a:ln>
                <a:noFill/>
              </a:ln>
              <a:solidFill>
                <a:srgbClr val="3C60AD"/>
              </a:solidFill>
              <a:effectLst/>
              <a:uLnTx/>
              <a:uFillTx/>
              <a:latin typeface="Calibri" pitchFamily="34" charset="0"/>
              <a:ea typeface="+mn-ea"/>
              <a:cs typeface="+mn-cs"/>
            </a:endParaRPr>
          </a:p>
          <a:p>
            <a:pPr marL="0" marR="0" lvl="0" indent="0" algn="r" defTabSz="844083" rtl="0" eaLnBrk="1" fontAlgn="auto" latinLnBrk="0" hangingPunct="1">
              <a:lnSpc>
                <a:spcPct val="100000"/>
              </a:lnSpc>
              <a:spcBef>
                <a:spcPct val="20000"/>
              </a:spcBef>
              <a:spcAft>
                <a:spcPts val="0"/>
              </a:spcAft>
              <a:buClrTx/>
              <a:buSzTx/>
              <a:buFont typeface="Arial" pitchFamily="34" charset="0"/>
              <a:buNone/>
              <a:tabLst/>
              <a:defRPr/>
            </a:pPr>
            <a:endParaRPr kumimoji="0" lang="en-GB" sz="2585" b="0" i="0" u="none" strike="noStrike" kern="1200" cap="none" spc="0" normalizeH="0" baseline="0" noProof="0" dirty="0">
              <a:ln>
                <a:noFill/>
              </a:ln>
              <a:solidFill>
                <a:srgbClr val="3C60AD"/>
              </a:solidFill>
              <a:effectLst/>
              <a:uLnTx/>
              <a:uFillTx/>
              <a:latin typeface="Calibri" pitchFamily="34" charset="0"/>
              <a:ea typeface="+mn-ea"/>
              <a:cs typeface="+mn-cs"/>
            </a:endParaRPr>
          </a:p>
        </p:txBody>
      </p:sp>
      <p:sp>
        <p:nvSpPr>
          <p:cNvPr id="9" name="Subtitle 2"/>
          <p:cNvSpPr txBox="1">
            <a:spLocks/>
          </p:cNvSpPr>
          <p:nvPr userDrawn="1"/>
        </p:nvSpPr>
        <p:spPr>
          <a:xfrm>
            <a:off x="1132989" y="3068960"/>
            <a:ext cx="9926025" cy="504056"/>
          </a:xfrm>
          <a:prstGeom prst="rect">
            <a:avLst/>
          </a:prstGeom>
        </p:spPr>
        <p:txBody>
          <a:bodyPr/>
          <a:lstStyle>
            <a:lvl1pPr marL="0" indent="0" algn="l">
              <a:buNone/>
              <a:defRPr sz="2800" i="0">
                <a:solidFill>
                  <a:srgbClr val="3C60AD"/>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844083" rtl="0" eaLnBrk="1" fontAlgn="auto" latinLnBrk="0" hangingPunct="1">
              <a:lnSpc>
                <a:spcPct val="100000"/>
              </a:lnSpc>
              <a:spcBef>
                <a:spcPct val="20000"/>
              </a:spcBef>
              <a:spcAft>
                <a:spcPts val="0"/>
              </a:spcAft>
              <a:buClrTx/>
              <a:buSzTx/>
              <a:buFont typeface="Arial" pitchFamily="34" charset="0"/>
              <a:buNone/>
              <a:tabLst/>
              <a:defRPr/>
            </a:pPr>
            <a:r>
              <a:rPr kumimoji="0" lang="en-GB" sz="3323" b="1" i="0" u="none" strike="noStrike" kern="1200" cap="none" spc="0" normalizeH="0" baseline="0" noProof="0" dirty="0">
                <a:ln>
                  <a:noFill/>
                </a:ln>
                <a:solidFill>
                  <a:srgbClr val="3C60AD"/>
                </a:solidFill>
                <a:effectLst/>
                <a:uLnTx/>
                <a:uFillTx/>
                <a:latin typeface="Calibri" pitchFamily="34" charset="0"/>
                <a:ea typeface="+mn-ea"/>
                <a:cs typeface="+mn-cs"/>
              </a:rPr>
              <a:t>www.mapaction.org/donate</a:t>
            </a:r>
          </a:p>
          <a:p>
            <a:pPr marL="0" marR="0" lvl="0" indent="0" algn="ctr" defTabSz="844083" rtl="0" eaLnBrk="1" fontAlgn="auto" latinLnBrk="0" hangingPunct="1">
              <a:lnSpc>
                <a:spcPct val="100000"/>
              </a:lnSpc>
              <a:spcBef>
                <a:spcPct val="20000"/>
              </a:spcBef>
              <a:spcAft>
                <a:spcPts val="0"/>
              </a:spcAft>
              <a:buClrTx/>
              <a:buSzTx/>
              <a:buFont typeface="Arial" pitchFamily="34" charset="0"/>
              <a:buNone/>
              <a:tabLst/>
              <a:defRPr/>
            </a:pPr>
            <a:endParaRPr kumimoji="0" lang="en-GB" sz="3323" b="1" i="0" u="none" strike="noStrike" kern="1200" cap="none" spc="0" normalizeH="0" baseline="0" noProof="0" dirty="0">
              <a:ln>
                <a:noFill/>
              </a:ln>
              <a:solidFill>
                <a:srgbClr val="3C60AD"/>
              </a:solidFill>
              <a:effectLst/>
              <a:uLnTx/>
              <a:uFillTx/>
              <a:latin typeface="Calibri" pitchFamily="34" charset="0"/>
              <a:ea typeface="+mn-ea"/>
              <a:cs typeface="+mn-cs"/>
            </a:endParaRPr>
          </a:p>
        </p:txBody>
      </p:sp>
      <p:pic>
        <p:nvPicPr>
          <p:cNvPr id="12" name="Picture 7">
            <a:extLst>
              <a:ext uri="{FF2B5EF4-FFF2-40B4-BE49-F238E27FC236}">
                <a16:creationId xmlns:a16="http://schemas.microsoft.com/office/drawing/2014/main" id="{C652871C-B9E1-4471-8DFE-C9CCCB25B98F}"/>
              </a:ext>
            </a:extLst>
          </p:cNvPr>
          <p:cNvPicPr>
            <a:picLocks noChangeAspect="1" noChangeArrowheads="1"/>
          </p:cNvPicPr>
          <p:nvPr userDrawn="1"/>
        </p:nvPicPr>
        <p:blipFill>
          <a:blip r:embed="rId3" cstate="print"/>
          <a:srcRect/>
          <a:stretch>
            <a:fillRect/>
          </a:stretch>
        </p:blipFill>
        <p:spPr bwMode="auto">
          <a:xfrm>
            <a:off x="4412120" y="908720"/>
            <a:ext cx="3217445" cy="1080120"/>
          </a:xfrm>
          <a:prstGeom prst="rect">
            <a:avLst/>
          </a:prstGeom>
          <a:noFill/>
          <a:ln w="9525">
            <a:noFill/>
            <a:miter lim="800000"/>
            <a:headEnd/>
            <a:tailEnd/>
          </a:ln>
        </p:spPr>
      </p:pic>
    </p:spTree>
    <p:extLst>
      <p:ext uri="{BB962C8B-B14F-4D97-AF65-F5344CB8AC3E}">
        <p14:creationId xmlns:p14="http://schemas.microsoft.com/office/powerpoint/2010/main" val="3030453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80728"/>
          </a:xfrm>
          <a:prstGeom prst="rect">
            <a:avLst/>
          </a:prstGeom>
        </p:spPr>
        <p:txBody>
          <a:bodyPr/>
          <a:lstStyle>
            <a:lvl1pPr algn="l">
              <a:defRPr b="1"/>
            </a:lvl1pPr>
          </a:lstStyle>
          <a:p>
            <a:r>
              <a:rPr lang="en-US" dirty="0"/>
              <a:t>Click to edit Master title style</a:t>
            </a:r>
            <a:endParaRPr lang="en-GB" dirty="0"/>
          </a:p>
        </p:txBody>
      </p:sp>
    </p:spTree>
    <p:extLst>
      <p:ext uri="{BB962C8B-B14F-4D97-AF65-F5344CB8AC3E}">
        <p14:creationId xmlns:p14="http://schemas.microsoft.com/office/powerpoint/2010/main" val="3486579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gi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56F9F0-9E44-4300-9F23-56C0660D29CC}"/>
              </a:ext>
            </a:extLst>
          </p:cNvPr>
          <p:cNvGrpSpPr/>
          <p:nvPr userDrawn="1"/>
        </p:nvGrpSpPr>
        <p:grpSpPr>
          <a:xfrm>
            <a:off x="10247699" y="6191521"/>
            <a:ext cx="1674900" cy="475898"/>
            <a:chOff x="10370976" y="6262457"/>
            <a:chExt cx="1674900" cy="475898"/>
          </a:xfrm>
        </p:grpSpPr>
        <p:cxnSp>
          <p:nvCxnSpPr>
            <p:cNvPr id="9" name="Straight Connector 8">
              <a:extLst>
                <a:ext uri="{FF2B5EF4-FFF2-40B4-BE49-F238E27FC236}">
                  <a16:creationId xmlns:a16="http://schemas.microsoft.com/office/drawing/2014/main" id="{E64234B9-4AFF-4239-98A2-E8879659D942}"/>
                </a:ext>
              </a:extLst>
            </p:cNvPr>
            <p:cNvCxnSpPr>
              <a:cxnSpLocks/>
            </p:cNvCxnSpPr>
            <p:nvPr userDrawn="1"/>
          </p:nvCxnSpPr>
          <p:spPr>
            <a:xfrm>
              <a:off x="10370976" y="6262457"/>
              <a:ext cx="1674900" cy="0"/>
            </a:xfrm>
            <a:prstGeom prst="line">
              <a:avLst/>
            </a:prstGeom>
            <a:ln w="5080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E468EEB-31C7-4D4F-B1AA-84160712252F}"/>
                </a:ext>
              </a:extLst>
            </p:cNvPr>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10438637" y="6381330"/>
              <a:ext cx="1063503" cy="357025"/>
            </a:xfrm>
            <a:prstGeom prst="rect">
              <a:avLst/>
            </a:prstGeom>
            <a:noFill/>
            <a:ln w="9525">
              <a:noFill/>
              <a:miter lim="800000"/>
              <a:headEnd/>
              <a:tailEnd/>
            </a:ln>
          </p:spPr>
        </p:pic>
      </p:grpSp>
      <p:grpSp>
        <p:nvGrpSpPr>
          <p:cNvPr id="11" name="Group 10">
            <a:extLst>
              <a:ext uri="{FF2B5EF4-FFF2-40B4-BE49-F238E27FC236}">
                <a16:creationId xmlns:a16="http://schemas.microsoft.com/office/drawing/2014/main" id="{CD67D4AF-75B6-4544-B007-23C90C1E486F}"/>
              </a:ext>
            </a:extLst>
          </p:cNvPr>
          <p:cNvGrpSpPr/>
          <p:nvPr userDrawn="1"/>
        </p:nvGrpSpPr>
        <p:grpSpPr>
          <a:xfrm>
            <a:off x="269401" y="5890116"/>
            <a:ext cx="6897675" cy="888701"/>
            <a:chOff x="175349" y="5978943"/>
            <a:chExt cx="6829586" cy="888701"/>
          </a:xfrm>
        </p:grpSpPr>
        <p:sp>
          <p:nvSpPr>
            <p:cNvPr id="12" name="Footer Placeholder 8">
              <a:extLst>
                <a:ext uri="{FF2B5EF4-FFF2-40B4-BE49-F238E27FC236}">
                  <a16:creationId xmlns:a16="http://schemas.microsoft.com/office/drawing/2014/main" id="{D1231970-A781-430E-852B-F521F02B7E38}"/>
                </a:ext>
              </a:extLst>
            </p:cNvPr>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13" name="Picture 12">
              <a:extLst>
                <a:ext uri="{FF2B5EF4-FFF2-40B4-BE49-F238E27FC236}">
                  <a16:creationId xmlns:a16="http://schemas.microsoft.com/office/drawing/2014/main" id="{C23F3807-C257-4DD3-BE57-F1FE1DD15DE6}"/>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75349" y="6049723"/>
              <a:ext cx="676525" cy="817921"/>
            </a:xfrm>
            <a:prstGeom prst="rect">
              <a:avLst/>
            </a:prstGeom>
          </p:spPr>
        </p:pic>
        <p:pic>
          <p:nvPicPr>
            <p:cNvPr id="14" name="Picture 13">
              <a:extLst>
                <a:ext uri="{FF2B5EF4-FFF2-40B4-BE49-F238E27FC236}">
                  <a16:creationId xmlns:a16="http://schemas.microsoft.com/office/drawing/2014/main" id="{0A496EF8-8D73-4D17-A7C8-A08C979ED40D}"/>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4883928" y="5978943"/>
              <a:ext cx="2121007" cy="840556"/>
            </a:xfrm>
            <a:prstGeom prst="rect">
              <a:avLst/>
            </a:prstGeom>
          </p:spPr>
        </p:pic>
      </p:grpSp>
    </p:spTree>
    <p:extLst>
      <p:ext uri="{BB962C8B-B14F-4D97-AF65-F5344CB8AC3E}">
        <p14:creationId xmlns:p14="http://schemas.microsoft.com/office/powerpoint/2010/main" val="40238039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61" r:id="rId1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ctr" defTabSz="844083" rtl="0" eaLnBrk="1" latinLnBrk="0" hangingPunct="1">
        <a:spcBef>
          <a:spcPct val="0"/>
        </a:spcBef>
        <a:buNone/>
        <a:defRPr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hyperlink" Target="https://mapaction.org/tag/dorian/" TargetMode="External"/><Relationship Id="rId3" Type="http://schemas.openxmlformats.org/officeDocument/2006/relationships/image" Target="../media/image35.png"/><Relationship Id="rId7" Type="http://schemas.openxmlformats.org/officeDocument/2006/relationships/hyperlink" Target="https://mapaction.org/tag/deployment/" TargetMode="External"/><Relationship Id="rId12"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mapaction.org/tag/cdema/" TargetMode="External"/><Relationship Id="rId11" Type="http://schemas.openxmlformats.org/officeDocument/2006/relationships/hyperlink" Target="https://mapaction.org/tag/unocha/" TargetMode="External"/><Relationship Id="rId5" Type="http://schemas.openxmlformats.org/officeDocument/2006/relationships/hyperlink" Target="https://mapaction.org/tag/caribbean/" TargetMode="External"/><Relationship Id="rId10" Type="http://schemas.openxmlformats.org/officeDocument/2006/relationships/hyperlink" Target="https://mapaction.org/tag/hurricane-dorian/" TargetMode="External"/><Relationship Id="rId4" Type="http://schemas.openxmlformats.org/officeDocument/2006/relationships/hyperlink" Target="https://mapaction.org/news/" TargetMode="External"/><Relationship Id="rId9" Type="http://schemas.openxmlformats.org/officeDocument/2006/relationships/hyperlink" Target="https://mapaction.org/tag/hurrican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1.pn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jpeg"/><Relationship Id="rId7" Type="http://schemas.openxmlformats.org/officeDocument/2006/relationships/hyperlink" Target="https://creativecommons.org/licenses/by/3.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onlygfx.com/hand-drawn-arrows-png-image-transparent/" TargetMode="External"/><Relationship Id="rId5" Type="http://schemas.openxmlformats.org/officeDocument/2006/relationships/image" Target="../media/image56.pn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mapaction.org/our-governanc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mapaction.org/trai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1109DB2-D50D-425F-BD6E-6D7CB838DC1E}"/>
              </a:ext>
            </a:extLst>
          </p:cNvPr>
          <p:cNvSpPr>
            <a:spLocks noGrp="1"/>
          </p:cNvSpPr>
          <p:nvPr>
            <p:ph type="title"/>
          </p:nvPr>
        </p:nvSpPr>
        <p:spPr>
          <a:xfrm>
            <a:off x="836612" y="772998"/>
            <a:ext cx="3932237" cy="3181546"/>
          </a:xfrm>
        </p:spPr>
        <p:txBody>
          <a:bodyPr/>
          <a:lstStyle/>
          <a:p>
            <a:pPr>
              <a:spcBef>
                <a:spcPts val="1000"/>
              </a:spcBef>
            </a:pPr>
            <a:r>
              <a:rPr lang="en-US" b="1" dirty="0"/>
              <a:t>MapAction:</a:t>
            </a:r>
            <a:br>
              <a:rPr lang="en-US" b="1" dirty="0"/>
            </a:br>
            <a:r>
              <a:rPr lang="en-US" b="1" dirty="0"/>
              <a:t>Humanitarian Aid in the Right Place  </a:t>
            </a:r>
            <a:br>
              <a:rPr lang="en-US" b="1" dirty="0"/>
            </a:br>
            <a:r>
              <a:rPr lang="en-US" b="1" dirty="0"/>
              <a:t>Dorian Response and working with the IHO in The Bahamas</a:t>
            </a:r>
            <a:br>
              <a:rPr lang="en-US" b="1" dirty="0"/>
            </a:br>
            <a:endParaRPr lang="en-US" dirty="0"/>
          </a:p>
        </p:txBody>
      </p:sp>
      <p:sp>
        <p:nvSpPr>
          <p:cNvPr id="4" name="Rectangle 3">
            <a:extLst>
              <a:ext uri="{FF2B5EF4-FFF2-40B4-BE49-F238E27FC236}">
                <a16:creationId xmlns:a16="http://schemas.microsoft.com/office/drawing/2014/main" id="{46DB9BBF-F9B0-4B68-9F6B-CD612321EDF3}"/>
              </a:ext>
            </a:extLst>
          </p:cNvPr>
          <p:cNvSpPr/>
          <p:nvPr/>
        </p:nvSpPr>
        <p:spPr bwMode="auto">
          <a:xfrm>
            <a:off x="839788" y="3652630"/>
            <a:ext cx="3932237" cy="2216358"/>
          </a:xfrm>
          <a:prstGeom prst="rect">
            <a:avLst/>
          </a:prstGeom>
          <a:noFill/>
          <a:ln>
            <a:noFill/>
          </a:ln>
        </p:spPr>
        <p:txBody>
          <a:bodyPr vert="horz" wrap="square" lIns="91440" tIns="45720" rIns="91440" bIns="45720" numCol="1" anchor="t" anchorCtr="0" compatLnSpc="1">
            <a:prstTxWarp prst="textNoShape">
              <a:avLst/>
            </a:prstTxWarp>
            <a:normAutofit/>
          </a:bodyPr>
          <a:lstStyle/>
          <a:p>
            <a:pPr defTabSz="912813" fontAlgn="base">
              <a:lnSpc>
                <a:spcPct val="90000"/>
              </a:lnSpc>
              <a:spcBef>
                <a:spcPts val="1000"/>
              </a:spcBef>
              <a:spcAft>
                <a:spcPct val="0"/>
              </a:spcAft>
            </a:pPr>
            <a:endParaRPr lang="en-US" sz="1600" b="1" kern="1200" dirty="0">
              <a:latin typeface="+mn-lt"/>
              <a:ea typeface="+mn-ea"/>
              <a:cs typeface="+mn-cs"/>
            </a:endParaRPr>
          </a:p>
          <a:p>
            <a:pPr defTabSz="912813" fontAlgn="base">
              <a:lnSpc>
                <a:spcPct val="90000"/>
              </a:lnSpc>
              <a:spcBef>
                <a:spcPts val="1000"/>
              </a:spcBef>
              <a:spcAft>
                <a:spcPct val="0"/>
              </a:spcAft>
            </a:pPr>
            <a:r>
              <a:rPr lang="en-US" sz="2000" b="1" kern="1200" dirty="0">
                <a:latin typeface="+mn-lt"/>
                <a:ea typeface="+mn-ea"/>
                <a:cs typeface="+mn-cs"/>
              </a:rPr>
              <a:t>Presenter:</a:t>
            </a:r>
          </a:p>
          <a:p>
            <a:pPr defTabSz="912813" fontAlgn="base">
              <a:lnSpc>
                <a:spcPct val="90000"/>
              </a:lnSpc>
              <a:spcBef>
                <a:spcPts val="1000"/>
              </a:spcBef>
              <a:spcAft>
                <a:spcPct val="0"/>
              </a:spcAft>
            </a:pPr>
            <a:r>
              <a:rPr lang="en-US" sz="2000" kern="1200" dirty="0">
                <a:latin typeface="+mn-lt"/>
                <a:ea typeface="+mn-ea"/>
                <a:cs typeface="+mn-cs"/>
              </a:rPr>
              <a:t>Sudesh Botha</a:t>
            </a:r>
            <a:r>
              <a:rPr lang="en-US" sz="2000" b="1" kern="1200" dirty="0">
                <a:latin typeface="+mn-lt"/>
                <a:ea typeface="+mn-ea"/>
                <a:cs typeface="+mn-cs"/>
              </a:rPr>
              <a:t> </a:t>
            </a:r>
            <a:r>
              <a:rPr lang="en-US" sz="2000" kern="1200" dirty="0">
                <a:latin typeface="+mn-lt"/>
                <a:ea typeface="+mn-ea"/>
                <a:cs typeface="+mn-cs"/>
              </a:rPr>
              <a:t>BSc. Eng. MBA MISTT</a:t>
            </a:r>
          </a:p>
          <a:p>
            <a:pPr defTabSz="912813" fontAlgn="base">
              <a:lnSpc>
                <a:spcPct val="90000"/>
              </a:lnSpc>
              <a:spcBef>
                <a:spcPts val="1000"/>
              </a:spcBef>
              <a:spcAft>
                <a:spcPct val="0"/>
              </a:spcAft>
            </a:pPr>
            <a:r>
              <a:rPr lang="en-US" sz="2000" kern="1200" dirty="0">
                <a:latin typeface="+mn-lt"/>
                <a:ea typeface="+mn-ea"/>
                <a:cs typeface="+mn-cs"/>
              </a:rPr>
              <a:t>Director – GISCAD Limited</a:t>
            </a:r>
          </a:p>
          <a:p>
            <a:pPr defTabSz="912813" fontAlgn="base">
              <a:lnSpc>
                <a:spcPct val="90000"/>
              </a:lnSpc>
              <a:spcBef>
                <a:spcPts val="1000"/>
              </a:spcBef>
              <a:spcAft>
                <a:spcPct val="0"/>
              </a:spcAft>
            </a:pPr>
            <a:r>
              <a:rPr lang="en-US" sz="2000" kern="1200" dirty="0">
                <a:latin typeface="+mn-lt"/>
                <a:ea typeface="+mn-ea"/>
                <a:cs typeface="+mn-cs"/>
              </a:rPr>
              <a:t>Mapaction Volunteer</a:t>
            </a:r>
          </a:p>
          <a:p>
            <a:pPr defTabSz="912813" fontAlgn="base">
              <a:lnSpc>
                <a:spcPct val="90000"/>
              </a:lnSpc>
              <a:spcBef>
                <a:spcPts val="1000"/>
              </a:spcBef>
              <a:spcAft>
                <a:spcPct val="0"/>
              </a:spcAft>
            </a:pPr>
            <a:endParaRPr lang="en-US" sz="1600" b="1" kern="1200" dirty="0">
              <a:latin typeface="+mn-lt"/>
              <a:ea typeface="+mn-ea"/>
              <a:cs typeface="+mn-cs"/>
            </a:endParaRPr>
          </a:p>
        </p:txBody>
      </p:sp>
      <p:pic>
        <p:nvPicPr>
          <p:cNvPr id="2" name="Picture 1">
            <a:extLst>
              <a:ext uri="{FF2B5EF4-FFF2-40B4-BE49-F238E27FC236}">
                <a16:creationId xmlns:a16="http://schemas.microsoft.com/office/drawing/2014/main" id="{CC2901EC-4EC7-46C8-B1E9-0D6752856B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7022" y="2037523"/>
            <a:ext cx="7192493" cy="37569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Picture 15">
            <a:extLst>
              <a:ext uri="{FF2B5EF4-FFF2-40B4-BE49-F238E27FC236}">
                <a16:creationId xmlns:a16="http://schemas.microsoft.com/office/drawing/2014/main" id="{9BE78F58-2CEC-44CF-BCC2-D185EA4C4E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8849" y="620137"/>
            <a:ext cx="7114296" cy="7377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3" descr="Kenya floods - flights payload coverage - MA004ken"/>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7862020" y="296863"/>
            <a:ext cx="4083050"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9"/>
          <p:cNvSpPr txBox="1">
            <a:spLocks noChangeArrowheads="1"/>
          </p:cNvSpPr>
          <p:nvPr/>
        </p:nvSpPr>
        <p:spPr bwMode="auto">
          <a:xfrm>
            <a:off x="1084550" y="234291"/>
            <a:ext cx="60723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Candara" pitchFamily="34" charset="0"/>
              </a:defRPr>
            </a:lvl1pPr>
            <a:lvl2pPr marL="742950" indent="-285750">
              <a:defRPr b="1">
                <a:solidFill>
                  <a:schemeClr val="tx1"/>
                </a:solidFill>
                <a:latin typeface="Candara" pitchFamily="34" charset="0"/>
              </a:defRPr>
            </a:lvl2pPr>
            <a:lvl3pPr marL="1143000" indent="-228600">
              <a:defRPr b="1">
                <a:solidFill>
                  <a:schemeClr val="tx1"/>
                </a:solidFill>
                <a:latin typeface="Candara" pitchFamily="34" charset="0"/>
              </a:defRPr>
            </a:lvl3pPr>
            <a:lvl4pPr marL="1600200" indent="-228600">
              <a:defRPr b="1">
                <a:solidFill>
                  <a:schemeClr val="tx1"/>
                </a:solidFill>
                <a:latin typeface="Candara" pitchFamily="34" charset="0"/>
              </a:defRPr>
            </a:lvl4pPr>
            <a:lvl5pPr marL="2057400" indent="-228600">
              <a:defRPr b="1">
                <a:solidFill>
                  <a:schemeClr val="tx1"/>
                </a:solidFill>
                <a:latin typeface="Candara" pitchFamily="34" charset="0"/>
              </a:defRPr>
            </a:lvl5pPr>
            <a:lvl6pPr marL="2514600" indent="-228600" eaLnBrk="0" fontAlgn="base" hangingPunct="0">
              <a:spcBef>
                <a:spcPct val="0"/>
              </a:spcBef>
              <a:spcAft>
                <a:spcPct val="0"/>
              </a:spcAft>
              <a:defRPr b="1">
                <a:solidFill>
                  <a:schemeClr val="tx1"/>
                </a:solidFill>
                <a:latin typeface="Candara" pitchFamily="34" charset="0"/>
              </a:defRPr>
            </a:lvl6pPr>
            <a:lvl7pPr marL="2971800" indent="-228600" eaLnBrk="0" fontAlgn="base" hangingPunct="0">
              <a:spcBef>
                <a:spcPct val="0"/>
              </a:spcBef>
              <a:spcAft>
                <a:spcPct val="0"/>
              </a:spcAft>
              <a:defRPr b="1">
                <a:solidFill>
                  <a:schemeClr val="tx1"/>
                </a:solidFill>
                <a:latin typeface="Candara" pitchFamily="34" charset="0"/>
              </a:defRPr>
            </a:lvl7pPr>
            <a:lvl8pPr marL="3429000" indent="-228600" eaLnBrk="0" fontAlgn="base" hangingPunct="0">
              <a:spcBef>
                <a:spcPct val="0"/>
              </a:spcBef>
              <a:spcAft>
                <a:spcPct val="0"/>
              </a:spcAft>
              <a:defRPr b="1">
                <a:solidFill>
                  <a:schemeClr val="tx1"/>
                </a:solidFill>
                <a:latin typeface="Candara" pitchFamily="34" charset="0"/>
              </a:defRPr>
            </a:lvl8pPr>
            <a:lvl9pPr marL="3886200" indent="-228600" eaLnBrk="0" fontAlgn="base" hangingPunct="0">
              <a:spcBef>
                <a:spcPct val="0"/>
              </a:spcBef>
              <a:spcAft>
                <a:spcPct val="0"/>
              </a:spcAft>
              <a:defRPr b="1">
                <a:solidFill>
                  <a:schemeClr val="tx1"/>
                </a:solidFill>
                <a:latin typeface="Candara" pitchFamily="34" charset="0"/>
              </a:defRPr>
            </a:lvl9pPr>
          </a:lstStyle>
          <a:p>
            <a:pPr>
              <a:spcBef>
                <a:spcPct val="50000"/>
              </a:spcBef>
            </a:pPr>
            <a:r>
              <a:rPr lang="en-GB" sz="3200" dirty="0"/>
              <a:t>“</a:t>
            </a:r>
            <a:r>
              <a:rPr lang="en-GB" sz="3200" i="1" dirty="0"/>
              <a:t>Where</a:t>
            </a:r>
            <a:r>
              <a:rPr lang="en-GB" sz="3200" dirty="0"/>
              <a:t> are the access routes?”</a:t>
            </a:r>
          </a:p>
        </p:txBody>
      </p:sp>
      <p:grpSp>
        <p:nvGrpSpPr>
          <p:cNvPr id="2" name="Group 1">
            <a:extLst>
              <a:ext uri="{FF2B5EF4-FFF2-40B4-BE49-F238E27FC236}">
                <a16:creationId xmlns:a16="http://schemas.microsoft.com/office/drawing/2014/main" id="{A34F0AB2-F82B-4119-B953-E074748810D5}"/>
              </a:ext>
            </a:extLst>
          </p:cNvPr>
          <p:cNvGrpSpPr/>
          <p:nvPr/>
        </p:nvGrpSpPr>
        <p:grpSpPr>
          <a:xfrm>
            <a:off x="590576" y="819066"/>
            <a:ext cx="6467508" cy="4881493"/>
            <a:chOff x="715716" y="798940"/>
            <a:chExt cx="6467508" cy="4881493"/>
          </a:xfrm>
        </p:grpSpPr>
        <p:pic>
          <p:nvPicPr>
            <p:cNvPr id="28677" name="Picture 4" descr="HelisSmal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39424" y="2579267"/>
              <a:ext cx="4143800" cy="3101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2" descr="BridgeWashou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5716" y="798940"/>
              <a:ext cx="4143801" cy="27647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76E1DB-A74C-4782-9906-6C195EFCE8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00846" y="4380522"/>
            <a:ext cx="3854862" cy="2393502"/>
          </a:xfrm>
          <a:prstGeom prst="rect">
            <a:avLst/>
          </a:prstGeom>
        </p:spPr>
      </p:pic>
      <p:pic>
        <p:nvPicPr>
          <p:cNvPr id="4" name="Picture 3">
            <a:extLst>
              <a:ext uri="{FF2B5EF4-FFF2-40B4-BE49-F238E27FC236}">
                <a16:creationId xmlns:a16="http://schemas.microsoft.com/office/drawing/2014/main" id="{51475A85-9789-4321-8923-1039CD1EEC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64554" y="307910"/>
            <a:ext cx="3927446" cy="3157050"/>
          </a:xfrm>
          <a:prstGeom prst="rect">
            <a:avLst/>
          </a:prstGeom>
        </p:spPr>
      </p:pic>
      <p:sp>
        <p:nvSpPr>
          <p:cNvPr id="5" name="TextBox 2">
            <a:extLst>
              <a:ext uri="{FF2B5EF4-FFF2-40B4-BE49-F238E27FC236}">
                <a16:creationId xmlns:a16="http://schemas.microsoft.com/office/drawing/2014/main" id="{C5422A73-5155-4FC1-A6EE-B2E484FFDCAA}"/>
              </a:ext>
            </a:extLst>
          </p:cNvPr>
          <p:cNvSpPr txBox="1"/>
          <p:nvPr/>
        </p:nvSpPr>
        <p:spPr>
          <a:xfrm>
            <a:off x="1937239" y="2936603"/>
            <a:ext cx="564466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Video removed by the IHO due to space</a:t>
            </a:r>
          </a:p>
        </p:txBody>
      </p:sp>
    </p:spTree>
    <p:extLst>
      <p:ext uri="{BB962C8B-B14F-4D97-AF65-F5344CB8AC3E}">
        <p14:creationId xmlns:p14="http://schemas.microsoft.com/office/powerpoint/2010/main" val="2521938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72442-6DAE-4D51-BD9F-FFB59F2B57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6457" y="257987"/>
            <a:ext cx="4435151" cy="3751674"/>
          </a:xfrm>
          <a:prstGeom prst="rect">
            <a:avLst/>
          </a:prstGeom>
          <a:ln>
            <a:noFill/>
          </a:ln>
          <a:effectLst>
            <a:outerShdw blurRad="292100" dist="139700" dir="2700000" algn="tl" rotWithShape="0">
              <a:srgbClr val="333333">
                <a:alpha val="65000"/>
              </a:srgbClr>
            </a:outerShdw>
          </a:effectLst>
        </p:spPr>
      </p:pic>
      <p:sp>
        <p:nvSpPr>
          <p:cNvPr id="4" name="Rectangle 1">
            <a:extLst>
              <a:ext uri="{FF2B5EF4-FFF2-40B4-BE49-F238E27FC236}">
                <a16:creationId xmlns:a16="http://schemas.microsoft.com/office/drawing/2014/main" id="{594093CC-EAE5-4207-ACFE-A20F542AF47E}"/>
              </a:ext>
            </a:extLst>
          </p:cNvPr>
          <p:cNvSpPr>
            <a:spLocks noChangeArrowheads="1"/>
          </p:cNvSpPr>
          <p:nvPr/>
        </p:nvSpPr>
        <p:spPr bwMode="auto">
          <a:xfrm>
            <a:off x="0" y="5653006"/>
            <a:ext cx="12192000"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Arial" panose="020B0604020202020204" pitchFamily="34" charset="0"/>
                <a:cs typeface="Arial" panose="020B0604020202020204" pitchFamily="34" charset="0"/>
              </a:rPr>
              <a:t>With windspeeds over 160mph, the category 5 Hurricane was the strongest to hit the Bahamas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Arial" panose="020B0604020202020204" pitchFamily="34" charset="0"/>
                <a:cs typeface="Arial" panose="020B0604020202020204" pitchFamily="34" charset="0"/>
              </a:rPr>
              <a:t>since records began</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It moved slowly westwards across the </a:t>
            </a:r>
            <a:r>
              <a:rPr kumimoji="0" lang="en-US" altLang="en-US" b="1" i="1" u="none" strike="noStrike" cap="none" normalizeH="0" baseline="0" dirty="0">
                <a:ln>
                  <a:noFill/>
                </a:ln>
                <a:solidFill>
                  <a:srgbClr val="000000"/>
                </a:solidFill>
                <a:effectLst/>
                <a:latin typeface="Arial" panose="020B0604020202020204" pitchFamily="34" charset="0"/>
                <a:cs typeface="Arial" panose="020B0604020202020204" pitchFamily="34" charset="0"/>
              </a:rPr>
              <a:t>Abaco Islands and Grand Bahama</a:t>
            </a: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Posted in </a:t>
            </a:r>
            <a:r>
              <a:rPr kumimoji="0" lang="en-US" altLang="en-US" b="0" i="0" u="sng" strike="noStrike" cap="none" normalizeH="0" baseline="0" dirty="0">
                <a:ln>
                  <a:noFill/>
                </a:ln>
                <a:solidFill>
                  <a:srgbClr val="19458D"/>
                </a:solidFill>
                <a:effectLst/>
                <a:latin typeface="Arial" panose="020B0604020202020204" pitchFamily="34" charset="0"/>
                <a:hlinkClick r:id="rId4"/>
              </a:rPr>
              <a:t>News</a:t>
            </a:r>
            <a:r>
              <a:rPr kumimoji="0" lang="en-US" altLang="en-US" b="0" i="0" u="sng" strike="noStrike" cap="none" normalizeH="0" baseline="0" dirty="0">
                <a:ln>
                  <a:noFill/>
                </a:ln>
                <a:solidFill>
                  <a:srgbClr val="19458D"/>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Tagged </a:t>
            </a:r>
            <a:r>
              <a:rPr kumimoji="0" lang="en-US" altLang="en-US" b="0" i="0" u="sng" strike="noStrike" cap="none" normalizeH="0" baseline="0" dirty="0">
                <a:ln>
                  <a:noFill/>
                </a:ln>
                <a:solidFill>
                  <a:srgbClr val="19458D"/>
                </a:solidFill>
                <a:effectLst/>
                <a:latin typeface="Arial" panose="020B0604020202020204" pitchFamily="34" charset="0"/>
                <a:hlinkClick r:id="rId5"/>
              </a:rPr>
              <a:t>Caribbean</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b="0" i="0" u="sng" strike="noStrike" cap="none" normalizeH="0" baseline="0" dirty="0">
                <a:ln>
                  <a:noFill/>
                </a:ln>
                <a:solidFill>
                  <a:srgbClr val="19458D"/>
                </a:solidFill>
                <a:effectLst/>
                <a:latin typeface="Arial" panose="020B0604020202020204" pitchFamily="34" charset="0"/>
                <a:hlinkClick r:id="rId6"/>
              </a:rPr>
              <a:t>CDEMA</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b="0" i="0" u="sng" strike="noStrike" cap="none" normalizeH="0" baseline="0" dirty="0">
                <a:ln>
                  <a:noFill/>
                </a:ln>
                <a:solidFill>
                  <a:srgbClr val="19458D"/>
                </a:solidFill>
                <a:effectLst/>
                <a:latin typeface="Arial" panose="020B0604020202020204" pitchFamily="34" charset="0"/>
                <a:hlinkClick r:id="rId7"/>
              </a:rPr>
              <a:t>deployment</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b="0" i="0" u="sng" strike="noStrike" cap="none" normalizeH="0" baseline="0" dirty="0">
                <a:ln>
                  <a:noFill/>
                </a:ln>
                <a:solidFill>
                  <a:srgbClr val="19458D"/>
                </a:solidFill>
                <a:effectLst/>
                <a:latin typeface="Arial" panose="020B0604020202020204" pitchFamily="34" charset="0"/>
                <a:hlinkClick r:id="rId8"/>
              </a:rPr>
              <a:t>Dorian</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b="0" i="0" u="sng" strike="noStrike" cap="none" normalizeH="0" baseline="0" dirty="0">
                <a:ln>
                  <a:noFill/>
                </a:ln>
                <a:solidFill>
                  <a:srgbClr val="19458D"/>
                </a:solidFill>
                <a:effectLst/>
                <a:latin typeface="Arial" panose="020B0604020202020204" pitchFamily="34" charset="0"/>
                <a:hlinkClick r:id="rId9"/>
              </a:rPr>
              <a:t>Hurricane</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b="0" i="0" u="sng" strike="noStrike" cap="none" normalizeH="0" baseline="0" dirty="0">
                <a:ln>
                  <a:noFill/>
                </a:ln>
                <a:solidFill>
                  <a:srgbClr val="19458D"/>
                </a:solidFill>
                <a:effectLst/>
                <a:latin typeface="Arial" panose="020B0604020202020204" pitchFamily="34" charset="0"/>
                <a:hlinkClick r:id="rId10"/>
              </a:rPr>
              <a:t>Hurricane Dorian</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b="0" i="0" u="sng" strike="noStrike" cap="none" normalizeH="0" baseline="0" dirty="0">
                <a:ln>
                  <a:noFill/>
                </a:ln>
                <a:solidFill>
                  <a:srgbClr val="19458D"/>
                </a:solidFill>
                <a:effectLst/>
                <a:latin typeface="Arial" panose="020B0604020202020204" pitchFamily="34" charset="0"/>
                <a:hlinkClick r:id="rId11"/>
              </a:rPr>
              <a:t>UNOCHA</a:t>
            </a:r>
            <a:r>
              <a:rPr lang="en-US" altLang="en-US" dirty="0">
                <a:latin typeface="Arial" panose="020B0604020202020204" pitchFamily="34" charset="0"/>
              </a:rPr>
              <a:t>, </a:t>
            </a:r>
            <a:r>
              <a:rPr lang="en-US" altLang="en-US" u="sng" dirty="0">
                <a:solidFill>
                  <a:schemeClr val="accent1">
                    <a:lumMod val="75000"/>
                  </a:schemeClr>
                </a:solidFill>
                <a:latin typeface="Arial" panose="020B0604020202020204" pitchFamily="34" charset="0"/>
              </a:rPr>
              <a:t>DFID</a:t>
            </a:r>
            <a:r>
              <a:rPr lang="en-US" altLang="en-US" dirty="0">
                <a:solidFill>
                  <a:schemeClr val="accent1">
                    <a:lumMod val="75000"/>
                  </a:schemeClr>
                </a:solidFill>
                <a:latin typeface="Arial" panose="020B0604020202020204" pitchFamily="34" charset="0"/>
              </a:rPr>
              <a:t>, </a:t>
            </a:r>
            <a:r>
              <a:rPr lang="en-US" altLang="en-US" u="sng" dirty="0">
                <a:solidFill>
                  <a:schemeClr val="accent1">
                    <a:lumMod val="75000"/>
                  </a:schemeClr>
                </a:solidFill>
                <a:latin typeface="Arial" panose="020B0604020202020204" pitchFamily="34" charset="0"/>
              </a:rPr>
              <a:t>NMFA</a:t>
            </a:r>
            <a:endParaRPr kumimoji="0" lang="en-US" altLang="en-US" b="0" i="0" u="sng" strike="noStrike" cap="none" normalizeH="0" baseline="0" dirty="0">
              <a:ln>
                <a:noFill/>
              </a:ln>
              <a:solidFill>
                <a:schemeClr val="accent1">
                  <a:lumMod val="75000"/>
                </a:schemeClr>
              </a:solidFill>
              <a:effectLst/>
              <a:latin typeface="Arial" panose="020B0604020202020204" pitchFamily="34" charset="0"/>
            </a:endParaRPr>
          </a:p>
        </p:txBody>
      </p:sp>
      <p:sp>
        <p:nvSpPr>
          <p:cNvPr id="6" name="TextBox 5">
            <a:extLst>
              <a:ext uri="{FF2B5EF4-FFF2-40B4-BE49-F238E27FC236}">
                <a16:creationId xmlns:a16="http://schemas.microsoft.com/office/drawing/2014/main" id="{CE61CEC8-0EE0-4484-A88B-8F2C25D87035}"/>
              </a:ext>
            </a:extLst>
          </p:cNvPr>
          <p:cNvSpPr txBox="1"/>
          <p:nvPr/>
        </p:nvSpPr>
        <p:spPr>
          <a:xfrm>
            <a:off x="7749072" y="4222638"/>
            <a:ext cx="4089919" cy="1384995"/>
          </a:xfrm>
          <a:prstGeom prst="rect">
            <a:avLst/>
          </a:prstGeom>
          <a:noFill/>
        </p:spPr>
        <p:txBody>
          <a:bodyPr wrap="square" rtlCol="0">
            <a:spAutoFit/>
          </a:bodyPr>
          <a:lstStyle/>
          <a:p>
            <a:pPr lvl="0" algn="r" eaLnBrk="0" fontAlgn="base" hangingPunct="0">
              <a:spcBef>
                <a:spcPct val="0"/>
              </a:spcBef>
              <a:spcAft>
                <a:spcPct val="0"/>
              </a:spcAft>
            </a:pPr>
            <a:r>
              <a:rPr lang="en-US" altLang="en-US" sz="1400" dirty="0">
                <a:solidFill>
                  <a:srgbClr val="000000"/>
                </a:solidFill>
                <a:latin typeface="Arial" panose="020B0604020202020204" pitchFamily="34" charset="0"/>
                <a:cs typeface="Arial" panose="020B0604020202020204" pitchFamily="34" charset="0"/>
              </a:rPr>
              <a:t>A MapAction team is en route to the Bahamas to support the Caribbean Disaster Emergency Management Agency (CDEMA) and the UN Office for the Coordination of Humanitarian Affairs (UNOCHA) as they coordinate the response to Hurricane Dorian.</a:t>
            </a:r>
          </a:p>
        </p:txBody>
      </p:sp>
      <p:pic>
        <p:nvPicPr>
          <p:cNvPr id="8" name="Picture 7" descr="A picture containing text, map&#10;&#10;Description automatically generated">
            <a:extLst>
              <a:ext uri="{FF2B5EF4-FFF2-40B4-BE49-F238E27FC236}">
                <a16:creationId xmlns:a16="http://schemas.microsoft.com/office/drawing/2014/main" id="{BA77A380-2B57-41DC-A7C9-59827CD6919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80392" y="102204"/>
            <a:ext cx="7316755" cy="5470457"/>
          </a:xfrm>
          <a:prstGeom prst="rect">
            <a:avLst/>
          </a:prstGeom>
          <a:ln>
            <a:noFill/>
          </a:ln>
          <a:effectLst>
            <a:softEdge rad="112500"/>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7E3E-F0A4-4B7E-BE62-71B086456688}"/>
              </a:ext>
            </a:extLst>
          </p:cNvPr>
          <p:cNvSpPr>
            <a:spLocks noGrp="1"/>
          </p:cNvSpPr>
          <p:nvPr>
            <p:ph type="title"/>
          </p:nvPr>
        </p:nvSpPr>
        <p:spPr>
          <a:xfrm>
            <a:off x="8812763" y="81803"/>
            <a:ext cx="3265714" cy="6280496"/>
          </a:xfrm>
        </p:spPr>
        <p:txBody>
          <a:bodyPr/>
          <a:lstStyle/>
          <a:p>
            <a:r>
              <a:rPr lang="en-US" sz="3200" b="1" dirty="0"/>
              <a:t>Mapping the affected Areas…Post Dorian</a:t>
            </a:r>
            <a:br>
              <a:rPr lang="en-US" sz="3200" b="1" dirty="0"/>
            </a:br>
            <a:br>
              <a:rPr lang="en-US" sz="3200" b="1" dirty="0"/>
            </a:br>
            <a:r>
              <a:rPr lang="en-US" sz="2400" b="1" dirty="0"/>
              <a:t>Using situational data from various sources including Rapid Needs Assessment Teams (RNAT) from CDEMA, CDRU and other agencies…A picture of the devastation within the Bahamas begins to emerge…</a:t>
            </a:r>
            <a:br>
              <a:rPr lang="en-US" sz="2400" b="1" dirty="0"/>
            </a:br>
            <a:r>
              <a:rPr lang="en-US" sz="2400" b="1" dirty="0"/>
              <a:t> </a:t>
            </a:r>
            <a:endParaRPr lang="en-US" sz="2400" dirty="0"/>
          </a:p>
        </p:txBody>
      </p:sp>
      <p:pic>
        <p:nvPicPr>
          <p:cNvPr id="5" name="Content Placeholder 4" descr="A picture containing text, map&#10;&#10;Description automatically generated">
            <a:extLst>
              <a:ext uri="{FF2B5EF4-FFF2-40B4-BE49-F238E27FC236}">
                <a16:creationId xmlns:a16="http://schemas.microsoft.com/office/drawing/2014/main" id="{AC34A2A9-CED1-4365-8E49-17243A024C3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065815" y="924184"/>
            <a:ext cx="4422710" cy="5933816"/>
          </a:xfrm>
        </p:spPr>
      </p:pic>
      <p:sp>
        <p:nvSpPr>
          <p:cNvPr id="6" name="TextBox 5">
            <a:extLst>
              <a:ext uri="{FF2B5EF4-FFF2-40B4-BE49-F238E27FC236}">
                <a16:creationId xmlns:a16="http://schemas.microsoft.com/office/drawing/2014/main" id="{0438D3F0-0D26-4A47-8FFE-8EE3E350350C}"/>
              </a:ext>
            </a:extLst>
          </p:cNvPr>
          <p:cNvSpPr txBox="1"/>
          <p:nvPr/>
        </p:nvSpPr>
        <p:spPr>
          <a:xfrm>
            <a:off x="4031408" y="39922"/>
            <a:ext cx="4422710" cy="923330"/>
          </a:xfrm>
          <a:prstGeom prst="rect">
            <a:avLst/>
          </a:prstGeom>
          <a:noFill/>
        </p:spPr>
        <p:txBody>
          <a:bodyPr wrap="square" rtlCol="0">
            <a:spAutoFit/>
          </a:bodyPr>
          <a:lstStyle/>
          <a:p>
            <a:pPr algn="ctr"/>
            <a:r>
              <a:rPr lang="en-US" dirty="0"/>
              <a:t>Map Showing % of Evaluated Buildings that were destroyed by 10km</a:t>
            </a:r>
            <a:r>
              <a:rPr lang="en-US" baseline="30000" dirty="0"/>
              <a:t>2</a:t>
            </a:r>
            <a:r>
              <a:rPr lang="en-US" dirty="0"/>
              <a:t> Hexagonal Rapid Needs Assessment Grid</a:t>
            </a:r>
          </a:p>
        </p:txBody>
      </p:sp>
      <p:pic>
        <p:nvPicPr>
          <p:cNvPr id="8" name="Picture 7" descr="A group of people standing around a plane&#10;&#10;Description automatically generated">
            <a:extLst>
              <a:ext uri="{FF2B5EF4-FFF2-40B4-BE49-F238E27FC236}">
                <a16:creationId xmlns:a16="http://schemas.microsoft.com/office/drawing/2014/main" id="{61708E92-BB02-4ECE-BB81-A3D445B396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161" y="549699"/>
            <a:ext cx="3559867" cy="1921036"/>
          </a:xfrm>
          <a:prstGeom prst="rect">
            <a:avLst/>
          </a:prstGeom>
          <a:ln>
            <a:noFill/>
          </a:ln>
          <a:effectLst>
            <a:outerShdw blurRad="292100" dist="139700" dir="2700000" algn="tl" rotWithShape="0">
              <a:srgbClr val="333333">
                <a:alpha val="65000"/>
              </a:srgbClr>
            </a:outerShdw>
          </a:effectLst>
        </p:spPr>
      </p:pic>
      <p:pic>
        <p:nvPicPr>
          <p:cNvPr id="10" name="Picture 9" descr="A picture containing man, people, sitting, boat&#10;&#10;Description automatically generated">
            <a:extLst>
              <a:ext uri="{FF2B5EF4-FFF2-40B4-BE49-F238E27FC236}">
                <a16:creationId xmlns:a16="http://schemas.microsoft.com/office/drawing/2014/main" id="{3DF3E724-E384-4F52-9295-A4687112D9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7455" y="2735747"/>
            <a:ext cx="2477278" cy="33030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9153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3A9A761-3EA6-401E-A997-767979B9901B}"/>
              </a:ext>
            </a:extLst>
          </p:cNvPr>
          <p:cNvGrpSpPr/>
          <p:nvPr/>
        </p:nvGrpSpPr>
        <p:grpSpPr>
          <a:xfrm>
            <a:off x="0" y="0"/>
            <a:ext cx="12192001" cy="6871197"/>
            <a:chOff x="0" y="0"/>
            <a:chExt cx="12192001" cy="6871197"/>
          </a:xfrm>
        </p:grpSpPr>
        <p:pic>
          <p:nvPicPr>
            <p:cNvPr id="6" name="Picture 5">
              <a:extLst>
                <a:ext uri="{FF2B5EF4-FFF2-40B4-BE49-F238E27FC236}">
                  <a16:creationId xmlns:a16="http://schemas.microsoft.com/office/drawing/2014/main" id="{16E0AA44-919A-4960-963E-B8FABC3B9F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161454" cy="6871197"/>
            </a:xfrm>
            <a:prstGeom prst="rect">
              <a:avLst/>
            </a:prstGeom>
          </p:spPr>
        </p:pic>
        <p:pic>
          <p:nvPicPr>
            <p:cNvPr id="7" name="Picture 6">
              <a:extLst>
                <a:ext uri="{FF2B5EF4-FFF2-40B4-BE49-F238E27FC236}">
                  <a16:creationId xmlns:a16="http://schemas.microsoft.com/office/drawing/2014/main" id="{2F1510B6-F0A1-4588-9B3E-0DF0EA36E0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4798" y="0"/>
              <a:ext cx="4161453" cy="6871196"/>
            </a:xfrm>
            <a:prstGeom prst="rect">
              <a:avLst/>
            </a:prstGeom>
          </p:spPr>
        </p:pic>
        <p:pic>
          <p:nvPicPr>
            <p:cNvPr id="8" name="Picture 7">
              <a:extLst>
                <a:ext uri="{FF2B5EF4-FFF2-40B4-BE49-F238E27FC236}">
                  <a16:creationId xmlns:a16="http://schemas.microsoft.com/office/drawing/2014/main" id="{8FF3737B-817C-4963-A078-661A6F4BA6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76251" y="0"/>
              <a:ext cx="3915750" cy="6871196"/>
            </a:xfrm>
            <a:prstGeom prst="rect">
              <a:avLst/>
            </a:prstGeom>
          </p:spPr>
        </p:pic>
      </p:grpSp>
    </p:spTree>
    <p:extLst>
      <p:ext uri="{BB962C8B-B14F-4D97-AF65-F5344CB8AC3E}">
        <p14:creationId xmlns:p14="http://schemas.microsoft.com/office/powerpoint/2010/main" val="2265470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sitting, small, parked&#10;&#10;Description automatically generated">
            <a:extLst>
              <a:ext uri="{FF2B5EF4-FFF2-40B4-BE49-F238E27FC236}">
                <a16:creationId xmlns:a16="http://schemas.microsoft.com/office/drawing/2014/main" id="{B0D85606-E098-468E-AEAF-51945F44D7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873" y="478194"/>
            <a:ext cx="6602963" cy="49522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A sign on the side of a road&#10;&#10;Description automatically generated">
            <a:extLst>
              <a:ext uri="{FF2B5EF4-FFF2-40B4-BE49-F238E27FC236}">
                <a16:creationId xmlns:a16="http://schemas.microsoft.com/office/drawing/2014/main" id="{7F0ACEA6-6380-4BE8-9B7F-C51856010A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8593">
            <a:off x="912844" y="478194"/>
            <a:ext cx="6780245" cy="5085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A group of clouds in the dirt&#10;&#10;Description automatically generated">
            <a:extLst>
              <a:ext uri="{FF2B5EF4-FFF2-40B4-BE49-F238E27FC236}">
                <a16:creationId xmlns:a16="http://schemas.microsoft.com/office/drawing/2014/main" id="{4C0C040E-9494-4B98-8008-C9AD79191A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79312">
            <a:off x="4507673" y="279784"/>
            <a:ext cx="7111482" cy="53336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A picture containing outdoor, grass, field, sitting&#10;&#10;Description automatically generated">
            <a:extLst>
              <a:ext uri="{FF2B5EF4-FFF2-40B4-BE49-F238E27FC236}">
                <a16:creationId xmlns:a16="http://schemas.microsoft.com/office/drawing/2014/main" id="{A51011CB-7053-4888-BC23-36C4DCA58C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59195">
            <a:off x="2477104" y="423522"/>
            <a:ext cx="7155544" cy="53666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descr="A picture containing outdoor, grass, field, train&#10;&#10;Description automatically generated">
            <a:extLst>
              <a:ext uri="{FF2B5EF4-FFF2-40B4-BE49-F238E27FC236}">
                <a16:creationId xmlns:a16="http://schemas.microsoft.com/office/drawing/2014/main" id="{5358262D-13B1-48F5-A331-3ABB3FB2E6C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8195">
            <a:off x="2434269" y="580915"/>
            <a:ext cx="7671970" cy="57539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descr="A statue in front of a house&#10;&#10;Description automatically generated">
            <a:extLst>
              <a:ext uri="{FF2B5EF4-FFF2-40B4-BE49-F238E27FC236}">
                <a16:creationId xmlns:a16="http://schemas.microsoft.com/office/drawing/2014/main" id="{4E29E07F-1B5F-454A-A3E6-5C9D50446F5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50515">
            <a:off x="2450037" y="321030"/>
            <a:ext cx="7801663" cy="58512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Picture 16" descr="A pile of dirt in front of a building&#10;&#10;Description automatically generated">
            <a:extLst>
              <a:ext uri="{FF2B5EF4-FFF2-40B4-BE49-F238E27FC236}">
                <a16:creationId xmlns:a16="http://schemas.microsoft.com/office/drawing/2014/main" id="{3D116B9B-C628-4DCB-96A0-E566945B77A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1445114">
            <a:off x="1985410" y="674841"/>
            <a:ext cx="7203482" cy="54026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Picture 18" descr="A pile of dirt in front of a building&#10;&#10;Description automatically generated">
            <a:extLst>
              <a:ext uri="{FF2B5EF4-FFF2-40B4-BE49-F238E27FC236}">
                <a16:creationId xmlns:a16="http://schemas.microsoft.com/office/drawing/2014/main" id="{356E5413-BE33-454D-9145-5AD2436D77E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377950">
            <a:off x="3567452" y="506593"/>
            <a:ext cx="7708674" cy="57815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a:extLst>
              <a:ext uri="{FF2B5EF4-FFF2-40B4-BE49-F238E27FC236}">
                <a16:creationId xmlns:a16="http://schemas.microsoft.com/office/drawing/2014/main" id="{14165EF6-1EEA-4492-9DEC-D72BD68854A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31708" y="662032"/>
            <a:ext cx="9340378" cy="55339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77343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000"/>
                                        <p:tgtEl>
                                          <p:spTgt spid="2"/>
                                        </p:tgtEl>
                                      </p:cBhvr>
                                    </p:animEffect>
                                    <p:anim calcmode="lin" valueType="num">
                                      <p:cBhvr>
                                        <p:cTn id="64" dur="1000" fill="hold"/>
                                        <p:tgtEl>
                                          <p:spTgt spid="2"/>
                                        </p:tgtEl>
                                        <p:attrNameLst>
                                          <p:attrName>ppt_x</p:attrName>
                                        </p:attrNameLst>
                                      </p:cBhvr>
                                      <p:tavLst>
                                        <p:tav tm="0">
                                          <p:val>
                                            <p:strVal val="#ppt_x"/>
                                          </p:val>
                                        </p:tav>
                                        <p:tav tm="100000">
                                          <p:val>
                                            <p:strVal val="#ppt_x"/>
                                          </p:val>
                                        </p:tav>
                                      </p:tavLst>
                                    </p:anim>
                                    <p:anim calcmode="lin" valueType="num">
                                      <p:cBhvr>
                                        <p:cTn id="6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9D921-E453-49EA-A11C-E11401E0C9A8}"/>
              </a:ext>
            </a:extLst>
          </p:cNvPr>
          <p:cNvSpPr>
            <a:spLocks noGrp="1"/>
          </p:cNvSpPr>
          <p:nvPr>
            <p:ph type="title"/>
          </p:nvPr>
        </p:nvSpPr>
        <p:spPr bwMode="auto">
          <a:xfrm>
            <a:off x="8017495" y="294426"/>
            <a:ext cx="3798217" cy="1383546"/>
          </a:xfrm>
          <a:prstGeom prst="rect">
            <a:avLst/>
          </a:prstGeom>
          <a:noFill/>
          <a:ln>
            <a:noFill/>
          </a:ln>
        </p:spPr>
        <p:txBody>
          <a:bodyPr wrap="square" anchor="ctr">
            <a:normAutofit/>
          </a:bodyPr>
          <a:lstStyle/>
          <a:p>
            <a:pPr algn="ctr"/>
            <a:r>
              <a:rPr lang="en-US" dirty="0"/>
              <a:t>Where are Relief Agencies?</a:t>
            </a:r>
          </a:p>
        </p:txBody>
      </p:sp>
      <p:sp>
        <p:nvSpPr>
          <p:cNvPr id="10" name="Content Placeholder 3">
            <a:extLst>
              <a:ext uri="{FF2B5EF4-FFF2-40B4-BE49-F238E27FC236}">
                <a16:creationId xmlns:a16="http://schemas.microsoft.com/office/drawing/2014/main" id="{0D761CD4-DE82-494B-8E91-DD032260CD82}"/>
              </a:ext>
            </a:extLst>
          </p:cNvPr>
          <p:cNvSpPr>
            <a:spLocks noGrp="1"/>
          </p:cNvSpPr>
          <p:nvPr>
            <p:ph sz="half" idx="1"/>
          </p:nvPr>
        </p:nvSpPr>
        <p:spPr>
          <a:xfrm>
            <a:off x="7811357" y="2234681"/>
            <a:ext cx="4053704" cy="2850501"/>
          </a:xfrm>
        </p:spPr>
        <p:txBody>
          <a:bodyPr/>
          <a:lstStyle/>
          <a:p>
            <a:pPr marL="0" indent="0" algn="ctr">
              <a:buNone/>
            </a:pPr>
            <a:r>
              <a:rPr lang="en-US" dirty="0"/>
              <a:t>They were everywhere…but needed to be constantly located and mapped for changes in location, and overall coordination by a central command </a:t>
            </a:r>
          </a:p>
        </p:txBody>
      </p:sp>
      <p:pic>
        <p:nvPicPr>
          <p:cNvPr id="5" name="Picture 4" descr="A group of people sitting at a table with a computer&#10;&#10;Description automatically generated">
            <a:extLst>
              <a:ext uri="{FF2B5EF4-FFF2-40B4-BE49-F238E27FC236}">
                <a16:creationId xmlns:a16="http://schemas.microsoft.com/office/drawing/2014/main" id="{078B3D79-D27B-4604-94E2-1582A07AC6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525932" y="146769"/>
            <a:ext cx="6624634" cy="5563151"/>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1218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7544B-7852-4018-BFDA-3D8F2DEF84A9}"/>
              </a:ext>
            </a:extLst>
          </p:cNvPr>
          <p:cNvSpPr>
            <a:spLocks noGrp="1"/>
          </p:cNvSpPr>
          <p:nvPr>
            <p:ph type="title"/>
          </p:nvPr>
        </p:nvSpPr>
        <p:spPr>
          <a:xfrm>
            <a:off x="9182157" y="1183027"/>
            <a:ext cx="2592354" cy="4312998"/>
          </a:xfrm>
        </p:spPr>
        <p:txBody>
          <a:bodyPr/>
          <a:lstStyle/>
          <a:p>
            <a:r>
              <a:rPr lang="en-US" dirty="0"/>
              <a:t>3W’s Maps </a:t>
            </a:r>
            <a:br>
              <a:rPr lang="en-US" dirty="0"/>
            </a:br>
            <a:br>
              <a:rPr lang="en-US" dirty="0"/>
            </a:br>
            <a:r>
              <a:rPr lang="en-US" sz="3200" b="1" i="1" dirty="0"/>
              <a:t>Who</a:t>
            </a:r>
            <a:r>
              <a:rPr lang="en-US" sz="3200" dirty="0"/>
              <a:t> is doing </a:t>
            </a:r>
            <a:r>
              <a:rPr lang="en-US" sz="3200" b="1" i="1" dirty="0"/>
              <a:t>What</a:t>
            </a:r>
            <a:r>
              <a:rPr lang="en-US" sz="3200" dirty="0"/>
              <a:t>, and </a:t>
            </a:r>
            <a:r>
              <a:rPr lang="en-US" sz="3200" b="1" i="1" dirty="0"/>
              <a:t>Where</a:t>
            </a:r>
            <a:r>
              <a:rPr lang="en-US" sz="3200" b="1" dirty="0"/>
              <a:t> </a:t>
            </a:r>
            <a:r>
              <a:rPr lang="en-US" sz="3200" dirty="0"/>
              <a:t>are those</a:t>
            </a:r>
            <a:r>
              <a:rPr lang="en-US" sz="3200" b="1" dirty="0"/>
              <a:t> </a:t>
            </a:r>
            <a:r>
              <a:rPr lang="en-US" sz="3200" dirty="0"/>
              <a:t>Activities are located…</a:t>
            </a:r>
            <a:br>
              <a:rPr lang="en-US" sz="3200" dirty="0"/>
            </a:br>
            <a:br>
              <a:rPr lang="en-US" dirty="0"/>
            </a:br>
            <a:br>
              <a:rPr lang="en-US" dirty="0"/>
            </a:br>
            <a:endParaRPr lang="en-US" dirty="0"/>
          </a:p>
        </p:txBody>
      </p:sp>
      <p:pic>
        <p:nvPicPr>
          <p:cNvPr id="8" name="Content Placeholder 7" descr="A picture containing text, map&#10;&#10;Description automatically generated">
            <a:extLst>
              <a:ext uri="{FF2B5EF4-FFF2-40B4-BE49-F238E27FC236}">
                <a16:creationId xmlns:a16="http://schemas.microsoft.com/office/drawing/2014/main" id="{B41F73E8-5115-44E6-A939-28BBBB36622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8574833"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5152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5187-6EE6-46ED-AB5A-90BB8AE61059}"/>
              </a:ext>
            </a:extLst>
          </p:cNvPr>
          <p:cNvSpPr>
            <a:spLocks noGrp="1"/>
          </p:cNvSpPr>
          <p:nvPr>
            <p:ph type="title"/>
          </p:nvPr>
        </p:nvSpPr>
        <p:spPr>
          <a:xfrm>
            <a:off x="5344474" y="145855"/>
            <a:ext cx="1847461" cy="1325563"/>
          </a:xfrm>
        </p:spPr>
        <p:txBody>
          <a:bodyPr/>
          <a:lstStyle/>
          <a:p>
            <a:pPr algn="ctr"/>
            <a:r>
              <a:rPr lang="en-US" sz="3600" dirty="0"/>
              <a:t>Who needs What?</a:t>
            </a:r>
          </a:p>
        </p:txBody>
      </p:sp>
      <p:pic>
        <p:nvPicPr>
          <p:cNvPr id="5" name="Picture 4" descr="A close up of a map&#10;&#10;Description automatically generated">
            <a:extLst>
              <a:ext uri="{FF2B5EF4-FFF2-40B4-BE49-F238E27FC236}">
                <a16:creationId xmlns:a16="http://schemas.microsoft.com/office/drawing/2014/main" id="{DD94A9EF-3EBD-4D11-BD9F-527F9168BF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88" y="0"/>
            <a:ext cx="4744251" cy="6858000"/>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text, map&#10;&#10;Description automatically generated">
            <a:extLst>
              <a:ext uri="{FF2B5EF4-FFF2-40B4-BE49-F238E27FC236}">
                <a16:creationId xmlns:a16="http://schemas.microsoft.com/office/drawing/2014/main" id="{B65CADC5-AC6B-4F44-9544-52BAAF6A82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4471" y="0"/>
            <a:ext cx="4437529"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F70F705-E07F-45C8-B03D-6960040D0265}"/>
              </a:ext>
            </a:extLst>
          </p:cNvPr>
          <p:cNvSpPr txBox="1"/>
          <p:nvPr/>
        </p:nvSpPr>
        <p:spPr>
          <a:xfrm>
            <a:off x="5274494" y="1777482"/>
            <a:ext cx="1903446"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Where Medical Supplies, Food, Shelter and Water is High Priorities</a:t>
            </a:r>
          </a:p>
        </p:txBody>
      </p:sp>
      <p:pic>
        <p:nvPicPr>
          <p:cNvPr id="10" name="Picture 9" descr="A picture containing star, dark, fireworks, night&#10;&#10;Description automatically generated">
            <a:extLst>
              <a:ext uri="{FF2B5EF4-FFF2-40B4-BE49-F238E27FC236}">
                <a16:creationId xmlns:a16="http://schemas.microsoft.com/office/drawing/2014/main" id="{450D4972-4BB4-496A-8824-07AE4B094B9F}"/>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6441214" y="5080519"/>
            <a:ext cx="1350579" cy="1242262"/>
          </a:xfrm>
          <a:prstGeom prst="rect">
            <a:avLst/>
          </a:prstGeom>
        </p:spPr>
      </p:pic>
      <p:sp>
        <p:nvSpPr>
          <p:cNvPr id="11" name="TextBox 10">
            <a:extLst>
              <a:ext uri="{FF2B5EF4-FFF2-40B4-BE49-F238E27FC236}">
                <a16:creationId xmlns:a16="http://schemas.microsoft.com/office/drawing/2014/main" id="{5B37E283-95D2-4D7C-8702-936F5B545D55}"/>
              </a:ext>
            </a:extLst>
          </p:cNvPr>
          <p:cNvSpPr txBox="1"/>
          <p:nvPr/>
        </p:nvSpPr>
        <p:spPr>
          <a:xfrm>
            <a:off x="2368013" y="7009218"/>
            <a:ext cx="2474575" cy="369332"/>
          </a:xfrm>
          <a:prstGeom prst="rect">
            <a:avLst/>
          </a:prstGeom>
          <a:noFill/>
        </p:spPr>
        <p:txBody>
          <a:bodyPr wrap="square" rtlCol="0">
            <a:spAutoFit/>
          </a:bodyPr>
          <a:lstStyle/>
          <a:p>
            <a:r>
              <a:rPr lang="en-US" sz="900" dirty="0">
                <a:hlinkClick r:id="rId6" tooltip="http://www.onlygfx.com/hand-drawn-arrows-png-image-transparent/"/>
              </a:rPr>
              <a:t>This Photo</a:t>
            </a:r>
            <a:r>
              <a:rPr lang="en-US" sz="900" dirty="0"/>
              <a:t> by Unknown Author is licensed under </a:t>
            </a:r>
            <a:r>
              <a:rPr lang="en-US" sz="900" dirty="0">
                <a:hlinkClick r:id="rId7" tooltip="https://creativecommons.org/licenses/by/3.0/"/>
              </a:rPr>
              <a:t>CC BY</a:t>
            </a:r>
            <a:endParaRPr lang="en-US" sz="900" dirty="0"/>
          </a:p>
        </p:txBody>
      </p:sp>
      <p:pic>
        <p:nvPicPr>
          <p:cNvPr id="12" name="Picture 11" descr="A picture containing star, dark, fireworks, night&#10;&#10;Description automatically generated">
            <a:extLst>
              <a:ext uri="{FF2B5EF4-FFF2-40B4-BE49-F238E27FC236}">
                <a16:creationId xmlns:a16="http://schemas.microsoft.com/office/drawing/2014/main" id="{0D491EFB-4313-4CA9-99C4-24BC8D62D8CE}"/>
              </a:ext>
            </a:extLst>
          </p:cNvPr>
          <p:cNvPicPr>
            <a:picLocks noChangeAspect="1"/>
          </p:cNvPicPr>
          <p:nvPr/>
        </p:nvPicPr>
        <p:blipFill>
          <a:blip r:embed="rId8"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rot="6800440">
            <a:off x="4215403" y="1848621"/>
            <a:ext cx="965119" cy="887716"/>
          </a:xfrm>
          <a:prstGeom prst="rect">
            <a:avLst/>
          </a:prstGeom>
        </p:spPr>
      </p:pic>
      <p:sp>
        <p:nvSpPr>
          <p:cNvPr id="13" name="TextBox 12">
            <a:extLst>
              <a:ext uri="{FF2B5EF4-FFF2-40B4-BE49-F238E27FC236}">
                <a16:creationId xmlns:a16="http://schemas.microsoft.com/office/drawing/2014/main" id="{BEFB53C8-1A6F-4DD4-A0AA-1E1A7671C850}"/>
              </a:ext>
            </a:extLst>
          </p:cNvPr>
          <p:cNvSpPr txBox="1"/>
          <p:nvPr/>
        </p:nvSpPr>
        <p:spPr>
          <a:xfrm rot="6800440">
            <a:off x="3262755" y="3803611"/>
            <a:ext cx="1207021" cy="507831"/>
          </a:xfrm>
          <a:prstGeom prst="rect">
            <a:avLst/>
          </a:prstGeom>
          <a:noFill/>
        </p:spPr>
        <p:txBody>
          <a:bodyPr wrap="square" rtlCol="0">
            <a:spAutoFit/>
          </a:bodyPr>
          <a:lstStyle/>
          <a:p>
            <a:r>
              <a:rPr lang="en-US" sz="900" dirty="0">
                <a:hlinkClick r:id="rId6" tooltip="http://www.onlygfx.com/hand-drawn-arrows-png-image-transparent/"/>
              </a:rPr>
              <a:t>This Photo</a:t>
            </a:r>
            <a:r>
              <a:rPr lang="en-US" sz="900" dirty="0"/>
              <a:t> by Unknown Author is licensed under </a:t>
            </a:r>
            <a:r>
              <a:rPr lang="en-US" sz="900" dirty="0">
                <a:hlinkClick r:id="rId7" tooltip="https://creativecommons.org/licenses/by/3.0/"/>
              </a:rPr>
              <a:t>CC BY</a:t>
            </a:r>
            <a:endParaRPr lang="en-US" sz="900" dirty="0"/>
          </a:p>
        </p:txBody>
      </p:sp>
      <p:sp>
        <p:nvSpPr>
          <p:cNvPr id="16" name="TextBox 15">
            <a:extLst>
              <a:ext uri="{FF2B5EF4-FFF2-40B4-BE49-F238E27FC236}">
                <a16:creationId xmlns:a16="http://schemas.microsoft.com/office/drawing/2014/main" id="{23D67011-63D6-4166-B27F-2D10020A1A12}"/>
              </a:ext>
            </a:extLst>
          </p:cNvPr>
          <p:cNvSpPr txBox="1"/>
          <p:nvPr/>
        </p:nvSpPr>
        <p:spPr>
          <a:xfrm>
            <a:off x="5274494" y="3880190"/>
            <a:ext cx="1903446"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t>Demand for Meals/Food currently being supplied</a:t>
            </a:r>
          </a:p>
        </p:txBody>
      </p:sp>
    </p:spTree>
    <p:extLst>
      <p:ext uri="{BB962C8B-B14F-4D97-AF65-F5344CB8AC3E}">
        <p14:creationId xmlns:p14="http://schemas.microsoft.com/office/powerpoint/2010/main" val="2424470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3D36C-8E1B-4E98-B757-4E5AAE5727B1}"/>
              </a:ext>
            </a:extLst>
          </p:cNvPr>
          <p:cNvSpPr>
            <a:spLocks noGrp="1"/>
          </p:cNvSpPr>
          <p:nvPr>
            <p:ph type="title"/>
          </p:nvPr>
        </p:nvSpPr>
        <p:spPr bwMode="auto">
          <a:xfrm>
            <a:off x="7455159" y="598390"/>
            <a:ext cx="4696407" cy="2018847"/>
          </a:xfrm>
          <a:prstGeom prst="rect">
            <a:avLst/>
          </a:prstGeom>
          <a:noFill/>
          <a:ln>
            <a:noFill/>
          </a:ln>
        </p:spPr>
        <p:txBody>
          <a:bodyPr wrap="square" anchor="ctr">
            <a:noAutofit/>
          </a:bodyPr>
          <a:lstStyle/>
          <a:p>
            <a:pPr algn="ctr"/>
            <a:r>
              <a:rPr lang="en-US" sz="3200" dirty="0">
                <a:latin typeface="+mn-lt"/>
              </a:rPr>
              <a:t>Where are the access routes?</a:t>
            </a:r>
            <a:br>
              <a:rPr lang="en-US" sz="3200" dirty="0">
                <a:latin typeface="+mn-lt"/>
              </a:rPr>
            </a:br>
            <a:r>
              <a:rPr lang="en-US" sz="3200" dirty="0">
                <a:latin typeface="+mn-lt"/>
              </a:rPr>
              <a:t>How did UKHO/IHO data help…</a:t>
            </a:r>
          </a:p>
        </p:txBody>
      </p:sp>
      <p:pic>
        <p:nvPicPr>
          <p:cNvPr id="5" name="Content Placeholder 4" descr="A close up of a map&#10;&#10;Description automatically generated">
            <a:extLst>
              <a:ext uri="{FF2B5EF4-FFF2-40B4-BE49-F238E27FC236}">
                <a16:creationId xmlns:a16="http://schemas.microsoft.com/office/drawing/2014/main" id="{8050F956-81E2-4165-AD5D-1DDDCC4C4684}"/>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0" y="-1"/>
            <a:ext cx="7233920" cy="6848595"/>
          </a:xfrm>
          <a:prstGeom prst="rect">
            <a:avLst/>
          </a:prstGeom>
          <a:ln>
            <a:noFill/>
          </a:ln>
          <a:effectLst>
            <a:outerShdw blurRad="292100" dist="139700" dir="2700000" algn="tl" rotWithShape="0">
              <a:srgbClr val="333333">
                <a:alpha val="65000"/>
              </a:srgbClr>
            </a:outerShdw>
          </a:effectLst>
        </p:spPr>
      </p:pic>
      <p:sp>
        <p:nvSpPr>
          <p:cNvPr id="10" name="Content Placeholder 3">
            <a:extLst>
              <a:ext uri="{FF2B5EF4-FFF2-40B4-BE49-F238E27FC236}">
                <a16:creationId xmlns:a16="http://schemas.microsoft.com/office/drawing/2014/main" id="{C15D16E3-4C02-43A4-A93D-FA57AB48082F}"/>
              </a:ext>
            </a:extLst>
          </p:cNvPr>
          <p:cNvSpPr>
            <a:spLocks noGrp="1"/>
          </p:cNvSpPr>
          <p:nvPr>
            <p:ph sz="half" idx="2"/>
          </p:nvPr>
        </p:nvSpPr>
        <p:spPr>
          <a:xfrm>
            <a:off x="7379282" y="3689152"/>
            <a:ext cx="4552361" cy="2176053"/>
          </a:xfrm>
        </p:spPr>
        <p:txBody>
          <a:bodyPr/>
          <a:lstStyle/>
          <a:p>
            <a:pPr marL="0" indent="0" algn="ctr">
              <a:buNone/>
            </a:pPr>
            <a:r>
              <a:rPr lang="en-US" dirty="0">
                <a:latin typeface="+mj-lt"/>
              </a:rPr>
              <a:t>The Map to the Left shows the Distribution Points for Food Supplies in Abaco in relation to Ports, Airports and Primary Road Infrastructure</a:t>
            </a:r>
          </a:p>
          <a:p>
            <a:pPr marL="0" indent="0" algn="ctr">
              <a:buNone/>
            </a:pPr>
            <a:endParaRPr lang="en-US" dirty="0"/>
          </a:p>
        </p:txBody>
      </p:sp>
    </p:spTree>
    <p:extLst>
      <p:ext uri="{BB962C8B-B14F-4D97-AF65-F5344CB8AC3E}">
        <p14:creationId xmlns:p14="http://schemas.microsoft.com/office/powerpoint/2010/main" val="2675503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prstGeom prst="rect">
            <a:avLst/>
          </a:prstGeom>
          <a:noFill/>
          <a:ln>
            <a:noFill/>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normAutofit/>
          </a:bodyPr>
          <a:lstStyle/>
          <a:p>
            <a:r>
              <a:rPr lang="en-GB" b="1" dirty="0">
                <a:solidFill>
                  <a:schemeClr val="tx1"/>
                </a:solidFill>
                <a:latin typeface="+mj-lt"/>
                <a:ea typeface="+mj-ea"/>
                <a:cs typeface="+mj-cs"/>
              </a:rPr>
              <a:t>Our Team…</a:t>
            </a:r>
          </a:p>
        </p:txBody>
      </p:sp>
      <p:sp>
        <p:nvSpPr>
          <p:cNvPr id="7" name="Rectangle 6">
            <a:extLst>
              <a:ext uri="{FF2B5EF4-FFF2-40B4-BE49-F238E27FC236}">
                <a16:creationId xmlns:a16="http://schemas.microsoft.com/office/drawing/2014/main" id="{C9391B81-5B70-436C-8203-9D3AEF5248CE}"/>
              </a:ext>
            </a:extLst>
          </p:cNvPr>
          <p:cNvSpPr/>
          <p:nvPr/>
        </p:nvSpPr>
        <p:spPr bwMode="auto">
          <a:xfrm>
            <a:off x="629920" y="2588054"/>
            <a:ext cx="5181600" cy="339177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normAutofit/>
          </a:bodyPr>
          <a:lstStyle/>
          <a:p>
            <a:pPr indent="-227013" defTabSz="912813" fontAlgn="base">
              <a:lnSpc>
                <a:spcPct val="90000"/>
              </a:lnSpc>
              <a:spcAft>
                <a:spcPts val="600"/>
              </a:spcAft>
              <a:buFont typeface="Arial" panose="020B0604020202020204" pitchFamily="34" charset="0"/>
              <a:buChar char="•"/>
            </a:pPr>
            <a:r>
              <a:rPr lang="en-US" sz="2800" dirty="0">
                <a:solidFill>
                  <a:schemeClr val="tx1"/>
                </a:solidFill>
              </a:rPr>
              <a:t>MapAction’s work depends on a group made up of over 80 skilled and dedicated volunteers, Who are supported by our staff and </a:t>
            </a:r>
            <a:r>
              <a:rPr lang="en-US" sz="2800" u="sng" dirty="0">
                <a:solidFill>
                  <a:schemeClr val="tx1"/>
                </a:solidFill>
                <a:hlinkClick r:id="rId3"/>
              </a:rPr>
              <a:t>trustees</a:t>
            </a:r>
            <a:r>
              <a:rPr lang="en-US" sz="2800" dirty="0">
                <a:solidFill>
                  <a:schemeClr val="tx1"/>
                </a:solidFill>
              </a:rPr>
              <a:t>. In their day jobs, these volunteers work in a range of Fields and Focus from Antarctic surveying to zoological research.</a:t>
            </a:r>
          </a:p>
        </p:txBody>
      </p:sp>
      <p:pic>
        <p:nvPicPr>
          <p:cNvPr id="6" name="Picture 5" descr="A group of people in a field&#10;&#10;Description automatically generated">
            <a:extLst>
              <a:ext uri="{FF2B5EF4-FFF2-40B4-BE49-F238E27FC236}">
                <a16:creationId xmlns:a16="http://schemas.microsoft.com/office/drawing/2014/main" id="{38477149-F99B-4765-9C61-F31A3640AD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6096000" y="1027906"/>
            <a:ext cx="5795128" cy="4351338"/>
          </a:xfrm>
          <a:prstGeom prst="rect">
            <a:avLst/>
          </a:prstGeom>
          <a:noFill/>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14BBA10D-BDF6-4670-9D77-FA1D4D47FC2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032" b="89032" l="4843" r="89744">
                        <a14:foregroundMark x1="63818" y1="42581" x2="63818" y2="42581"/>
                        <a14:foregroundMark x1="80912" y1="38710" x2="80912" y2="38710"/>
                        <a14:foregroundMark x1="39886" y1="76774" x2="39886" y2="76774"/>
                        <a14:foregroundMark x1="49858" y1="75484" x2="49858" y2="75484"/>
                        <a14:foregroundMark x1="62963" y1="66452" x2="62963" y2="66452"/>
                        <a14:foregroundMark x1="68661" y1="65806" x2="68661" y2="65806"/>
                        <a14:foregroundMark x1="72934" y1="67742" x2="72934" y2="67742"/>
                        <a14:foregroundMark x1="85185" y1="65806" x2="85185" y2="65806"/>
                        <a14:foregroundMark x1="24217" y1="47742" x2="24217" y2="47742"/>
                        <a14:foregroundMark x1="21652" y1="34194" x2="21652" y2="34194"/>
                        <a14:foregroundMark x1="16239" y1="15484" x2="16239" y2="15484"/>
                        <a14:foregroundMark x1="12821" y1="35484" x2="12821" y2="35484"/>
                        <a14:foregroundMark x1="4843" y1="52903" x2="4843" y2="52903"/>
                        <a14:foregroundMark x1="10541" y1="63226" x2="10541" y2="63226"/>
                        <a14:foregroundMark x1="9402" y1="76129" x2="9402" y2="76129"/>
                        <a14:foregroundMark x1="20228" y1="70323" x2="20228" y2="70323"/>
                        <a14:foregroundMark x1="23647" y1="85806" x2="23647" y2="85806"/>
                        <a14:foregroundMark x1="27066" y1="76774" x2="27066" y2="76774"/>
                        <a14:foregroundMark x1="10826" y1="20645" x2="10826" y2="20645"/>
                        <a14:foregroundMark x1="25641" y1="29032" x2="25641" y2="29032"/>
                        <a14:foregroundMark x1="23362" y1="19355" x2="23362" y2="19355"/>
                        <a14:foregroundMark x1="18519" y1="21290" x2="18519" y2="21290"/>
                        <a14:foregroundMark x1="14815" y1="17419" x2="14815" y2="17419"/>
                        <a14:foregroundMark x1="15954" y1="16129" x2="15954" y2="16129"/>
                        <a14:foregroundMark x1="15954" y1="15484" x2="15954" y2="15484"/>
                        <a14:foregroundMark x1="15954" y1="15484" x2="15954" y2="15484"/>
                        <a14:foregroundMark x1="15954" y1="15484" x2="15954" y2="15484"/>
                        <a14:foregroundMark x1="11111" y1="19355" x2="11111" y2="19355"/>
                        <a14:foregroundMark x1="11396" y1="19355" x2="11396" y2="19355"/>
                        <a14:foregroundMark x1="11111" y1="19355" x2="11111" y2="19355"/>
                        <a14:foregroundMark x1="11396" y1="19355" x2="11396" y2="19355"/>
                        <a14:foregroundMark x1="11396" y1="19355" x2="11396" y2="19355"/>
                        <a14:foregroundMark x1="11111" y1="19355" x2="11111" y2="19355"/>
                        <a14:foregroundMark x1="11111" y1="18710" x2="11111" y2="18710"/>
                        <a14:foregroundMark x1="11396" y1="19355" x2="11396" y2="19355"/>
                        <a14:foregroundMark x1="10826" y1="20645" x2="10826" y2="20645"/>
                        <a14:foregroundMark x1="11396" y1="19355" x2="11396" y2="19355"/>
                        <a14:foregroundMark x1="11111" y1="21290" x2="11111" y2="21290"/>
                        <a14:foregroundMark x1="10256" y1="21935" x2="10256" y2="21935"/>
                        <a14:foregroundMark x1="11111" y1="20645" x2="11111" y2="20645"/>
                        <a14:foregroundMark x1="9950" y1="22739" x2="11250" y2="20973"/>
                        <a14:foregroundMark x1="9738" y1="23871" x2="9972" y2="23871"/>
                        <a14:foregroundMark x1="7692" y1="34839" x2="7692" y2="34839"/>
                        <a14:foregroundMark x1="23932" y1="47742" x2="23932" y2="47742"/>
                        <a14:foregroundMark x1="29060" y1="41290" x2="29060" y2="41290"/>
                        <a14:foregroundMark x1="26211" y1="62581" x2="26211" y2="62581"/>
                        <a14:foregroundMark x1="31624" y1="57419" x2="31624" y2="57419"/>
                        <a14:foregroundMark x1="31909" y1="65161" x2="31909" y2="65161"/>
                        <a14:foregroundMark x1="28490" y1="78710" x2="28490" y2="78710"/>
                        <a14:foregroundMark x1="31339" y1="74194" x2="31339" y2="74194"/>
                        <a14:foregroundMark x1="34473" y1="58710" x2="34473" y2="58710"/>
                        <a14:foregroundMark x1="33618" y1="50323" x2="33618" y2="50323"/>
                        <a14:foregroundMark x1="32764" y1="36774" x2="32764" y2="36774"/>
                        <a14:foregroundMark x1="29915" y1="27097" x2="29915" y2="27097"/>
                        <a14:foregroundMark x1="26781" y1="19355" x2="26781" y2="19355"/>
                        <a14:foregroundMark x1="19658" y1="14839" x2="19658" y2="14839"/>
                        <a14:foregroundMark x1="20798" y1="14839" x2="20798" y2="14839"/>
                        <a14:foregroundMark x1="20228" y1="14839" x2="20228" y2="14839"/>
                        <a14:foregroundMark x1="19373" y1="14839" x2="19373" y2="14839"/>
                        <a14:foregroundMark x1="42450" y1="20645" x2="42450" y2="20645"/>
                        <a14:backgroundMark x1="24786" y1="37419" x2="24786" y2="37419"/>
                        <a14:backgroundMark x1="21652" y1="39355" x2="21652" y2="39355"/>
                        <a14:backgroundMark x1="26211" y1="43871" x2="26211" y2="43871"/>
                        <a14:backgroundMark x1="27066" y1="50968" x2="27066" y2="50968"/>
                        <a14:backgroundMark x1="15954" y1="18710" x2="15954" y2="18710"/>
                        <a14:backgroundMark x1="16809" y1="18065" x2="16809" y2="18065"/>
                        <a14:backgroundMark x1="15954" y1="14839" x2="15954" y2="14839"/>
                        <a14:backgroundMark x1="23932" y1="86452" x2="23932" y2="86452"/>
                        <a14:backgroundMark x1="23362" y1="23226" x2="23362" y2="23226"/>
                        <a14:backgroundMark x1="8547" y1="17419" x2="10826" y2="17419"/>
                        <a14:backgroundMark x1="9402" y1="19355" x2="11111" y2="16774"/>
                        <a14:backgroundMark x1="9117" y1="20000" x2="11111" y2="16774"/>
                        <a14:backgroundMark x1="10256" y1="19355" x2="10826" y2="18065"/>
                        <a14:backgroundMark x1="9972" y1="26452" x2="10826" y2="25806"/>
                        <a14:backgroundMark x1="23932" y1="55484" x2="23932" y2="55484"/>
                        <a14:backgroundMark x1="29630" y1="69677" x2="29630" y2="69677"/>
                        <a14:backgroundMark x1="29915" y1="74839" x2="29915" y2="74839"/>
                        <a14:backgroundMark x1="28490" y1="76774" x2="28490" y2="76774"/>
                        <a14:backgroundMark x1="27066" y1="78710" x2="27066" y2="78710"/>
                        <a14:backgroundMark x1="31624" y1="72258" x2="31624" y2="72258"/>
                        <a14:backgroundMark x1="31624" y1="75484" x2="31624" y2="75484"/>
                        <a14:backgroundMark x1="35043" y1="59355" x2="35043" y2="59355"/>
                        <a14:backgroundMark x1="35043" y1="58710" x2="35043" y2="58710"/>
                        <a14:backgroundMark x1="21368" y1="15484" x2="21368" y2="15484"/>
                        <a14:backgroundMark x1="19943" y1="15484" x2="19943" y2="15484"/>
                        <a14:backgroundMark x1="20798" y1="16129" x2="20798" y2="16129"/>
                        <a14:backgroundMark x1="19088" y1="16129" x2="19088" y2="16129"/>
                      </a14:backgroundRemoval>
                    </a14:imgEffect>
                  </a14:imgLayer>
                </a14:imgProps>
              </a:ext>
            </a:extLst>
          </a:blip>
          <a:stretch>
            <a:fillRect/>
          </a:stretch>
        </p:blipFill>
        <p:spPr>
          <a:xfrm>
            <a:off x="1340465" y="980728"/>
            <a:ext cx="3608126" cy="15933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7544B-7852-4018-BFDA-3D8F2DEF84A9}"/>
              </a:ext>
            </a:extLst>
          </p:cNvPr>
          <p:cNvSpPr>
            <a:spLocks noGrp="1"/>
          </p:cNvSpPr>
          <p:nvPr>
            <p:ph type="title"/>
          </p:nvPr>
        </p:nvSpPr>
        <p:spPr>
          <a:xfrm>
            <a:off x="9708503" y="0"/>
            <a:ext cx="2483497" cy="6035041"/>
          </a:xfrm>
        </p:spPr>
        <p:txBody>
          <a:bodyPr/>
          <a:lstStyle/>
          <a:p>
            <a:pPr algn="ctr"/>
            <a:r>
              <a:rPr lang="en-US" dirty="0"/>
              <a:t>Route Access Mapping</a:t>
            </a:r>
            <a:br>
              <a:rPr lang="en-US" dirty="0"/>
            </a:br>
            <a:br>
              <a:rPr lang="en-US" dirty="0"/>
            </a:br>
            <a:r>
              <a:rPr lang="en-US" sz="3200" b="1" i="1" dirty="0"/>
              <a:t>How do we get the supplies to the locations where it is needed most</a:t>
            </a:r>
            <a:r>
              <a:rPr lang="en-US" sz="3200" dirty="0"/>
              <a:t>…</a:t>
            </a:r>
            <a:br>
              <a:rPr lang="en-US" sz="3200" dirty="0"/>
            </a:br>
            <a:br>
              <a:rPr lang="en-US" sz="2000" dirty="0"/>
            </a:br>
            <a:br>
              <a:rPr lang="en-US" dirty="0"/>
            </a:br>
            <a:endParaRPr lang="en-US" dirty="0"/>
          </a:p>
        </p:txBody>
      </p:sp>
      <p:pic>
        <p:nvPicPr>
          <p:cNvPr id="5" name="Picture 4">
            <a:extLst>
              <a:ext uri="{FF2B5EF4-FFF2-40B4-BE49-F238E27FC236}">
                <a16:creationId xmlns:a16="http://schemas.microsoft.com/office/drawing/2014/main" id="{F2097148-EA18-4400-A7F4-2A90FA8A7E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727163" cy="6858000"/>
          </a:xfrm>
          <a:prstGeom prst="rect">
            <a:avLst/>
          </a:prstGeom>
        </p:spPr>
      </p:pic>
    </p:spTree>
    <p:extLst>
      <p:ext uri="{BB962C8B-B14F-4D97-AF65-F5344CB8AC3E}">
        <p14:creationId xmlns:p14="http://schemas.microsoft.com/office/powerpoint/2010/main" val="3504741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7544B-7852-4018-BFDA-3D8F2DEF84A9}"/>
              </a:ext>
            </a:extLst>
          </p:cNvPr>
          <p:cNvSpPr>
            <a:spLocks noGrp="1"/>
          </p:cNvSpPr>
          <p:nvPr>
            <p:ph type="title"/>
          </p:nvPr>
        </p:nvSpPr>
        <p:spPr>
          <a:xfrm>
            <a:off x="9680511" y="277119"/>
            <a:ext cx="2511489" cy="6037054"/>
          </a:xfrm>
        </p:spPr>
        <p:txBody>
          <a:bodyPr/>
          <a:lstStyle/>
          <a:p>
            <a:pPr algn="ctr"/>
            <a:r>
              <a:rPr lang="en-US" dirty="0"/>
              <a:t>Route Access Mapping</a:t>
            </a:r>
            <a:br>
              <a:rPr lang="en-US" dirty="0"/>
            </a:br>
            <a:br>
              <a:rPr lang="en-US" dirty="0"/>
            </a:br>
            <a:r>
              <a:rPr lang="en-US" sz="3200" b="1" i="1" dirty="0"/>
              <a:t>How do we get the supplies to the locations where it is needed most</a:t>
            </a:r>
            <a:r>
              <a:rPr lang="en-US" sz="3200" dirty="0"/>
              <a:t>…</a:t>
            </a:r>
            <a:br>
              <a:rPr lang="en-US" sz="2000" dirty="0"/>
            </a:br>
            <a:br>
              <a:rPr lang="en-US" dirty="0"/>
            </a:br>
            <a:endParaRPr lang="en-US" dirty="0"/>
          </a:p>
        </p:txBody>
      </p:sp>
      <p:pic>
        <p:nvPicPr>
          <p:cNvPr id="3" name="Picture 2">
            <a:extLst>
              <a:ext uri="{FF2B5EF4-FFF2-40B4-BE49-F238E27FC236}">
                <a16:creationId xmlns:a16="http://schemas.microsoft.com/office/drawing/2014/main" id="{4C57969D-5872-4A22-BEF1-3137EF27BC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731829" cy="6858000"/>
          </a:xfrm>
          <a:prstGeom prst="rect">
            <a:avLst/>
          </a:prstGeom>
        </p:spPr>
      </p:pic>
    </p:spTree>
    <p:extLst>
      <p:ext uri="{BB962C8B-B14F-4D97-AF65-F5344CB8AC3E}">
        <p14:creationId xmlns:p14="http://schemas.microsoft.com/office/powerpoint/2010/main" val="1316265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7544B-7852-4018-BFDA-3D8F2DEF84A9}"/>
              </a:ext>
            </a:extLst>
          </p:cNvPr>
          <p:cNvSpPr>
            <a:spLocks noGrp="1"/>
          </p:cNvSpPr>
          <p:nvPr>
            <p:ph type="title"/>
          </p:nvPr>
        </p:nvSpPr>
        <p:spPr>
          <a:xfrm>
            <a:off x="9731828" y="0"/>
            <a:ext cx="2353378" cy="5864045"/>
          </a:xfrm>
        </p:spPr>
        <p:txBody>
          <a:bodyPr/>
          <a:lstStyle/>
          <a:p>
            <a:pPr algn="ctr"/>
            <a:r>
              <a:rPr lang="en-US" dirty="0"/>
              <a:t>Route Access Mapping</a:t>
            </a:r>
            <a:br>
              <a:rPr lang="en-US" dirty="0"/>
            </a:br>
            <a:br>
              <a:rPr lang="en-US" dirty="0"/>
            </a:br>
            <a:r>
              <a:rPr lang="en-US" sz="3200" b="1" i="1" dirty="0"/>
              <a:t>How do we get the supplies to the locations where it is needed most</a:t>
            </a:r>
            <a:r>
              <a:rPr lang="en-US" sz="3200" dirty="0"/>
              <a:t>…</a:t>
            </a:r>
            <a:br>
              <a:rPr lang="en-US" sz="2000" dirty="0"/>
            </a:br>
            <a:br>
              <a:rPr lang="en-US" dirty="0"/>
            </a:br>
            <a:endParaRPr lang="en-US" dirty="0"/>
          </a:p>
        </p:txBody>
      </p:sp>
      <p:pic>
        <p:nvPicPr>
          <p:cNvPr id="3" name="Picture 2">
            <a:extLst>
              <a:ext uri="{FF2B5EF4-FFF2-40B4-BE49-F238E27FC236}">
                <a16:creationId xmlns:a16="http://schemas.microsoft.com/office/drawing/2014/main" id="{30D76C79-DCE1-4732-AA47-63428D7E29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731829" cy="6858000"/>
          </a:xfrm>
          <a:prstGeom prst="rect">
            <a:avLst/>
          </a:prstGeom>
        </p:spPr>
      </p:pic>
    </p:spTree>
    <p:extLst>
      <p:ext uri="{BB962C8B-B14F-4D97-AF65-F5344CB8AC3E}">
        <p14:creationId xmlns:p14="http://schemas.microsoft.com/office/powerpoint/2010/main" val="3222827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7C995-3F6F-4008-AA51-A26AD309CBE8}"/>
              </a:ext>
            </a:extLst>
          </p:cNvPr>
          <p:cNvSpPr>
            <a:spLocks noGrp="1"/>
          </p:cNvSpPr>
          <p:nvPr>
            <p:ph type="title"/>
          </p:nvPr>
        </p:nvSpPr>
        <p:spPr>
          <a:xfrm>
            <a:off x="796212" y="91363"/>
            <a:ext cx="10515600" cy="673748"/>
          </a:xfrm>
        </p:spPr>
        <p:txBody>
          <a:bodyPr/>
          <a:lstStyle/>
          <a:p>
            <a:r>
              <a:rPr lang="en-US" dirty="0"/>
              <a:t>Feedback from the Deployment Team…</a:t>
            </a:r>
          </a:p>
        </p:txBody>
      </p:sp>
      <p:sp>
        <p:nvSpPr>
          <p:cNvPr id="3" name="Content Placeholder 2">
            <a:extLst>
              <a:ext uri="{FF2B5EF4-FFF2-40B4-BE49-F238E27FC236}">
                <a16:creationId xmlns:a16="http://schemas.microsoft.com/office/drawing/2014/main" id="{8453CA2A-766F-440D-8D11-456493373DA1}"/>
              </a:ext>
            </a:extLst>
          </p:cNvPr>
          <p:cNvSpPr>
            <a:spLocks noGrp="1"/>
          </p:cNvSpPr>
          <p:nvPr>
            <p:ph idx="1"/>
          </p:nvPr>
        </p:nvSpPr>
        <p:spPr>
          <a:xfrm>
            <a:off x="796212" y="872724"/>
            <a:ext cx="10515600" cy="5256309"/>
          </a:xfrm>
        </p:spPr>
        <p:txBody>
          <a:bodyPr/>
          <a:lstStyle/>
          <a:p>
            <a:pPr marL="0" indent="0">
              <a:buNone/>
            </a:pPr>
            <a:r>
              <a:rPr lang="en-US" dirty="0"/>
              <a:t>Maps were used to as a critical tool to determine alternate landing options and where smaller boats could be used safely to deliver Aid to Distribution Centres, especially where meals were supplied.</a:t>
            </a:r>
          </a:p>
          <a:p>
            <a:pPr marL="0" indent="0">
              <a:buNone/>
            </a:pPr>
            <a:r>
              <a:rPr lang="en-US" dirty="0"/>
              <a:t>Data Requests and Protocols for Access…Need to be Formalized.</a:t>
            </a:r>
          </a:p>
          <a:p>
            <a:pPr marL="0" indent="0">
              <a:buNone/>
            </a:pPr>
            <a:endParaRPr lang="en-US" dirty="0"/>
          </a:p>
          <a:p>
            <a:pPr marL="0" indent="0">
              <a:buNone/>
            </a:pPr>
            <a:r>
              <a:rPr lang="en-US" i="1" dirty="0"/>
              <a:t>“Hi Sudesh, we made a few products using the large scale UKHO bathymetry that was used for aid delivery by the Dutch navy (to gain an understanding of what boats could be used depending on the draft).”</a:t>
            </a:r>
          </a:p>
          <a:p>
            <a:pPr marL="0" indent="0" algn="r">
              <a:buNone/>
            </a:pPr>
            <a:r>
              <a:rPr lang="en-US" dirty="0"/>
              <a:t>DC - Team Lead MapAction Deployment Bahamas 2019</a:t>
            </a:r>
          </a:p>
        </p:txBody>
      </p:sp>
    </p:spTree>
    <p:extLst>
      <p:ext uri="{BB962C8B-B14F-4D97-AF65-F5344CB8AC3E}">
        <p14:creationId xmlns:p14="http://schemas.microsoft.com/office/powerpoint/2010/main" val="1798059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47528" y="1484785"/>
            <a:ext cx="4824536" cy="3877985"/>
          </a:xfrm>
          <a:prstGeom prst="rect">
            <a:avLst/>
          </a:prstGeom>
        </p:spPr>
        <p:txBody>
          <a:bodyPr wrap="square">
            <a:spAutoFit/>
          </a:bodyPr>
          <a:lstStyle/>
          <a:p>
            <a:pPr lvl="0"/>
            <a:r>
              <a:rPr lang="en-GB" sz="2400" b="1" i="1" dirty="0">
                <a:latin typeface="Arial" pitchFamily="34" charset="0"/>
                <a:ea typeface="Calibri" pitchFamily="34" charset="0"/>
                <a:cs typeface="Arial" pitchFamily="34" charset="0"/>
              </a:rPr>
              <a:t>“To see highly-skilled individuals give up their time like this is remarkable. Considering how few people there are, it is unbelievable how much they achieve. It’s the glue that binds everyone together.”</a:t>
            </a:r>
          </a:p>
          <a:p>
            <a:pPr lvl="0"/>
            <a:r>
              <a:rPr lang="en-GB" sz="2400" b="1" i="1" dirty="0">
                <a:latin typeface="Arial" pitchFamily="34" charset="0"/>
                <a:ea typeface="Calibri" pitchFamily="34" charset="0"/>
                <a:cs typeface="Arial" pitchFamily="34" charset="0"/>
              </a:rPr>
              <a:t>  </a:t>
            </a:r>
            <a:endParaRPr lang="en-GB" sz="2400" dirty="0">
              <a:latin typeface="Arial" pitchFamily="34" charset="0"/>
              <a:ea typeface="Calibri" pitchFamily="34" charset="0"/>
              <a:cs typeface="Arial" pitchFamily="34" charset="0"/>
            </a:endParaRPr>
          </a:p>
          <a:p>
            <a:pPr lvl="0" eaLnBrk="0" hangingPunct="0"/>
            <a:r>
              <a:rPr lang="en-GB" dirty="0">
                <a:solidFill>
                  <a:srgbClr val="0033CC"/>
                </a:solidFill>
                <a:latin typeface="Arial" pitchFamily="34" charset="0"/>
                <a:ea typeface="Calibri" pitchFamily="34" charset="0"/>
                <a:cs typeface="Arial" pitchFamily="34" charset="0"/>
              </a:rPr>
              <a:t>Prince Harry on visiting MapAction’s work at an international simulation exercise, September 2016 </a:t>
            </a:r>
            <a:endParaRPr lang="en-GB" dirty="0">
              <a:solidFill>
                <a:srgbClr val="0033CC"/>
              </a:solidFill>
              <a:latin typeface="Arial" pitchFamily="34" charset="0"/>
              <a:cs typeface="Arial" pitchFamily="34" charset="0"/>
            </a:endParaRPr>
          </a:p>
        </p:txBody>
      </p:sp>
      <p:pic>
        <p:nvPicPr>
          <p:cNvPr id="11266" name="Picture 2" descr="C:\Users\Roy\Pictures\MapAction\Corel Auto-Preserve\PH Triplex.jpg"/>
          <p:cNvPicPr>
            <a:picLocks noChangeAspect="1" noChangeArrowheads="1"/>
          </p:cNvPicPr>
          <p:nvPr/>
        </p:nvPicPr>
        <p:blipFill>
          <a:blip r:embed="rId3" cstate="print"/>
          <a:srcRect/>
          <a:stretch>
            <a:fillRect/>
          </a:stretch>
        </p:blipFill>
        <p:spPr bwMode="auto">
          <a:xfrm>
            <a:off x="6898440" y="1099376"/>
            <a:ext cx="4651876" cy="464880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423592" y="404664"/>
            <a:ext cx="5400600" cy="707886"/>
          </a:xfrm>
          <a:prstGeom prst="rect">
            <a:avLst/>
          </a:prstGeom>
          <a:noFill/>
        </p:spPr>
        <p:txBody>
          <a:bodyPr wrap="square" rtlCol="0">
            <a:spAutoFit/>
          </a:bodyPr>
          <a:lstStyle/>
          <a:p>
            <a:r>
              <a:rPr lang="en-GB" sz="4000" dirty="0">
                <a:solidFill>
                  <a:srgbClr val="0033CC"/>
                </a:solidFill>
              </a:rPr>
              <a:t>From Prince Harry…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981200" y="274638"/>
            <a:ext cx="8229600" cy="1066800"/>
          </a:xfrm>
        </p:spPr>
        <p:txBody>
          <a:bodyPr/>
          <a:lstStyle/>
          <a:p>
            <a:pPr eaLnBrk="1" hangingPunct="1">
              <a:defRPr/>
            </a:pPr>
            <a:r>
              <a:rPr lang="en-GB" dirty="0"/>
              <a:t>What the United Nations says:</a:t>
            </a:r>
          </a:p>
        </p:txBody>
      </p:sp>
      <p:pic>
        <p:nvPicPr>
          <p:cNvPr id="49157" name="Picture 8" descr="CIMG0634"/>
          <p:cNvPicPr>
            <a:picLocks noChangeAspect="1" noChangeArrowheads="1"/>
          </p:cNvPicPr>
          <p:nvPr/>
        </p:nvPicPr>
        <p:blipFill>
          <a:blip r:embed="rId3" cstate="print">
            <a:lum bright="6000" contrast="18000"/>
          </a:blip>
          <a:srcRect/>
          <a:stretch>
            <a:fillRect/>
          </a:stretch>
        </p:blipFill>
        <p:spPr bwMode="auto">
          <a:xfrm>
            <a:off x="1656081" y="3278359"/>
            <a:ext cx="2195513" cy="2300287"/>
          </a:xfrm>
          <a:prstGeom prst="rect">
            <a:avLst/>
          </a:prstGeom>
          <a:noFill/>
          <a:ln w="38100" algn="ctr">
            <a:noFill/>
            <a:miter lim="800000"/>
            <a:headEnd/>
            <a:tailEnd/>
          </a:ln>
        </p:spPr>
      </p:pic>
      <p:grpSp>
        <p:nvGrpSpPr>
          <p:cNvPr id="2" name="Group 1">
            <a:extLst>
              <a:ext uri="{FF2B5EF4-FFF2-40B4-BE49-F238E27FC236}">
                <a16:creationId xmlns:a16="http://schemas.microsoft.com/office/drawing/2014/main" id="{938B3F69-9F32-454C-A16C-E293C6B96C0A}"/>
              </a:ext>
            </a:extLst>
          </p:cNvPr>
          <p:cNvGrpSpPr/>
          <p:nvPr/>
        </p:nvGrpSpPr>
        <p:grpSpPr>
          <a:xfrm>
            <a:off x="1662430" y="1108076"/>
            <a:ext cx="9137651" cy="4460875"/>
            <a:chOff x="1530350" y="1412876"/>
            <a:chExt cx="9137651" cy="4460875"/>
          </a:xfrm>
        </p:grpSpPr>
        <p:sp>
          <p:nvSpPr>
            <p:cNvPr id="49155" name="Text Box 6"/>
            <p:cNvSpPr txBox="1">
              <a:spLocks noChangeArrowheads="1"/>
            </p:cNvSpPr>
            <p:nvPr/>
          </p:nvSpPr>
          <p:spPr bwMode="auto">
            <a:xfrm>
              <a:off x="3719514" y="3550038"/>
              <a:ext cx="6948487" cy="2323713"/>
            </a:xfrm>
            <a:prstGeom prst="rect">
              <a:avLst/>
            </a:prstGeom>
            <a:solidFill>
              <a:srgbClr val="0070C0"/>
            </a:solidFill>
            <a:ln w="9525">
              <a:noFill/>
              <a:miter lim="800000"/>
              <a:headEnd/>
              <a:tailEnd/>
            </a:ln>
          </p:spPr>
          <p:txBody>
            <a:bodyPr>
              <a:spAutoFit/>
            </a:bodyPr>
            <a:lstStyle/>
            <a:p>
              <a:pPr eaLnBrk="0" hangingPunct="0"/>
              <a:r>
                <a:rPr lang="en-US" sz="2400" b="1" dirty="0">
                  <a:solidFill>
                    <a:schemeClr val="bg1"/>
                  </a:solidFill>
                  <a:latin typeface="Times New Roman" pitchFamily="18" charset="0"/>
                  <a:cs typeface="Times New Roman" pitchFamily="18" charset="0"/>
                </a:rPr>
                <a:t>“I witnessed outstanding teamwork, cooperation, and willingness to go the extra mile. The performance displayed by your team speaks volumes of your organization’s commitment and dedication.”</a:t>
              </a:r>
            </a:p>
            <a:p>
              <a:pPr eaLnBrk="0" hangingPunct="0"/>
              <a:endParaRPr lang="en-US" sz="900" b="1" dirty="0">
                <a:solidFill>
                  <a:schemeClr val="bg1"/>
                </a:solidFill>
                <a:latin typeface="Times New Roman" pitchFamily="18" charset="0"/>
                <a:cs typeface="Times New Roman" pitchFamily="18" charset="0"/>
              </a:endParaRPr>
            </a:p>
            <a:p>
              <a:pPr eaLnBrk="0" hangingPunct="0"/>
              <a:r>
                <a:rPr lang="en-US" sz="1600" b="1" dirty="0">
                  <a:solidFill>
                    <a:schemeClr val="bg1"/>
                  </a:solidFill>
                  <a:latin typeface="Tahoma" charset="0"/>
                </a:rPr>
                <a:t>UNDAC Team Leader </a:t>
              </a:r>
              <a:endParaRPr lang="en-GB" sz="1600" b="1" dirty="0">
                <a:latin typeface="Tahoma" charset="0"/>
              </a:endParaRPr>
            </a:p>
          </p:txBody>
        </p:sp>
        <p:sp>
          <p:nvSpPr>
            <p:cNvPr id="49156" name="Text Box 7"/>
            <p:cNvSpPr txBox="1">
              <a:spLocks noChangeArrowheads="1"/>
            </p:cNvSpPr>
            <p:nvPr/>
          </p:nvSpPr>
          <p:spPr bwMode="auto">
            <a:xfrm>
              <a:off x="1530350" y="1412876"/>
              <a:ext cx="6948488" cy="1954381"/>
            </a:xfrm>
            <a:prstGeom prst="rect">
              <a:avLst/>
            </a:prstGeom>
            <a:solidFill>
              <a:srgbClr val="0070C0"/>
            </a:solidFill>
            <a:ln w="9525">
              <a:noFill/>
              <a:miter lim="800000"/>
              <a:headEnd/>
              <a:tailEnd/>
            </a:ln>
          </p:spPr>
          <p:txBody>
            <a:bodyPr>
              <a:spAutoFit/>
            </a:bodyPr>
            <a:lstStyle/>
            <a:p>
              <a:pPr eaLnBrk="0" hangingPunct="0"/>
              <a:r>
                <a:rPr lang="en-US" sz="2400" b="1" dirty="0">
                  <a:solidFill>
                    <a:schemeClr val="bg1"/>
                  </a:solidFill>
                  <a:latin typeface="Times New Roman" pitchFamily="18" charset="0"/>
                  <a:cs typeface="Times New Roman" pitchFamily="18" charset="0"/>
                </a:rPr>
                <a:t>“MapAction’s maps are in every UN, NGO and donor office. They have informed our decision making and proved essential to the planning of the humanitarian response.”</a:t>
              </a:r>
            </a:p>
            <a:p>
              <a:pPr eaLnBrk="0" hangingPunct="0"/>
              <a:endParaRPr lang="en-US" sz="900" b="1" dirty="0">
                <a:solidFill>
                  <a:schemeClr val="bg1"/>
                </a:solidFill>
                <a:latin typeface="Times New Roman" pitchFamily="18" charset="0"/>
                <a:cs typeface="Times New Roman" pitchFamily="18" charset="0"/>
              </a:endParaRPr>
            </a:p>
            <a:p>
              <a:pPr eaLnBrk="0" hangingPunct="0"/>
              <a:r>
                <a:rPr lang="en-US" sz="1600" b="1" dirty="0">
                  <a:solidFill>
                    <a:schemeClr val="bg1"/>
                  </a:solidFill>
                  <a:latin typeface="Tahoma" charset="0"/>
                </a:rPr>
                <a:t>Daniel Baker, UN Humanitarian Coordinator</a:t>
              </a:r>
              <a:endParaRPr lang="en-GB" sz="1600" b="1" dirty="0">
                <a:solidFill>
                  <a:schemeClr val="bg1"/>
                </a:solidFill>
                <a:latin typeface="Tahoma" charset="0"/>
              </a:endParaRPr>
            </a:p>
          </p:txBody>
        </p:sp>
        <p:pic>
          <p:nvPicPr>
            <p:cNvPr id="49158" name="Picture 9"/>
            <p:cNvPicPr>
              <a:picLocks noChangeAspect="1" noChangeArrowheads="1"/>
            </p:cNvPicPr>
            <p:nvPr/>
          </p:nvPicPr>
          <p:blipFill>
            <a:blip r:embed="rId4" cstate="print"/>
            <a:srcRect/>
            <a:stretch>
              <a:fillRect/>
            </a:stretch>
          </p:blipFill>
          <p:spPr bwMode="auto">
            <a:xfrm>
              <a:off x="8472488" y="1412876"/>
              <a:ext cx="2195512" cy="1927225"/>
            </a:xfrm>
            <a:prstGeom prst="rect">
              <a:avLst/>
            </a:prstGeom>
            <a:noFill/>
            <a:ln w="9525">
              <a:noFill/>
              <a:miter lim="800000"/>
              <a:headEnd/>
              <a:tailEnd/>
            </a:ln>
          </p:spPr>
        </p:pic>
      </p:grpSp>
    </p:spTree>
    <p:extLst>
      <p:ext uri="{BB962C8B-B14F-4D97-AF65-F5344CB8AC3E}">
        <p14:creationId xmlns:p14="http://schemas.microsoft.com/office/powerpoint/2010/main" val="3669131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dmin\MapAction_Multimedia\MapAction Photos\2015\2015-01-10 Mali\2015-01-10 Mali 056.JPG">
            <a:extLst>
              <a:ext uri="{FF2B5EF4-FFF2-40B4-BE49-F238E27FC236}">
                <a16:creationId xmlns:a16="http://schemas.microsoft.com/office/drawing/2014/main" id="{70C2AC87-C18A-4C55-81F4-5743F2FCCA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3844" y="1565275"/>
            <a:ext cx="6488865" cy="36499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0178" name="Picture 2" descr="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79619">
            <a:off x="387407" y="486732"/>
            <a:ext cx="4657197" cy="29932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0179" name="Rectangle 3"/>
          <p:cNvSpPr>
            <a:spLocks noRot="1" noChangeArrowheads="1"/>
          </p:cNvSpPr>
          <p:nvPr/>
        </p:nvSpPr>
        <p:spPr bwMode="auto">
          <a:xfrm>
            <a:off x="499188" y="3848878"/>
            <a:ext cx="3806890" cy="266388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nchor="ctr"/>
          <a:lstStyle/>
          <a:p>
            <a:pPr algn="ctr"/>
            <a:r>
              <a:rPr lang="en-GB" sz="2800" b="1" dirty="0">
                <a:solidFill>
                  <a:schemeClr val="bg2">
                    <a:lumMod val="50000"/>
                  </a:schemeClr>
                </a:solidFill>
                <a:latin typeface="Calibri" pitchFamily="34" charset="0"/>
              </a:rPr>
              <a:t>MapAction’s work helps to get aid to the right place and help people in the greatest need…</a:t>
            </a:r>
          </a:p>
        </p:txBody>
      </p:sp>
      <p:sp>
        <p:nvSpPr>
          <p:cNvPr id="50180" name="TextBox 3"/>
          <p:cNvSpPr txBox="1">
            <a:spLocks noChangeArrowheads="1"/>
          </p:cNvSpPr>
          <p:nvPr/>
        </p:nvSpPr>
        <p:spPr bwMode="auto">
          <a:xfrm>
            <a:off x="8913383" y="5544926"/>
            <a:ext cx="3145989" cy="523220"/>
          </a:xfrm>
          <a:prstGeom prst="rect">
            <a:avLst/>
          </a:prstGeom>
          <a:noFill/>
          <a:ln w="9525">
            <a:noFill/>
            <a:miter lim="800000"/>
            <a:headEnd/>
            <a:tailEnd/>
          </a:ln>
        </p:spPr>
        <p:txBody>
          <a:bodyPr wrap="none">
            <a:spAutoFit/>
          </a:bodyPr>
          <a:lstStyle/>
          <a:p>
            <a:r>
              <a:rPr lang="en-GB" sz="2800" dirty="0">
                <a:latin typeface="Calibri" pitchFamily="34" charset="0"/>
              </a:rPr>
              <a:t>www.mapaction.org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AD97-BDF7-4F6A-BA9B-1CE22FD63639}"/>
              </a:ext>
            </a:extLst>
          </p:cNvPr>
          <p:cNvSpPr>
            <a:spLocks noGrp="1"/>
          </p:cNvSpPr>
          <p:nvPr>
            <p:ph type="title"/>
          </p:nvPr>
        </p:nvSpPr>
        <p:spPr>
          <a:xfrm>
            <a:off x="430762" y="4829522"/>
            <a:ext cx="2880049" cy="679904"/>
          </a:xfrm>
        </p:spPr>
        <p:style>
          <a:lnRef idx="0">
            <a:schemeClr val="accent1"/>
          </a:lnRef>
          <a:fillRef idx="3">
            <a:schemeClr val="accent1"/>
          </a:fillRef>
          <a:effectRef idx="3">
            <a:schemeClr val="accent1"/>
          </a:effectRef>
          <a:fontRef idx="minor">
            <a:schemeClr val="lt1"/>
          </a:fontRef>
        </p:style>
        <p:txBody>
          <a:bodyPr/>
          <a:lstStyle/>
          <a:p>
            <a:r>
              <a:rPr lang="en-US" dirty="0">
                <a:solidFill>
                  <a:schemeClr val="tx1">
                    <a:lumMod val="20000"/>
                    <a:lumOff val="80000"/>
                  </a:schemeClr>
                </a:solidFill>
              </a:rPr>
              <a:t>Our Focus…</a:t>
            </a:r>
          </a:p>
        </p:txBody>
      </p:sp>
      <p:pic>
        <p:nvPicPr>
          <p:cNvPr id="4" name="Content Placeholder 3">
            <a:extLst>
              <a:ext uri="{FF2B5EF4-FFF2-40B4-BE49-F238E27FC236}">
                <a16:creationId xmlns:a16="http://schemas.microsoft.com/office/drawing/2014/main" id="{B298A026-0ABD-445F-80C8-AF077F4D9E7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50302" y="1869681"/>
            <a:ext cx="3330940" cy="2428810"/>
          </a:xfrm>
          <a:prstGeom prst="rect">
            <a:avLst/>
          </a:prstGeom>
        </p:spPr>
      </p:pic>
      <p:pic>
        <p:nvPicPr>
          <p:cNvPr id="5" name="Picture 4">
            <a:extLst>
              <a:ext uri="{FF2B5EF4-FFF2-40B4-BE49-F238E27FC236}">
                <a16:creationId xmlns:a16="http://schemas.microsoft.com/office/drawing/2014/main" id="{60AD1C6D-6A41-4CE5-BD63-19DE1E3CBA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5149" y="4342372"/>
            <a:ext cx="1935266" cy="1406630"/>
          </a:xfrm>
          <a:prstGeom prst="rect">
            <a:avLst/>
          </a:prstGeom>
        </p:spPr>
      </p:pic>
      <p:sp>
        <p:nvSpPr>
          <p:cNvPr id="7" name="Rectangle 6">
            <a:extLst>
              <a:ext uri="{FF2B5EF4-FFF2-40B4-BE49-F238E27FC236}">
                <a16:creationId xmlns:a16="http://schemas.microsoft.com/office/drawing/2014/main" id="{DC28C473-E869-49EB-B091-29E6499C5D57}"/>
              </a:ext>
            </a:extLst>
          </p:cNvPr>
          <p:cNvSpPr/>
          <p:nvPr/>
        </p:nvSpPr>
        <p:spPr>
          <a:xfrm>
            <a:off x="4706776" y="2435816"/>
            <a:ext cx="6777225"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000" dirty="0">
                <a:solidFill>
                  <a:srgbClr val="000000"/>
                </a:solidFill>
                <a:latin typeface="Arial" panose="020B0604020202020204" pitchFamily="34" charset="0"/>
              </a:rPr>
              <a:t>Our well-rehearsed deployment model means our volunteer mapping professionals are often at the scene within 24-48 hours of a disaster striking.</a:t>
            </a:r>
            <a:endParaRPr lang="en-US" sz="2000" dirty="0"/>
          </a:p>
        </p:txBody>
      </p:sp>
      <p:sp>
        <p:nvSpPr>
          <p:cNvPr id="8" name="Rectangle 7">
            <a:extLst>
              <a:ext uri="{FF2B5EF4-FFF2-40B4-BE49-F238E27FC236}">
                <a16:creationId xmlns:a16="http://schemas.microsoft.com/office/drawing/2014/main" id="{09BFA64A-E236-4E2A-B528-2A23BB608046}"/>
              </a:ext>
            </a:extLst>
          </p:cNvPr>
          <p:cNvSpPr/>
          <p:nvPr/>
        </p:nvSpPr>
        <p:spPr>
          <a:xfrm>
            <a:off x="6251587" y="4663731"/>
            <a:ext cx="5509651"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a:solidFill>
                  <a:srgbClr val="000000"/>
                </a:solidFill>
                <a:latin typeface="Arial" panose="020B0604020202020204" pitchFamily="34" charset="0"/>
              </a:rPr>
              <a:t>MapAction runs a range of preparedness projects that complement our rapid deployment capability</a:t>
            </a:r>
            <a:endParaRPr lang="en-US" dirty="0"/>
          </a:p>
        </p:txBody>
      </p:sp>
      <p:pic>
        <p:nvPicPr>
          <p:cNvPr id="6" name="Picture 5">
            <a:extLst>
              <a:ext uri="{FF2B5EF4-FFF2-40B4-BE49-F238E27FC236}">
                <a16:creationId xmlns:a16="http://schemas.microsoft.com/office/drawing/2014/main" id="{2AAF6FC6-7C88-42EB-8E6B-5C1F200CB4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2560" y="71950"/>
            <a:ext cx="2181593" cy="1710197"/>
          </a:xfrm>
          <a:prstGeom prst="rect">
            <a:avLst/>
          </a:prstGeom>
        </p:spPr>
      </p:pic>
      <p:sp>
        <p:nvSpPr>
          <p:cNvPr id="9" name="Rectangle 8">
            <a:extLst>
              <a:ext uri="{FF2B5EF4-FFF2-40B4-BE49-F238E27FC236}">
                <a16:creationId xmlns:a16="http://schemas.microsoft.com/office/drawing/2014/main" id="{629C25FC-4B40-45F0-B159-D73C62B02B5F}"/>
              </a:ext>
            </a:extLst>
          </p:cNvPr>
          <p:cNvSpPr/>
          <p:nvPr/>
        </p:nvSpPr>
        <p:spPr>
          <a:xfrm>
            <a:off x="2874937" y="398204"/>
            <a:ext cx="6334377"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a:solidFill>
                  <a:srgbClr val="000000"/>
                </a:solidFill>
                <a:latin typeface="Arial" panose="020B0604020202020204" pitchFamily="34" charset="0"/>
              </a:rPr>
              <a:t>Our training programme is focused on two distinct areas: increasing the knowledge and capacity of our own volunteers, and increasing the knowledge and capacity of our humanitarian partners.</a:t>
            </a:r>
            <a:endParaRPr lang="en-US" dirty="0"/>
          </a:p>
        </p:txBody>
      </p:sp>
    </p:spTree>
    <p:extLst>
      <p:ext uri="{BB962C8B-B14F-4D97-AF65-F5344CB8AC3E}">
        <p14:creationId xmlns:p14="http://schemas.microsoft.com/office/powerpoint/2010/main" val="4201896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7AAA51-972D-4323-A1A0-64DB5D306A84}"/>
              </a:ext>
            </a:extLst>
          </p:cNvPr>
          <p:cNvSpPr txBox="1"/>
          <p:nvPr/>
        </p:nvSpPr>
        <p:spPr bwMode="auto">
          <a:xfrm>
            <a:off x="360384" y="177935"/>
            <a:ext cx="6208367" cy="455007"/>
          </a:xfrm>
          <a:prstGeom prst="rect">
            <a:avLst/>
          </a:prstGeom>
          <a:noFill/>
          <a:ln>
            <a:noFill/>
          </a:ln>
        </p:spPr>
        <p:txBody>
          <a:bodyPr vert="horz" wrap="square" lIns="91440" tIns="45720" rIns="91440" bIns="45720" numCol="1" rtlCol="0" anchor="ctr" anchorCtr="0" compatLnSpc="1">
            <a:prstTxWarp prst="textNoShape">
              <a:avLst/>
            </a:prstTxWarp>
            <a:normAutofit fontScale="70000" lnSpcReduction="20000"/>
          </a:bodyPr>
          <a:lstStyle/>
          <a:p>
            <a:pPr defTabSz="912813" fontAlgn="base">
              <a:lnSpc>
                <a:spcPct val="90000"/>
              </a:lnSpc>
              <a:spcBef>
                <a:spcPct val="0"/>
              </a:spcBef>
              <a:spcAft>
                <a:spcPts val="600"/>
              </a:spcAft>
            </a:pPr>
            <a:r>
              <a:rPr lang="en-US" sz="4400" dirty="0">
                <a:latin typeface="+mj-lt"/>
                <a:ea typeface="+mj-ea"/>
                <a:cs typeface="+mj-cs"/>
              </a:rPr>
              <a:t>Emergency Response or Deployments</a:t>
            </a:r>
          </a:p>
        </p:txBody>
      </p:sp>
      <p:pic>
        <p:nvPicPr>
          <p:cNvPr id="2" name="Picture 1" descr="2013-11-08 The Philippines - Ant 011.jpg"/>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208280" y="632942"/>
            <a:ext cx="7898571" cy="500543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TextBox 3">
            <a:extLst>
              <a:ext uri="{FF2B5EF4-FFF2-40B4-BE49-F238E27FC236}">
                <a16:creationId xmlns:a16="http://schemas.microsoft.com/office/drawing/2014/main" id="{21B32E1C-5476-4F0F-81E8-E94D2C593A5B}"/>
              </a:ext>
            </a:extLst>
          </p:cNvPr>
          <p:cNvSpPr txBox="1"/>
          <p:nvPr/>
        </p:nvSpPr>
        <p:spPr>
          <a:xfrm>
            <a:off x="8849220" y="632942"/>
            <a:ext cx="3059783" cy="5170646"/>
          </a:xfrm>
          <a:prstGeom prst="rect">
            <a:avLst/>
          </a:prstGeom>
          <a:noFill/>
        </p:spPr>
        <p:txBody>
          <a:bodyPr wrap="square" rtlCol="0">
            <a:spAutoFit/>
          </a:bodyPr>
          <a:lstStyle/>
          <a:p>
            <a:endParaRPr lang="en-US" sz="2400" dirty="0"/>
          </a:p>
          <a:p>
            <a:r>
              <a:rPr lang="en-US" sz="2400" dirty="0"/>
              <a:t>Our intensive </a:t>
            </a:r>
            <a:r>
              <a:rPr lang="en-US" sz="2400" u="sng" dirty="0">
                <a:hlinkClick r:id="rId4"/>
              </a:rPr>
              <a:t>training programme</a:t>
            </a:r>
            <a:r>
              <a:rPr lang="en-US" sz="2400" dirty="0"/>
              <a:t> means all teams are always up-to-date and prepared.</a:t>
            </a:r>
          </a:p>
          <a:p>
            <a:endParaRPr lang="en-US" sz="2400" dirty="0"/>
          </a:p>
          <a:p>
            <a:endParaRPr lang="en-US" sz="2400" dirty="0"/>
          </a:p>
          <a:p>
            <a:r>
              <a:rPr lang="en-US" sz="2400" dirty="0"/>
              <a:t>Since 2003, MapAction has responded to more than 80 humanitarian emergencies, ranging from earthquakes to conflict-related crises.</a:t>
            </a:r>
          </a:p>
          <a:p>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Computers in SAR BOO"/>
          <p:cNvPicPr>
            <a:picLocks noChangeAspect="1" noChangeArrowheads="1"/>
          </p:cNvPicPr>
          <p:nvPr/>
        </p:nvPicPr>
        <p:blipFill>
          <a:blip r:embed="rId3" cstate="print"/>
          <a:srcRect/>
          <a:stretch>
            <a:fillRect/>
          </a:stretch>
        </p:blipFill>
        <p:spPr bwMode="auto">
          <a:xfrm>
            <a:off x="38100" y="-63500"/>
            <a:ext cx="12319000" cy="8572500"/>
          </a:xfrm>
          <a:prstGeom prst="rect">
            <a:avLst/>
          </a:prstGeom>
          <a:noFill/>
          <a:ln w="9525">
            <a:noFill/>
            <a:miter lim="800000"/>
            <a:headEnd/>
            <a:tailEnd/>
          </a:ln>
        </p:spPr>
      </p:pic>
    </p:spTree>
    <p:extLst>
      <p:ext uri="{BB962C8B-B14F-4D97-AF65-F5344CB8AC3E}">
        <p14:creationId xmlns:p14="http://schemas.microsoft.com/office/powerpoint/2010/main" val="2810858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6120" y="214294"/>
            <a:ext cx="7760462" cy="668747"/>
          </a:xfrm>
          <a:ln/>
        </p:spPr>
        <p:style>
          <a:lnRef idx="1">
            <a:schemeClr val="accent1"/>
          </a:lnRef>
          <a:fillRef idx="2">
            <a:schemeClr val="accent1"/>
          </a:fillRef>
          <a:effectRef idx="1">
            <a:schemeClr val="accent1"/>
          </a:effectRef>
          <a:fontRef idx="minor">
            <a:schemeClr val="dk1"/>
          </a:fontRef>
        </p:style>
        <p:txBody>
          <a:bodyPr>
            <a:normAutofit fontScale="90000"/>
          </a:bodyPr>
          <a:lstStyle/>
          <a:p>
            <a:pPr eaLnBrk="1" hangingPunct="1">
              <a:defRPr/>
            </a:pPr>
            <a:r>
              <a:rPr lang="en-GB" dirty="0"/>
              <a:t>MapAction </a:t>
            </a:r>
            <a:r>
              <a:rPr lang="en-GB" dirty="0">
                <a:solidFill>
                  <a:srgbClr val="FFC000"/>
                </a:solidFill>
              </a:rPr>
              <a:t>Emergency</a:t>
            </a:r>
            <a:r>
              <a:rPr lang="en-GB" dirty="0"/>
              <a:t> Deployments</a:t>
            </a:r>
          </a:p>
        </p:txBody>
      </p:sp>
      <p:sp>
        <p:nvSpPr>
          <p:cNvPr id="21507" name="Content Placeholder 2"/>
          <p:cNvSpPr>
            <a:spLocks noGrp="1"/>
          </p:cNvSpPr>
          <p:nvPr>
            <p:ph idx="1"/>
          </p:nvPr>
        </p:nvSpPr>
        <p:spPr>
          <a:xfrm>
            <a:off x="353299" y="1141184"/>
            <a:ext cx="2758504" cy="5104566"/>
          </a:xfrm>
        </p:spPr>
        <p:txBody>
          <a:bodyPr>
            <a:noAutofit/>
          </a:bodyPr>
          <a:lstStyle/>
          <a:p>
            <a:pPr defTabSz="887413">
              <a:spcAft>
                <a:spcPct val="10000"/>
              </a:spcAft>
              <a:buNone/>
            </a:pPr>
            <a:r>
              <a:rPr lang="en-GB" sz="1200" b="1" dirty="0">
                <a:solidFill>
                  <a:schemeClr val="tx2"/>
                </a:solidFill>
                <a:latin typeface="Tahoma" charset="0"/>
              </a:rPr>
              <a:t>2003  </a:t>
            </a:r>
            <a:r>
              <a:rPr lang="en-GB" sz="1200" b="1" dirty="0">
                <a:solidFill>
                  <a:srgbClr val="00B050"/>
                </a:solidFill>
                <a:latin typeface="Tahoma" charset="0"/>
              </a:rPr>
              <a:t>Lesotho  food crisis</a:t>
            </a:r>
            <a:r>
              <a:rPr lang="en-GB" sz="1200" b="1" dirty="0">
                <a:solidFill>
                  <a:schemeClr val="tx2"/>
                </a:solidFill>
                <a:latin typeface="Tahoma" charset="0"/>
              </a:rPr>
              <a:t>      </a:t>
            </a:r>
          </a:p>
          <a:p>
            <a:pPr defTabSz="887413">
              <a:spcAft>
                <a:spcPct val="10000"/>
              </a:spcAft>
              <a:buNone/>
            </a:pPr>
            <a:r>
              <a:rPr lang="en-GB" sz="1200" b="1" dirty="0">
                <a:solidFill>
                  <a:schemeClr val="tx2"/>
                </a:solidFill>
                <a:latin typeface="Tahoma" charset="0"/>
              </a:rPr>
              <a:t>2004  </a:t>
            </a:r>
            <a:r>
              <a:rPr lang="en-GB" sz="1200" b="1" dirty="0">
                <a:solidFill>
                  <a:srgbClr val="FF0000"/>
                </a:solidFill>
                <a:latin typeface="Tahoma" charset="0"/>
              </a:rPr>
              <a:t>Asian  tsunami</a:t>
            </a:r>
            <a:endParaRPr lang="en-GB" sz="1200" b="1" dirty="0">
              <a:solidFill>
                <a:schemeClr val="tx2"/>
              </a:solidFill>
              <a:latin typeface="Tahoma" charset="0"/>
            </a:endParaRPr>
          </a:p>
          <a:p>
            <a:pPr defTabSz="887413">
              <a:spcAft>
                <a:spcPct val="10000"/>
              </a:spcAft>
              <a:buNone/>
            </a:pPr>
            <a:r>
              <a:rPr lang="en-GB" sz="1200" b="1" dirty="0">
                <a:solidFill>
                  <a:schemeClr val="tx2"/>
                </a:solidFill>
                <a:latin typeface="Tahoma" charset="0"/>
              </a:rPr>
              <a:t>2005  </a:t>
            </a:r>
            <a:r>
              <a:rPr lang="en-GB" sz="1200" b="1" dirty="0">
                <a:solidFill>
                  <a:srgbClr val="00B050"/>
                </a:solidFill>
                <a:latin typeface="Tahoma" charset="0"/>
              </a:rPr>
              <a:t>Niger  famine</a:t>
            </a:r>
            <a:r>
              <a:rPr lang="en-GB" sz="1200" b="1" dirty="0">
                <a:solidFill>
                  <a:schemeClr val="tx2"/>
                </a:solidFill>
                <a:latin typeface="Tahoma" charset="0"/>
              </a:rPr>
              <a:t>	</a:t>
            </a:r>
          </a:p>
          <a:p>
            <a:pPr defTabSz="887413">
              <a:spcAft>
                <a:spcPct val="10000"/>
              </a:spcAft>
              <a:buNone/>
            </a:pPr>
            <a:r>
              <a:rPr lang="en-GB" sz="1200" b="1" dirty="0">
                <a:solidFill>
                  <a:schemeClr val="tx2"/>
                </a:solidFill>
                <a:latin typeface="Tahoma" charset="0"/>
              </a:rPr>
              <a:t>	    </a:t>
            </a:r>
            <a:r>
              <a:rPr lang="en-GB" sz="1200" b="1" dirty="0">
                <a:solidFill>
                  <a:srgbClr val="FF0000"/>
                </a:solidFill>
                <a:latin typeface="Tahoma" charset="0"/>
              </a:rPr>
              <a:t>Pakistan  earthquake</a:t>
            </a:r>
          </a:p>
          <a:p>
            <a:pPr defTabSz="887413">
              <a:spcAft>
                <a:spcPct val="10000"/>
              </a:spcAft>
              <a:buNone/>
            </a:pPr>
            <a:r>
              <a:rPr lang="en-GB" sz="1200" b="1" dirty="0">
                <a:solidFill>
                  <a:schemeClr val="tx2"/>
                </a:solidFill>
                <a:latin typeface="Tahoma" charset="0"/>
              </a:rPr>
              <a:t>2006  </a:t>
            </a:r>
            <a:r>
              <a:rPr lang="en-GB" sz="1200" b="1" dirty="0">
                <a:solidFill>
                  <a:srgbClr val="00B0F0"/>
                </a:solidFill>
                <a:latin typeface="Tahoma" charset="0"/>
              </a:rPr>
              <a:t>Suriname  floods</a:t>
            </a:r>
          </a:p>
          <a:p>
            <a:pPr defTabSz="887413">
              <a:spcAft>
                <a:spcPct val="10000"/>
              </a:spcAft>
              <a:buNone/>
            </a:pPr>
            <a:r>
              <a:rPr lang="en-GB" sz="1200" b="1" dirty="0">
                <a:solidFill>
                  <a:schemeClr val="tx2"/>
                </a:solidFill>
                <a:latin typeface="Tahoma" charset="0"/>
              </a:rPr>
              <a:t>	    </a:t>
            </a:r>
            <a:r>
              <a:rPr lang="en-GB" sz="1200" b="1" dirty="0">
                <a:solidFill>
                  <a:srgbClr val="FF0000"/>
                </a:solidFill>
                <a:latin typeface="Tahoma" charset="0"/>
              </a:rPr>
              <a:t>Java  earthquake</a:t>
            </a:r>
          </a:p>
          <a:p>
            <a:pPr defTabSz="887413">
              <a:spcAft>
                <a:spcPct val="10000"/>
              </a:spcAft>
              <a:buNone/>
            </a:pPr>
            <a:r>
              <a:rPr lang="en-GB" sz="1200" b="1" dirty="0">
                <a:solidFill>
                  <a:schemeClr val="tx2"/>
                </a:solidFill>
                <a:latin typeface="Tahoma" charset="0"/>
              </a:rPr>
              <a:t>	    </a:t>
            </a:r>
            <a:r>
              <a:rPr lang="en-GB" sz="1200" b="1" dirty="0">
                <a:solidFill>
                  <a:srgbClr val="FFC000"/>
                </a:solidFill>
                <a:latin typeface="Tahoma" charset="0"/>
              </a:rPr>
              <a:t>Dominica  hurricane</a:t>
            </a:r>
          </a:p>
          <a:p>
            <a:pPr defTabSz="887413">
              <a:spcAft>
                <a:spcPct val="10000"/>
              </a:spcAft>
              <a:buNone/>
            </a:pPr>
            <a:r>
              <a:rPr lang="en-GB" sz="1200" b="1" dirty="0">
                <a:solidFill>
                  <a:schemeClr val="tx2"/>
                </a:solidFill>
                <a:latin typeface="Tahoma" charset="0"/>
              </a:rPr>
              <a:t>	    </a:t>
            </a:r>
            <a:r>
              <a:rPr lang="en-GB" sz="1200" b="1" dirty="0">
                <a:solidFill>
                  <a:srgbClr val="00B0F0"/>
                </a:solidFill>
                <a:latin typeface="Tahoma" charset="0"/>
              </a:rPr>
              <a:t>Kenya  floods</a:t>
            </a:r>
          </a:p>
          <a:p>
            <a:pPr defTabSz="887413">
              <a:spcAft>
                <a:spcPct val="10000"/>
              </a:spcAft>
              <a:buNone/>
            </a:pPr>
            <a:r>
              <a:rPr lang="en-GB" sz="1200" b="1" dirty="0">
                <a:solidFill>
                  <a:schemeClr val="tx2"/>
                </a:solidFill>
                <a:latin typeface="Tahoma" charset="0"/>
              </a:rPr>
              <a:t>2007  </a:t>
            </a:r>
            <a:r>
              <a:rPr lang="en-GB" sz="1200" b="1" dirty="0">
                <a:solidFill>
                  <a:srgbClr val="00B0F0"/>
                </a:solidFill>
                <a:latin typeface="Tahoma" charset="0"/>
              </a:rPr>
              <a:t>Ghana  floods</a:t>
            </a:r>
          </a:p>
          <a:p>
            <a:pPr defTabSz="887413">
              <a:spcAft>
                <a:spcPct val="10000"/>
              </a:spcAft>
              <a:buNone/>
            </a:pPr>
            <a:r>
              <a:rPr lang="en-GB" sz="1200" b="1" dirty="0">
                <a:solidFill>
                  <a:schemeClr val="tx2"/>
                </a:solidFill>
                <a:latin typeface="Tahoma" charset="0"/>
              </a:rPr>
              <a:t>	</a:t>
            </a:r>
            <a:r>
              <a:rPr lang="en-GB" sz="1200" b="1" dirty="0">
                <a:solidFill>
                  <a:srgbClr val="FFC000"/>
                </a:solidFill>
                <a:latin typeface="Tahoma" charset="0"/>
              </a:rPr>
              <a:t>   Jamaica  hurricane</a:t>
            </a:r>
          </a:p>
          <a:p>
            <a:pPr defTabSz="887413">
              <a:spcAft>
                <a:spcPct val="10000"/>
              </a:spcAft>
              <a:buNone/>
            </a:pPr>
            <a:r>
              <a:rPr lang="en-GB" sz="1200" b="1" dirty="0">
                <a:solidFill>
                  <a:schemeClr val="tx2"/>
                </a:solidFill>
                <a:latin typeface="Tahoma" charset="0"/>
              </a:rPr>
              <a:t>2008  </a:t>
            </a:r>
            <a:r>
              <a:rPr lang="en-GB" sz="1200" b="1" dirty="0">
                <a:solidFill>
                  <a:srgbClr val="00B0F0"/>
                </a:solidFill>
                <a:latin typeface="Tahoma" charset="0"/>
              </a:rPr>
              <a:t>Bolivia  floods</a:t>
            </a:r>
          </a:p>
          <a:p>
            <a:pPr defTabSz="887413">
              <a:spcAft>
                <a:spcPct val="10000"/>
              </a:spcAft>
              <a:buNone/>
            </a:pPr>
            <a:r>
              <a:rPr lang="en-GB" sz="1200" b="1" dirty="0">
                <a:solidFill>
                  <a:schemeClr val="tx2"/>
                </a:solidFill>
                <a:latin typeface="Tahoma" charset="0"/>
              </a:rPr>
              <a:t>	    </a:t>
            </a:r>
            <a:r>
              <a:rPr lang="en-GB" sz="1200" b="1" dirty="0">
                <a:solidFill>
                  <a:srgbClr val="FFC000"/>
                </a:solidFill>
                <a:latin typeface="Tahoma" charset="0"/>
              </a:rPr>
              <a:t>Myanmar  cyclone</a:t>
            </a:r>
          </a:p>
          <a:p>
            <a:pPr defTabSz="887413">
              <a:spcAft>
                <a:spcPct val="10000"/>
              </a:spcAft>
              <a:buNone/>
            </a:pPr>
            <a:r>
              <a:rPr lang="en-GB" sz="1200" b="1" dirty="0">
                <a:solidFill>
                  <a:schemeClr val="tx2"/>
                </a:solidFill>
                <a:latin typeface="Tahoma" charset="0"/>
              </a:rPr>
              <a:t>	    </a:t>
            </a:r>
            <a:r>
              <a:rPr lang="en-GB" sz="1200" b="1" dirty="0">
                <a:solidFill>
                  <a:srgbClr val="FFC000"/>
                </a:solidFill>
                <a:latin typeface="Tahoma" charset="0"/>
              </a:rPr>
              <a:t>Haiti  hurricanes  </a:t>
            </a:r>
          </a:p>
          <a:p>
            <a:pPr defTabSz="887413">
              <a:spcAft>
                <a:spcPct val="10000"/>
              </a:spcAft>
              <a:buNone/>
            </a:pPr>
            <a:r>
              <a:rPr lang="en-GB" sz="1200" b="1" dirty="0">
                <a:latin typeface="Tahoma" charset="0"/>
              </a:rPr>
              <a:t>2009</a:t>
            </a:r>
            <a:r>
              <a:rPr lang="en-GB" sz="1200" b="1" dirty="0">
                <a:solidFill>
                  <a:srgbClr val="00B0F0"/>
                </a:solidFill>
                <a:latin typeface="Tahoma" charset="0"/>
              </a:rPr>
              <a:t>  Namibia floods</a:t>
            </a:r>
          </a:p>
          <a:p>
            <a:pPr defTabSz="887413">
              <a:spcAft>
                <a:spcPct val="10000"/>
              </a:spcAft>
              <a:buNone/>
            </a:pPr>
            <a:r>
              <a:rPr lang="en-GB" sz="1200" b="1" dirty="0">
                <a:solidFill>
                  <a:srgbClr val="00B0F0"/>
                </a:solidFill>
                <a:latin typeface="Tahoma" charset="0"/>
              </a:rPr>
              <a:t>	    </a:t>
            </a:r>
            <a:r>
              <a:rPr lang="en-GB" sz="1200" b="1" dirty="0">
                <a:solidFill>
                  <a:srgbClr val="000000"/>
                </a:solidFill>
                <a:latin typeface="Tahoma" charset="0"/>
              </a:rPr>
              <a:t>Pakistan IDP</a:t>
            </a:r>
          </a:p>
          <a:p>
            <a:pPr defTabSz="887413">
              <a:spcAft>
                <a:spcPct val="10000"/>
              </a:spcAft>
              <a:buNone/>
            </a:pPr>
            <a:r>
              <a:rPr lang="en-GB" sz="1200" b="1" dirty="0">
                <a:solidFill>
                  <a:srgbClr val="000000"/>
                </a:solidFill>
                <a:latin typeface="Tahoma" charset="0"/>
              </a:rPr>
              <a:t>	   Sri Lanka post conflict</a:t>
            </a:r>
          </a:p>
          <a:p>
            <a:pPr defTabSz="887413">
              <a:spcAft>
                <a:spcPct val="10000"/>
              </a:spcAft>
              <a:buNone/>
            </a:pPr>
            <a:r>
              <a:rPr lang="en-GB" sz="1200" b="1" dirty="0">
                <a:solidFill>
                  <a:srgbClr val="000000"/>
                </a:solidFill>
                <a:latin typeface="Tahoma" charset="0"/>
              </a:rPr>
              <a:t>	    </a:t>
            </a:r>
            <a:r>
              <a:rPr lang="en-GB" sz="1200" b="1" dirty="0">
                <a:solidFill>
                  <a:srgbClr val="00B0F0"/>
                </a:solidFill>
                <a:latin typeface="Tahoma" charset="0"/>
              </a:rPr>
              <a:t>Benin  floods</a:t>
            </a:r>
          </a:p>
          <a:p>
            <a:pPr defTabSz="887413">
              <a:spcAft>
                <a:spcPct val="10000"/>
              </a:spcAft>
              <a:buNone/>
            </a:pPr>
            <a:r>
              <a:rPr lang="en-GB" sz="1200" b="1" dirty="0">
                <a:solidFill>
                  <a:srgbClr val="00B0F0"/>
                </a:solidFill>
                <a:latin typeface="Tahoma" charset="0"/>
              </a:rPr>
              <a:t>	    Burkina Faso  floods</a:t>
            </a:r>
            <a:endParaRPr lang="en-GB" sz="1200" b="1" dirty="0">
              <a:solidFill>
                <a:schemeClr val="tx2"/>
              </a:solidFill>
              <a:latin typeface="Tahoma" charset="0"/>
            </a:endParaRPr>
          </a:p>
          <a:p>
            <a:pPr defTabSz="887413">
              <a:spcAft>
                <a:spcPct val="10000"/>
              </a:spcAft>
              <a:buNone/>
              <a:defRPr/>
            </a:pPr>
            <a:r>
              <a:rPr lang="en-GB" sz="1200" b="1" dirty="0">
                <a:solidFill>
                  <a:schemeClr val="tx2"/>
                </a:solidFill>
                <a:latin typeface="Tahoma" charset="0"/>
              </a:rPr>
              <a:t>           </a:t>
            </a:r>
            <a:r>
              <a:rPr lang="en-GB" sz="1200" b="1" dirty="0">
                <a:solidFill>
                  <a:srgbClr val="FF0000"/>
                </a:solidFill>
                <a:latin typeface="Tahoma" charset="0"/>
              </a:rPr>
              <a:t>Sumatra   earthquake</a:t>
            </a:r>
          </a:p>
          <a:p>
            <a:pPr defTabSz="887413">
              <a:spcAft>
                <a:spcPct val="10000"/>
              </a:spcAft>
              <a:buNone/>
              <a:defRPr/>
            </a:pPr>
            <a:r>
              <a:rPr lang="en-GB" sz="1200" b="1" dirty="0">
                <a:solidFill>
                  <a:schemeClr val="tx2"/>
                </a:solidFill>
                <a:latin typeface="Tahoma" charset="0"/>
              </a:rPr>
              <a:t>           </a:t>
            </a:r>
            <a:r>
              <a:rPr lang="en-GB" sz="1200" b="1" dirty="0">
                <a:solidFill>
                  <a:srgbClr val="00B0F0"/>
                </a:solidFill>
                <a:latin typeface="Tahoma" charset="0"/>
              </a:rPr>
              <a:t>El Salvador  floods</a:t>
            </a:r>
          </a:p>
          <a:p>
            <a:pPr defTabSz="887413">
              <a:spcAft>
                <a:spcPct val="10000"/>
              </a:spcAft>
              <a:buNone/>
              <a:defRPr/>
            </a:pPr>
            <a:r>
              <a:rPr lang="en-GB" sz="1200" b="1" dirty="0">
                <a:solidFill>
                  <a:srgbClr val="FFC000"/>
                </a:solidFill>
                <a:latin typeface="Tahoma" charset="0"/>
              </a:rPr>
              <a:t>           Philippines   cyclones</a:t>
            </a:r>
            <a:endParaRPr lang="en-GB" sz="1200" b="1" dirty="0"/>
          </a:p>
        </p:txBody>
      </p:sp>
      <p:sp>
        <p:nvSpPr>
          <p:cNvPr id="6" name="TextBox 5"/>
          <p:cNvSpPr txBox="1"/>
          <p:nvPr/>
        </p:nvSpPr>
        <p:spPr>
          <a:xfrm>
            <a:off x="6865855" y="1142092"/>
            <a:ext cx="2592288" cy="5355312"/>
          </a:xfrm>
          <a:prstGeom prst="rect">
            <a:avLst/>
          </a:prstGeom>
          <a:noFill/>
        </p:spPr>
        <p:txBody>
          <a:bodyPr wrap="square" rtlCol="0">
            <a:spAutoFit/>
          </a:bodyPr>
          <a:lstStyle/>
          <a:p>
            <a:pPr marL="342900" indent="-342900" defTabSz="887413" eaLnBrk="0" hangingPunct="0">
              <a:spcAft>
                <a:spcPct val="10000"/>
              </a:spcAft>
              <a:defRPr/>
            </a:pPr>
            <a:r>
              <a:rPr lang="en-GB" sz="1200" b="1" dirty="0">
                <a:solidFill>
                  <a:schemeClr val="tx2"/>
                </a:solidFill>
                <a:latin typeface="Tahoma" charset="0"/>
              </a:rPr>
              <a:t>2014</a:t>
            </a:r>
            <a:r>
              <a:rPr lang="en-GB" sz="1200" b="1" dirty="0">
                <a:latin typeface="Tahoma" charset="0"/>
              </a:rPr>
              <a:t> -</a:t>
            </a:r>
            <a:r>
              <a:rPr lang="en-GB" sz="1200" b="1" dirty="0">
                <a:solidFill>
                  <a:srgbClr val="00B0F0"/>
                </a:solidFill>
                <a:latin typeface="Tahoma" charset="0"/>
              </a:rPr>
              <a:t>  </a:t>
            </a:r>
            <a:r>
              <a:rPr lang="en-GB" sz="1200" b="1" dirty="0">
                <a:solidFill>
                  <a:srgbClr val="000000"/>
                </a:solidFill>
                <a:latin typeface="Tahoma" charset="0"/>
              </a:rPr>
              <a:t>Iraq  ISIS refugees</a:t>
            </a:r>
          </a:p>
          <a:p>
            <a:pPr marL="342900" indent="-342900" defTabSz="887413" eaLnBrk="0" hangingPunct="0">
              <a:spcAft>
                <a:spcPct val="10000"/>
              </a:spcAft>
              <a:defRPr/>
            </a:pPr>
            <a:r>
              <a:rPr lang="en-GB" sz="1200" b="1" dirty="0">
                <a:solidFill>
                  <a:srgbClr val="000000"/>
                </a:solidFill>
                <a:latin typeface="Tahoma" charset="0"/>
              </a:rPr>
              <a:t>	   </a:t>
            </a:r>
            <a:r>
              <a:rPr lang="en-GB" sz="1200" b="1" dirty="0">
                <a:solidFill>
                  <a:srgbClr val="00B050"/>
                </a:solidFill>
                <a:latin typeface="Tahoma" charset="0"/>
              </a:rPr>
              <a:t>Liberia  Ebola</a:t>
            </a:r>
          </a:p>
          <a:p>
            <a:pPr marL="342900" indent="-342900" defTabSz="887413" eaLnBrk="0" hangingPunct="0">
              <a:spcAft>
                <a:spcPct val="10000"/>
              </a:spcAft>
              <a:defRPr/>
            </a:pPr>
            <a:r>
              <a:rPr lang="en-GB" sz="1200" b="1" dirty="0">
                <a:solidFill>
                  <a:srgbClr val="00B050"/>
                </a:solidFill>
                <a:latin typeface="Tahoma" charset="0"/>
              </a:rPr>
              <a:t>	   Sierra Leone  Ebola</a:t>
            </a:r>
          </a:p>
          <a:p>
            <a:pPr marL="342900" indent="-342900" defTabSz="887413" eaLnBrk="0" hangingPunct="0">
              <a:spcAft>
                <a:spcPct val="10000"/>
              </a:spcAft>
              <a:defRPr/>
            </a:pPr>
            <a:r>
              <a:rPr lang="en-GB" sz="1200" b="1" dirty="0">
                <a:solidFill>
                  <a:srgbClr val="000000"/>
                </a:solidFill>
                <a:latin typeface="Tahoma" charset="0"/>
              </a:rPr>
              <a:t>	   </a:t>
            </a:r>
            <a:r>
              <a:rPr lang="en-GB" sz="1200" b="1" dirty="0">
                <a:solidFill>
                  <a:srgbClr val="00B050"/>
                </a:solidFill>
                <a:latin typeface="Tahoma" charset="0"/>
              </a:rPr>
              <a:t>Ghana  Ebola</a:t>
            </a:r>
          </a:p>
          <a:p>
            <a:pPr marL="342900" indent="-342900" defTabSz="887413" eaLnBrk="0" hangingPunct="0">
              <a:spcAft>
                <a:spcPct val="10000"/>
              </a:spcAft>
              <a:defRPr/>
            </a:pPr>
            <a:r>
              <a:rPr lang="en-GB" sz="1200" b="1" dirty="0">
                <a:solidFill>
                  <a:srgbClr val="00B050"/>
                </a:solidFill>
                <a:latin typeface="Tahoma" charset="0"/>
              </a:rPr>
              <a:t>	   Mali  Ebola</a:t>
            </a:r>
          </a:p>
          <a:p>
            <a:pPr marL="342900" indent="-342900" defTabSz="887413" eaLnBrk="0" hangingPunct="0">
              <a:spcAft>
                <a:spcPct val="10000"/>
              </a:spcAft>
              <a:defRPr/>
            </a:pPr>
            <a:r>
              <a:rPr lang="en-GB" sz="1200" b="1" dirty="0">
                <a:solidFill>
                  <a:schemeClr val="tx2"/>
                </a:solidFill>
                <a:latin typeface="Tahoma" charset="0"/>
              </a:rPr>
              <a:t>2015</a:t>
            </a:r>
            <a:r>
              <a:rPr lang="en-GB" sz="1200" b="1" dirty="0">
                <a:solidFill>
                  <a:srgbClr val="00B050"/>
                </a:solidFill>
                <a:latin typeface="Tahoma" charset="0"/>
              </a:rPr>
              <a:t>  </a:t>
            </a:r>
            <a:r>
              <a:rPr lang="en-GB" sz="1200" b="1" dirty="0">
                <a:solidFill>
                  <a:srgbClr val="00B0F0"/>
                </a:solidFill>
                <a:latin typeface="Tahoma" charset="0"/>
              </a:rPr>
              <a:t>Malawi   floods</a:t>
            </a:r>
          </a:p>
          <a:p>
            <a:pPr marL="342900" indent="-342900" defTabSz="887413" eaLnBrk="0" hangingPunct="0">
              <a:spcAft>
                <a:spcPct val="10000"/>
              </a:spcAft>
              <a:defRPr/>
            </a:pPr>
            <a:r>
              <a:rPr lang="en-GB" sz="1200" b="1" dirty="0">
                <a:solidFill>
                  <a:srgbClr val="00B050"/>
                </a:solidFill>
                <a:latin typeface="Tahoma" charset="0"/>
              </a:rPr>
              <a:t>	   </a:t>
            </a:r>
            <a:r>
              <a:rPr lang="en-GB" sz="1200" b="1" dirty="0">
                <a:solidFill>
                  <a:srgbClr val="FCB127"/>
                </a:solidFill>
                <a:latin typeface="Tahoma" charset="0"/>
              </a:rPr>
              <a:t>Vanuatu  cyclone</a:t>
            </a:r>
          </a:p>
          <a:p>
            <a:pPr marL="342900" indent="-342900" defTabSz="887413" eaLnBrk="0" hangingPunct="0">
              <a:spcAft>
                <a:spcPct val="10000"/>
              </a:spcAft>
              <a:defRPr/>
            </a:pPr>
            <a:r>
              <a:rPr lang="en-GB" sz="1200" b="1" dirty="0">
                <a:solidFill>
                  <a:srgbClr val="FCB127"/>
                </a:solidFill>
                <a:latin typeface="Tahoma" charset="0"/>
              </a:rPr>
              <a:t>	   </a:t>
            </a:r>
            <a:r>
              <a:rPr lang="en-GB" sz="1200" b="1" dirty="0">
                <a:solidFill>
                  <a:srgbClr val="00B0F0"/>
                </a:solidFill>
                <a:latin typeface="Tahoma" charset="0"/>
              </a:rPr>
              <a:t>Chile  floods</a:t>
            </a:r>
          </a:p>
          <a:p>
            <a:pPr marL="342900" indent="-342900" defTabSz="887413" eaLnBrk="0" hangingPunct="0">
              <a:spcAft>
                <a:spcPct val="10000"/>
              </a:spcAft>
              <a:defRPr/>
            </a:pPr>
            <a:r>
              <a:rPr lang="en-GB" sz="1200" b="1" dirty="0">
                <a:solidFill>
                  <a:srgbClr val="00B0F0"/>
                </a:solidFill>
                <a:latin typeface="Tahoma" charset="0"/>
              </a:rPr>
              <a:t>	   </a:t>
            </a:r>
            <a:r>
              <a:rPr lang="en-GB" sz="1200" b="1" dirty="0">
                <a:solidFill>
                  <a:srgbClr val="000000"/>
                </a:solidFill>
                <a:latin typeface="Tahoma" charset="0"/>
              </a:rPr>
              <a:t>South Sudan</a:t>
            </a:r>
          </a:p>
          <a:p>
            <a:pPr marL="342900" indent="-342900" defTabSz="887413" eaLnBrk="0" hangingPunct="0">
              <a:spcAft>
                <a:spcPct val="10000"/>
              </a:spcAft>
              <a:defRPr/>
            </a:pPr>
            <a:r>
              <a:rPr lang="en-GB" sz="1200" b="1" dirty="0">
                <a:solidFill>
                  <a:srgbClr val="000000"/>
                </a:solidFill>
                <a:latin typeface="Tahoma" charset="0"/>
              </a:rPr>
              <a:t>	</a:t>
            </a:r>
            <a:r>
              <a:rPr lang="en-GB" sz="1200" b="1" dirty="0">
                <a:solidFill>
                  <a:srgbClr val="FF0000"/>
                </a:solidFill>
                <a:latin typeface="Tahoma" charset="0"/>
              </a:rPr>
              <a:t>   Nepal earthquake</a:t>
            </a:r>
          </a:p>
          <a:p>
            <a:pPr marL="342900" indent="-342900" defTabSz="887413" eaLnBrk="0" hangingPunct="0">
              <a:spcAft>
                <a:spcPct val="10000"/>
              </a:spcAft>
              <a:defRPr/>
            </a:pPr>
            <a:r>
              <a:rPr lang="en-GB" sz="1200" b="1" dirty="0">
                <a:solidFill>
                  <a:srgbClr val="FF0000"/>
                </a:solidFill>
                <a:latin typeface="Tahoma" charset="0"/>
              </a:rPr>
              <a:t>           </a:t>
            </a:r>
            <a:r>
              <a:rPr lang="en-GB" sz="1200" b="1" dirty="0">
                <a:solidFill>
                  <a:srgbClr val="FFC000"/>
                </a:solidFill>
                <a:latin typeface="Tahoma" charset="0"/>
              </a:rPr>
              <a:t>Yemen cyclone</a:t>
            </a:r>
          </a:p>
          <a:p>
            <a:pPr marL="342900" indent="-342900" defTabSz="887413" eaLnBrk="0" hangingPunct="0">
              <a:spcAft>
                <a:spcPct val="10000"/>
              </a:spcAft>
              <a:defRPr/>
            </a:pPr>
            <a:r>
              <a:rPr lang="en-GB" sz="1200" b="1" dirty="0">
                <a:latin typeface="Tahoma" charset="0"/>
              </a:rPr>
              <a:t>           Mediterranean refugees</a:t>
            </a:r>
          </a:p>
          <a:p>
            <a:pPr marL="342900" indent="-342900" defTabSz="887413" eaLnBrk="0" hangingPunct="0">
              <a:spcAft>
                <a:spcPct val="10000"/>
              </a:spcAft>
              <a:defRPr/>
            </a:pPr>
            <a:r>
              <a:rPr lang="en-GB" sz="1200" b="1" dirty="0">
                <a:solidFill>
                  <a:srgbClr val="FFC000"/>
                </a:solidFill>
                <a:latin typeface="Tahoma" charset="0"/>
              </a:rPr>
              <a:t>           Dominica  cyclone</a:t>
            </a:r>
          </a:p>
          <a:p>
            <a:pPr marL="342900" indent="-342900" defTabSz="887413" eaLnBrk="0" hangingPunct="0">
              <a:spcAft>
                <a:spcPct val="10000"/>
              </a:spcAft>
              <a:defRPr/>
            </a:pPr>
            <a:r>
              <a:rPr lang="en-GB" sz="1200" b="1" dirty="0">
                <a:solidFill>
                  <a:schemeClr val="tx2"/>
                </a:solidFill>
                <a:latin typeface="Tahoma" charset="0"/>
              </a:rPr>
              <a:t>2016</a:t>
            </a:r>
            <a:r>
              <a:rPr lang="en-GB" sz="1200" b="1" dirty="0">
                <a:solidFill>
                  <a:srgbClr val="FFC000"/>
                </a:solidFill>
                <a:latin typeface="Tahoma" charset="0"/>
              </a:rPr>
              <a:t>  Fiji  Cyclone</a:t>
            </a:r>
          </a:p>
          <a:p>
            <a:pPr marL="800100" lvl="1" indent="-342900" defTabSz="887413" eaLnBrk="0" hangingPunct="0">
              <a:spcAft>
                <a:spcPct val="10000"/>
              </a:spcAft>
              <a:defRPr/>
            </a:pPr>
            <a:r>
              <a:rPr lang="en-GB" sz="1200" b="1" dirty="0">
                <a:solidFill>
                  <a:srgbClr val="FFC000"/>
                </a:solidFill>
                <a:latin typeface="Tahoma" charset="0"/>
              </a:rPr>
              <a:t> </a:t>
            </a:r>
            <a:r>
              <a:rPr lang="en-GB" sz="1200" b="1" dirty="0">
                <a:solidFill>
                  <a:srgbClr val="00B0F0"/>
                </a:solidFill>
                <a:latin typeface="Tahoma" charset="0"/>
              </a:rPr>
              <a:t>Paraguay floods</a:t>
            </a:r>
          </a:p>
          <a:p>
            <a:pPr marL="342900" indent="-342900" defTabSz="887413" eaLnBrk="0" hangingPunct="0">
              <a:spcAft>
                <a:spcPct val="10000"/>
              </a:spcAft>
              <a:defRPr/>
            </a:pPr>
            <a:r>
              <a:rPr lang="en-GB" sz="1200" b="1" dirty="0">
                <a:solidFill>
                  <a:srgbClr val="FFC000"/>
                </a:solidFill>
                <a:latin typeface="Tahoma" charset="0"/>
              </a:rPr>
              <a:t>	   </a:t>
            </a:r>
            <a:r>
              <a:rPr lang="en-GB" sz="1200" b="1" dirty="0">
                <a:solidFill>
                  <a:srgbClr val="FF0000"/>
                </a:solidFill>
                <a:latin typeface="Tahoma" charset="0"/>
              </a:rPr>
              <a:t>Ecuador earthquake </a:t>
            </a:r>
          </a:p>
          <a:p>
            <a:pPr marL="342900" indent="-342900" defTabSz="887413" eaLnBrk="0" hangingPunct="0">
              <a:spcAft>
                <a:spcPct val="10000"/>
              </a:spcAft>
              <a:defRPr/>
            </a:pPr>
            <a:r>
              <a:rPr lang="en-GB" sz="1200" b="1" dirty="0">
                <a:solidFill>
                  <a:srgbClr val="FF0000"/>
                </a:solidFill>
                <a:latin typeface="Tahoma" charset="0"/>
              </a:rPr>
              <a:t>           Cape Verde  seismic</a:t>
            </a:r>
          </a:p>
          <a:p>
            <a:pPr marL="342900" indent="-342900" defTabSz="887413" eaLnBrk="0" hangingPunct="0">
              <a:spcAft>
                <a:spcPct val="10000"/>
              </a:spcAft>
              <a:defRPr/>
            </a:pPr>
            <a:r>
              <a:rPr lang="en-GB" sz="1200" b="1" dirty="0">
                <a:solidFill>
                  <a:srgbClr val="FF0000"/>
                </a:solidFill>
                <a:latin typeface="Tahoma" charset="0"/>
              </a:rPr>
              <a:t>	   Tanzania</a:t>
            </a:r>
          </a:p>
          <a:p>
            <a:pPr marL="342900" indent="-342900" defTabSz="887413" eaLnBrk="0" hangingPunct="0">
              <a:spcAft>
                <a:spcPct val="10000"/>
              </a:spcAft>
              <a:defRPr/>
            </a:pPr>
            <a:r>
              <a:rPr lang="en-GB" sz="1200" b="1" dirty="0">
                <a:solidFill>
                  <a:srgbClr val="FF0000"/>
                </a:solidFill>
                <a:latin typeface="Tahoma" charset="0"/>
              </a:rPr>
              <a:t>	   </a:t>
            </a:r>
            <a:r>
              <a:rPr lang="en-GB" sz="1200" b="1" dirty="0">
                <a:solidFill>
                  <a:srgbClr val="FCB127"/>
                </a:solidFill>
                <a:latin typeface="Tahoma" charset="0"/>
              </a:rPr>
              <a:t>Jamaica/Haiti hurricane</a:t>
            </a:r>
          </a:p>
          <a:p>
            <a:pPr marL="342900" indent="-342900" defTabSz="887413" eaLnBrk="0" hangingPunct="0">
              <a:spcAft>
                <a:spcPct val="10000"/>
              </a:spcAft>
              <a:defRPr/>
            </a:pPr>
            <a:r>
              <a:rPr lang="en-GB" sz="1200" b="1" dirty="0">
                <a:solidFill>
                  <a:srgbClr val="FF0000"/>
                </a:solidFill>
                <a:latin typeface="Tahoma" charset="0"/>
              </a:rPr>
              <a:t>	   </a:t>
            </a:r>
            <a:r>
              <a:rPr lang="en-GB" sz="1200" b="1" dirty="0">
                <a:latin typeface="Tahoma" charset="0"/>
              </a:rPr>
              <a:t>N Nigeria refugees</a:t>
            </a:r>
          </a:p>
          <a:p>
            <a:pPr marL="342900" indent="-342900" defTabSz="887413" eaLnBrk="0" hangingPunct="0">
              <a:spcAft>
                <a:spcPct val="10000"/>
              </a:spcAft>
              <a:defRPr/>
            </a:pPr>
            <a:r>
              <a:rPr lang="en-GB" sz="1200" b="1" dirty="0">
                <a:solidFill>
                  <a:schemeClr val="tx2"/>
                </a:solidFill>
                <a:latin typeface="Tahoma" charset="0"/>
              </a:rPr>
              <a:t>2017</a:t>
            </a:r>
            <a:r>
              <a:rPr lang="en-GB" sz="1200" b="1" dirty="0">
                <a:latin typeface="Tahoma" charset="0"/>
              </a:rPr>
              <a:t> </a:t>
            </a:r>
            <a:r>
              <a:rPr lang="en-GB" sz="1200" b="1" dirty="0">
                <a:solidFill>
                  <a:srgbClr val="FF0000"/>
                </a:solidFill>
                <a:latin typeface="Tahoma" charset="0"/>
              </a:rPr>
              <a:t> Chile  forest fires</a:t>
            </a:r>
          </a:p>
          <a:p>
            <a:pPr marL="342900" indent="-342900" defTabSz="887413" eaLnBrk="0" hangingPunct="0">
              <a:spcAft>
                <a:spcPct val="10000"/>
              </a:spcAft>
              <a:defRPr/>
            </a:pPr>
            <a:r>
              <a:rPr lang="en-GB" sz="1200" b="1" dirty="0">
                <a:solidFill>
                  <a:srgbClr val="FF0000"/>
                </a:solidFill>
                <a:latin typeface="Tahoma" charset="0"/>
              </a:rPr>
              <a:t>	   </a:t>
            </a:r>
            <a:r>
              <a:rPr lang="en-GB" sz="1200" b="1" dirty="0">
                <a:solidFill>
                  <a:srgbClr val="FCB127"/>
                </a:solidFill>
                <a:latin typeface="Tahoma" charset="0"/>
              </a:rPr>
              <a:t>Madagascar cyclone </a:t>
            </a:r>
          </a:p>
          <a:p>
            <a:pPr marL="342900" indent="-342900" defTabSz="887413" eaLnBrk="0" hangingPunct="0">
              <a:spcAft>
                <a:spcPct val="10000"/>
              </a:spcAft>
              <a:defRPr/>
            </a:pPr>
            <a:r>
              <a:rPr lang="en-GB" sz="1200" b="1" dirty="0">
                <a:solidFill>
                  <a:srgbClr val="FFC000"/>
                </a:solidFill>
                <a:latin typeface="Tahoma" charset="0"/>
              </a:rPr>
              <a:t>	</a:t>
            </a:r>
            <a:r>
              <a:rPr lang="en-GB" sz="1200" b="1" dirty="0">
                <a:solidFill>
                  <a:srgbClr val="00B0F0"/>
                </a:solidFill>
                <a:latin typeface="Tahoma" charset="0"/>
              </a:rPr>
              <a:t>   Peru floods</a:t>
            </a:r>
          </a:p>
          <a:p>
            <a:pPr marL="342900" indent="-342900" defTabSz="887413" eaLnBrk="0" hangingPunct="0">
              <a:spcAft>
                <a:spcPct val="10000"/>
              </a:spcAft>
              <a:defRPr/>
            </a:pPr>
            <a:r>
              <a:rPr lang="en-GB" sz="1200" b="1" dirty="0">
                <a:solidFill>
                  <a:srgbClr val="00B0F0"/>
                </a:solidFill>
                <a:latin typeface="Tahoma" charset="0"/>
              </a:rPr>
              <a:t>	   Sierra Leone floods</a:t>
            </a:r>
          </a:p>
          <a:p>
            <a:pPr marL="342900" indent="-342900" defTabSz="887413" eaLnBrk="0" hangingPunct="0">
              <a:spcAft>
                <a:spcPct val="10000"/>
              </a:spcAft>
              <a:defRPr/>
            </a:pPr>
            <a:r>
              <a:rPr lang="en-GB" sz="1200" b="1" dirty="0">
                <a:solidFill>
                  <a:srgbClr val="00B0F0"/>
                </a:solidFill>
                <a:latin typeface="Tahoma" charset="0"/>
              </a:rPr>
              <a:t>	   </a:t>
            </a:r>
            <a:r>
              <a:rPr lang="en-GB" sz="1200" b="1" dirty="0">
                <a:solidFill>
                  <a:srgbClr val="FFC000"/>
                </a:solidFill>
                <a:latin typeface="Tahoma" charset="0"/>
              </a:rPr>
              <a:t>Caribbean hurricanes</a:t>
            </a:r>
            <a:endParaRPr lang="en-GB" sz="1200" b="1" dirty="0">
              <a:solidFill>
                <a:srgbClr val="FF0000"/>
              </a:solidFill>
              <a:latin typeface="Tahoma" charset="0"/>
            </a:endParaRPr>
          </a:p>
        </p:txBody>
      </p:sp>
      <p:grpSp>
        <p:nvGrpSpPr>
          <p:cNvPr id="2" name="Group 1">
            <a:extLst>
              <a:ext uri="{FF2B5EF4-FFF2-40B4-BE49-F238E27FC236}">
                <a16:creationId xmlns:a16="http://schemas.microsoft.com/office/drawing/2014/main" id="{B121A060-254C-49F4-9B43-68F974647EE1}"/>
              </a:ext>
            </a:extLst>
          </p:cNvPr>
          <p:cNvGrpSpPr/>
          <p:nvPr/>
        </p:nvGrpSpPr>
        <p:grpSpPr>
          <a:xfrm>
            <a:off x="2924835" y="1141184"/>
            <a:ext cx="2926052" cy="5012554"/>
            <a:chOff x="4228615" y="1014579"/>
            <a:chExt cx="2926052" cy="5012554"/>
          </a:xfrm>
        </p:grpSpPr>
        <p:sp>
          <p:nvSpPr>
            <p:cNvPr id="23556" name="TextBox 6"/>
            <p:cNvSpPr txBox="1">
              <a:spLocks noChangeArrowheads="1"/>
            </p:cNvSpPr>
            <p:nvPr/>
          </p:nvSpPr>
          <p:spPr bwMode="auto">
            <a:xfrm>
              <a:off x="4274347" y="1014579"/>
              <a:ext cx="2880320" cy="3151632"/>
            </a:xfrm>
            <a:prstGeom prst="rect">
              <a:avLst/>
            </a:prstGeom>
            <a:noFill/>
            <a:ln w="9525">
              <a:noFill/>
              <a:miter lim="800000"/>
              <a:headEnd/>
              <a:tailEnd/>
            </a:ln>
          </p:spPr>
          <p:txBody>
            <a:bodyPr wrap="square">
              <a:spAutoFit/>
            </a:bodyPr>
            <a:lstStyle/>
            <a:p>
              <a:pPr defTabSz="887413" eaLnBrk="0" hangingPunct="0">
                <a:spcAft>
                  <a:spcPct val="10000"/>
                </a:spcAft>
                <a:defRPr/>
              </a:pPr>
              <a:r>
                <a:rPr lang="en-GB" sz="1200" b="1" dirty="0">
                  <a:solidFill>
                    <a:schemeClr val="tx2"/>
                  </a:solidFill>
                  <a:latin typeface="Tahoma" charset="0"/>
                </a:rPr>
                <a:t>2010  </a:t>
              </a:r>
              <a:r>
                <a:rPr lang="en-GB" sz="1200" b="1" dirty="0">
                  <a:solidFill>
                    <a:srgbClr val="00B0F0"/>
                  </a:solidFill>
                  <a:latin typeface="Tahoma" charset="0"/>
                </a:rPr>
                <a:t>Albania   floods</a:t>
              </a:r>
            </a:p>
            <a:p>
              <a:pPr defTabSz="887413" eaLnBrk="0" hangingPunct="0">
                <a:spcAft>
                  <a:spcPct val="10000"/>
                </a:spcAft>
                <a:defRPr/>
              </a:pPr>
              <a:r>
                <a:rPr lang="en-GB" sz="1200" b="1" dirty="0">
                  <a:solidFill>
                    <a:schemeClr val="tx2"/>
                  </a:solidFill>
                  <a:latin typeface="Tahoma" charset="0"/>
                </a:rPr>
                <a:t>          </a:t>
              </a:r>
              <a:r>
                <a:rPr lang="en-GB" sz="1200" b="1" dirty="0">
                  <a:solidFill>
                    <a:srgbClr val="FF0000"/>
                  </a:solidFill>
                  <a:latin typeface="Tahoma" charset="0"/>
                </a:rPr>
                <a:t>Haiti   earthquake</a:t>
              </a:r>
            </a:p>
            <a:p>
              <a:pPr defTabSz="887413" eaLnBrk="0" hangingPunct="0">
                <a:spcAft>
                  <a:spcPct val="10000"/>
                </a:spcAft>
                <a:defRPr/>
              </a:pPr>
              <a:r>
                <a:rPr lang="en-GB" sz="1200" b="1" dirty="0">
                  <a:solidFill>
                    <a:schemeClr val="tx2"/>
                  </a:solidFill>
                  <a:latin typeface="Tahoma" charset="0"/>
                </a:rPr>
                <a:t>          </a:t>
              </a:r>
              <a:r>
                <a:rPr lang="en-GB" sz="1200" b="1" dirty="0">
                  <a:solidFill>
                    <a:srgbClr val="00B0F0"/>
                  </a:solidFill>
                  <a:latin typeface="Tahoma" charset="0"/>
                </a:rPr>
                <a:t>Pakistan   floods</a:t>
              </a:r>
            </a:p>
            <a:p>
              <a:pPr defTabSz="887413" eaLnBrk="0" hangingPunct="0">
                <a:spcAft>
                  <a:spcPct val="10000"/>
                </a:spcAft>
                <a:defRPr/>
              </a:pPr>
              <a:r>
                <a:rPr lang="en-GB" sz="1200" b="1" dirty="0">
                  <a:solidFill>
                    <a:schemeClr val="tx2"/>
                  </a:solidFill>
                  <a:latin typeface="Tahoma" charset="0"/>
                </a:rPr>
                <a:t>          </a:t>
              </a:r>
              <a:r>
                <a:rPr lang="en-GB" sz="1200" b="1" dirty="0">
                  <a:solidFill>
                    <a:srgbClr val="FFC000"/>
                  </a:solidFill>
                  <a:latin typeface="Tahoma" charset="0"/>
                </a:rPr>
                <a:t>Saint Lucia   hurricane</a:t>
              </a:r>
            </a:p>
            <a:p>
              <a:pPr defTabSz="887413" eaLnBrk="0" hangingPunct="0">
                <a:spcAft>
                  <a:spcPct val="10000"/>
                </a:spcAft>
                <a:defRPr/>
              </a:pPr>
              <a:r>
                <a:rPr lang="en-GB" sz="1200" b="1" dirty="0">
                  <a:solidFill>
                    <a:schemeClr val="tx2"/>
                  </a:solidFill>
                  <a:latin typeface="Tahoma" charset="0"/>
                </a:rPr>
                <a:t>2011  </a:t>
              </a:r>
              <a:r>
                <a:rPr lang="en-GB" sz="1200" b="1" dirty="0">
                  <a:solidFill>
                    <a:srgbClr val="000000"/>
                  </a:solidFill>
                  <a:latin typeface="Tahoma" charset="0"/>
                </a:rPr>
                <a:t>Libya   refugees</a:t>
              </a:r>
            </a:p>
            <a:p>
              <a:pPr defTabSz="887413" eaLnBrk="0" hangingPunct="0">
                <a:spcAft>
                  <a:spcPct val="10000"/>
                </a:spcAft>
                <a:defRPr/>
              </a:pPr>
              <a:r>
                <a:rPr lang="en-GB" sz="1200" b="1" dirty="0">
                  <a:solidFill>
                    <a:schemeClr val="tx2"/>
                  </a:solidFill>
                  <a:latin typeface="Tahoma" charset="0"/>
                </a:rPr>
                <a:t>           </a:t>
              </a:r>
              <a:r>
                <a:rPr lang="en-GB" sz="1200" b="1" dirty="0">
                  <a:solidFill>
                    <a:srgbClr val="FF0000"/>
                  </a:solidFill>
                  <a:latin typeface="Tahoma" charset="0"/>
                </a:rPr>
                <a:t>Japan   earthquake</a:t>
              </a:r>
            </a:p>
            <a:p>
              <a:pPr defTabSz="887413" eaLnBrk="0" hangingPunct="0">
                <a:spcAft>
                  <a:spcPct val="10000"/>
                </a:spcAft>
                <a:defRPr/>
              </a:pPr>
              <a:r>
                <a:rPr lang="en-GB" sz="1200" b="1" dirty="0">
                  <a:solidFill>
                    <a:schemeClr val="tx2"/>
                  </a:solidFill>
                  <a:latin typeface="Tahoma" charset="0"/>
                </a:rPr>
                <a:t>           Cote d’Ivoire  refugees</a:t>
              </a:r>
            </a:p>
            <a:p>
              <a:pPr defTabSz="887413" eaLnBrk="0" hangingPunct="0">
                <a:spcAft>
                  <a:spcPct val="10000"/>
                </a:spcAft>
                <a:defRPr/>
              </a:pPr>
              <a:r>
                <a:rPr lang="en-GB" sz="1200" b="1" dirty="0">
                  <a:solidFill>
                    <a:schemeClr val="tx2"/>
                  </a:solidFill>
                  <a:latin typeface="Tahoma" charset="0"/>
                </a:rPr>
                <a:t>           </a:t>
              </a:r>
              <a:r>
                <a:rPr lang="en-GB" sz="1200" b="1" dirty="0">
                  <a:solidFill>
                    <a:srgbClr val="00B0F0"/>
                  </a:solidFill>
                  <a:latin typeface="Tahoma" charset="0"/>
                </a:rPr>
                <a:t>Nicaragua   floods</a:t>
              </a:r>
            </a:p>
            <a:p>
              <a:pPr defTabSz="887413" eaLnBrk="0" hangingPunct="0">
                <a:spcAft>
                  <a:spcPct val="10000"/>
                </a:spcAft>
                <a:defRPr/>
              </a:pPr>
              <a:r>
                <a:rPr lang="en-GB" sz="1200" b="1" dirty="0">
                  <a:solidFill>
                    <a:schemeClr val="tx2"/>
                  </a:solidFill>
                  <a:latin typeface="Tahoma" charset="0"/>
                </a:rPr>
                <a:t>2012</a:t>
              </a:r>
              <a:r>
                <a:rPr lang="en-GB" sz="1200" b="1" dirty="0">
                  <a:solidFill>
                    <a:srgbClr val="00B0F0"/>
                  </a:solidFill>
                  <a:latin typeface="Tahoma" charset="0"/>
                </a:rPr>
                <a:t>  Philippines   floods</a:t>
              </a:r>
            </a:p>
            <a:p>
              <a:pPr marL="342900" indent="-342900" defTabSz="887413" eaLnBrk="0" hangingPunct="0">
                <a:spcAft>
                  <a:spcPct val="10000"/>
                </a:spcAft>
                <a:defRPr/>
              </a:pPr>
              <a:r>
                <a:rPr lang="en-GB" sz="1200" b="1" dirty="0">
                  <a:solidFill>
                    <a:srgbClr val="00B0F0"/>
                  </a:solidFill>
                  <a:latin typeface="Tahoma" charset="0"/>
                </a:rPr>
                <a:t>	    </a:t>
              </a:r>
              <a:r>
                <a:rPr lang="en-GB" sz="1200" b="1" dirty="0">
                  <a:solidFill>
                    <a:srgbClr val="00B050"/>
                  </a:solidFill>
                  <a:latin typeface="Tahoma" charset="0"/>
                </a:rPr>
                <a:t>Sahel   food crisis</a:t>
              </a:r>
            </a:p>
            <a:p>
              <a:pPr marL="342900" indent="-342900" defTabSz="887413" eaLnBrk="0" hangingPunct="0">
                <a:spcAft>
                  <a:spcPct val="10000"/>
                </a:spcAft>
                <a:defRPr/>
              </a:pPr>
              <a:r>
                <a:rPr lang="en-GB" sz="1200" b="1" dirty="0">
                  <a:solidFill>
                    <a:srgbClr val="00B050"/>
                  </a:solidFill>
                  <a:latin typeface="Tahoma" charset="0"/>
                </a:rPr>
                <a:t>	    </a:t>
              </a:r>
              <a:r>
                <a:rPr lang="en-GB" sz="1200" b="1" dirty="0">
                  <a:solidFill>
                    <a:srgbClr val="000000"/>
                  </a:solidFill>
                  <a:latin typeface="Tahoma" charset="0"/>
                </a:rPr>
                <a:t>Congo   ammo dump</a:t>
              </a:r>
            </a:p>
            <a:p>
              <a:pPr marL="342900" indent="-342900" defTabSz="887413" eaLnBrk="0" hangingPunct="0">
                <a:spcAft>
                  <a:spcPct val="10000"/>
                </a:spcAft>
                <a:defRPr/>
              </a:pPr>
              <a:r>
                <a:rPr lang="en-GB" sz="1200" b="1" dirty="0">
                  <a:solidFill>
                    <a:srgbClr val="000000"/>
                  </a:solidFill>
                  <a:latin typeface="Tahoma" charset="0"/>
                </a:rPr>
                <a:t>	    </a:t>
              </a:r>
              <a:r>
                <a:rPr lang="en-GB" sz="1200" b="1" dirty="0">
                  <a:solidFill>
                    <a:srgbClr val="00B0F0"/>
                  </a:solidFill>
                  <a:latin typeface="Tahoma" charset="0"/>
                </a:rPr>
                <a:t>Madagascar  floods</a:t>
              </a:r>
            </a:p>
            <a:p>
              <a:pPr marL="342900" indent="-342900" defTabSz="887413" eaLnBrk="0" hangingPunct="0">
                <a:spcAft>
                  <a:spcPct val="10000"/>
                </a:spcAft>
                <a:defRPr/>
              </a:pPr>
              <a:r>
                <a:rPr lang="en-GB" sz="1200" b="1" dirty="0">
                  <a:solidFill>
                    <a:srgbClr val="00B0F0"/>
                  </a:solidFill>
                  <a:latin typeface="Tahoma" charset="0"/>
                </a:rPr>
                <a:t>	    Comoros  floods</a:t>
              </a:r>
            </a:p>
            <a:p>
              <a:pPr marL="342900" indent="-342900" defTabSz="887413" eaLnBrk="0" hangingPunct="0">
                <a:spcAft>
                  <a:spcPct val="10000"/>
                </a:spcAft>
                <a:defRPr/>
              </a:pPr>
              <a:r>
                <a:rPr lang="en-GB" sz="1200" b="1" dirty="0">
                  <a:solidFill>
                    <a:srgbClr val="00B0F0"/>
                  </a:solidFill>
                  <a:latin typeface="Tahoma" charset="0"/>
                </a:rPr>
                <a:t>	    Paraguay  floods</a:t>
              </a:r>
              <a:r>
                <a:rPr lang="en-GB" sz="1200" b="1" dirty="0">
                  <a:solidFill>
                    <a:srgbClr val="000000"/>
                  </a:solidFill>
                  <a:latin typeface="Tahoma" charset="0"/>
                </a:rPr>
                <a:t>   	   </a:t>
              </a:r>
              <a:endParaRPr lang="en-GB" sz="1200" b="1" dirty="0">
                <a:solidFill>
                  <a:srgbClr val="FCB127"/>
                </a:solidFill>
                <a:latin typeface="Tahoma" charset="0"/>
              </a:endParaRPr>
            </a:p>
            <a:p>
              <a:pPr defTabSz="887413" eaLnBrk="0" hangingPunct="0">
                <a:spcAft>
                  <a:spcPct val="10000"/>
                </a:spcAft>
                <a:defRPr/>
              </a:pPr>
              <a:endParaRPr lang="en-GB" sz="1400" b="1" dirty="0">
                <a:solidFill>
                  <a:schemeClr val="tx2"/>
                </a:solidFill>
                <a:latin typeface="Tahoma" charset="0"/>
              </a:endParaRPr>
            </a:p>
          </p:txBody>
        </p:sp>
        <p:sp>
          <p:nvSpPr>
            <p:cNvPr id="7" name="Rectangle 6"/>
            <p:cNvSpPr/>
            <p:nvPr/>
          </p:nvSpPr>
          <p:spPr>
            <a:xfrm>
              <a:off x="4278423" y="3891754"/>
              <a:ext cx="2592288" cy="1292662"/>
            </a:xfrm>
            <a:prstGeom prst="rect">
              <a:avLst/>
            </a:prstGeom>
          </p:spPr>
          <p:txBody>
            <a:bodyPr wrap="square">
              <a:spAutoFit/>
            </a:bodyPr>
            <a:lstStyle/>
            <a:p>
              <a:pPr marL="342900" indent="-342900" defTabSz="887413" eaLnBrk="0" hangingPunct="0">
                <a:spcAft>
                  <a:spcPct val="10000"/>
                </a:spcAft>
                <a:defRPr/>
              </a:pPr>
              <a:r>
                <a:rPr lang="en-GB" sz="1200" b="1" dirty="0">
                  <a:solidFill>
                    <a:schemeClr val="tx2"/>
                  </a:solidFill>
                  <a:latin typeface="Tahoma" charset="0"/>
                </a:rPr>
                <a:t>2013</a:t>
              </a:r>
              <a:r>
                <a:rPr lang="en-GB" sz="1200" b="1" dirty="0">
                  <a:solidFill>
                    <a:srgbClr val="000000"/>
                  </a:solidFill>
                  <a:latin typeface="Tahoma" charset="0"/>
                </a:rPr>
                <a:t>  CAR refugees</a:t>
              </a:r>
            </a:p>
            <a:p>
              <a:pPr marL="342900" indent="-342900" defTabSz="887413" eaLnBrk="0" hangingPunct="0">
                <a:spcAft>
                  <a:spcPct val="10000"/>
                </a:spcAft>
                <a:defRPr/>
              </a:pPr>
              <a:r>
                <a:rPr lang="en-GB" sz="1200" b="1" dirty="0">
                  <a:solidFill>
                    <a:srgbClr val="000000"/>
                  </a:solidFill>
                  <a:latin typeface="Tahoma" charset="0"/>
                </a:rPr>
                <a:t>           Lebanon/Turkey</a:t>
              </a:r>
            </a:p>
            <a:p>
              <a:pPr marL="342900" indent="-342900" defTabSz="887413" eaLnBrk="0" hangingPunct="0">
                <a:spcAft>
                  <a:spcPct val="10000"/>
                </a:spcAft>
                <a:defRPr/>
              </a:pPr>
              <a:r>
                <a:rPr lang="en-GB" sz="1200" b="1" dirty="0">
                  <a:solidFill>
                    <a:srgbClr val="000000"/>
                  </a:solidFill>
                  <a:latin typeface="Tahoma" charset="0"/>
                </a:rPr>
                <a:t>	    </a:t>
              </a:r>
              <a:r>
                <a:rPr lang="en-GB" sz="1200" b="1" dirty="0">
                  <a:solidFill>
                    <a:srgbClr val="00B0F0"/>
                  </a:solidFill>
                  <a:latin typeface="Tahoma" charset="0"/>
                </a:rPr>
                <a:t>India  flooding          </a:t>
              </a:r>
            </a:p>
            <a:p>
              <a:pPr marL="342900" indent="-342900" defTabSz="887413" eaLnBrk="0" hangingPunct="0">
                <a:spcAft>
                  <a:spcPct val="10000"/>
                </a:spcAft>
                <a:defRPr/>
              </a:pPr>
              <a:r>
                <a:rPr lang="en-GB" sz="1200" b="1" dirty="0">
                  <a:solidFill>
                    <a:srgbClr val="FFC000"/>
                  </a:solidFill>
                  <a:latin typeface="Tahoma" charset="0"/>
                </a:rPr>
                <a:t>            Myanmar  cyclone</a:t>
              </a:r>
            </a:p>
            <a:p>
              <a:pPr marL="342900" indent="-342900" defTabSz="887413" eaLnBrk="0" hangingPunct="0">
                <a:spcAft>
                  <a:spcPct val="10000"/>
                </a:spcAft>
                <a:defRPr/>
              </a:pPr>
              <a:r>
                <a:rPr lang="en-GB" sz="1200" b="1" dirty="0">
                  <a:solidFill>
                    <a:srgbClr val="000000"/>
                  </a:solidFill>
                  <a:latin typeface="Tahoma" charset="0"/>
                </a:rPr>
                <a:t>	    </a:t>
              </a:r>
              <a:r>
                <a:rPr lang="en-GB" sz="1200" b="1" dirty="0">
                  <a:solidFill>
                    <a:srgbClr val="FCB127"/>
                  </a:solidFill>
                  <a:latin typeface="Tahoma" charset="0"/>
                </a:rPr>
                <a:t>India  cyclone</a:t>
              </a:r>
            </a:p>
            <a:p>
              <a:pPr marL="342900" indent="-342900" defTabSz="887413" eaLnBrk="0" hangingPunct="0">
                <a:spcAft>
                  <a:spcPct val="10000"/>
                </a:spcAft>
                <a:defRPr/>
              </a:pPr>
              <a:r>
                <a:rPr lang="en-GB" sz="1200" b="1" dirty="0">
                  <a:solidFill>
                    <a:srgbClr val="00B0F0"/>
                  </a:solidFill>
                  <a:latin typeface="Tahoma" charset="0"/>
                </a:rPr>
                <a:t>	    </a:t>
              </a:r>
              <a:r>
                <a:rPr lang="en-GB" sz="1200" b="1" dirty="0">
                  <a:solidFill>
                    <a:srgbClr val="FCB127"/>
                  </a:solidFill>
                  <a:latin typeface="Tahoma" charset="0"/>
                </a:rPr>
                <a:t>Philippines  cyclone</a:t>
              </a:r>
              <a:endParaRPr lang="en-GB" sz="1200" dirty="0"/>
            </a:p>
          </p:txBody>
        </p:sp>
        <p:sp>
          <p:nvSpPr>
            <p:cNvPr id="8" name="TextBox 7"/>
            <p:cNvSpPr txBox="1"/>
            <p:nvPr/>
          </p:nvSpPr>
          <p:spPr>
            <a:xfrm>
              <a:off x="4228615" y="5039170"/>
              <a:ext cx="2016224" cy="987963"/>
            </a:xfrm>
            <a:prstGeom prst="rect">
              <a:avLst/>
            </a:prstGeom>
            <a:noFill/>
          </p:spPr>
          <p:txBody>
            <a:bodyPr wrap="square" rtlCol="0">
              <a:spAutoFit/>
            </a:bodyPr>
            <a:lstStyle/>
            <a:p>
              <a:pPr marL="342900" indent="-342900" defTabSz="887413" eaLnBrk="0" hangingPunct="0">
                <a:spcAft>
                  <a:spcPct val="10000"/>
                </a:spcAft>
                <a:defRPr/>
              </a:pPr>
              <a:r>
                <a:rPr lang="en-GB" b="1" dirty="0">
                  <a:solidFill>
                    <a:schemeClr val="tx2"/>
                  </a:solidFill>
                  <a:latin typeface="Tahoma" charset="0"/>
                </a:rPr>
                <a:t> </a:t>
              </a:r>
              <a:r>
                <a:rPr lang="en-GB" sz="1200" b="1" dirty="0">
                  <a:solidFill>
                    <a:schemeClr val="tx2"/>
                  </a:solidFill>
                  <a:latin typeface="Tahoma" charset="0"/>
                </a:rPr>
                <a:t>2014   </a:t>
              </a:r>
              <a:r>
                <a:rPr lang="en-GB" sz="1200" b="1" dirty="0">
                  <a:latin typeface="Tahoma" charset="0"/>
                </a:rPr>
                <a:t>Lebanon</a:t>
              </a:r>
            </a:p>
            <a:p>
              <a:pPr marL="342900" indent="-342900" defTabSz="887413" eaLnBrk="0" hangingPunct="0">
                <a:spcAft>
                  <a:spcPct val="10000"/>
                </a:spcAft>
                <a:defRPr/>
              </a:pPr>
              <a:r>
                <a:rPr lang="en-GB" sz="1200" b="1" dirty="0">
                  <a:latin typeface="Tahoma" charset="0"/>
                </a:rPr>
                <a:t>	     South Sudan</a:t>
              </a:r>
            </a:p>
            <a:p>
              <a:pPr marL="342900" indent="-342900" defTabSz="887413" eaLnBrk="0" hangingPunct="0">
                <a:spcAft>
                  <a:spcPct val="10000"/>
                </a:spcAft>
                <a:defRPr/>
              </a:pPr>
              <a:r>
                <a:rPr lang="en-GB" sz="1200" b="1" dirty="0">
                  <a:latin typeface="Tahoma" charset="0"/>
                </a:rPr>
                <a:t>	 </a:t>
              </a:r>
              <a:r>
                <a:rPr lang="en-GB" sz="1200" b="1" dirty="0">
                  <a:solidFill>
                    <a:srgbClr val="00B0F0"/>
                  </a:solidFill>
                  <a:latin typeface="Tahoma" charset="0"/>
                </a:rPr>
                <a:t>    Serbia floods</a:t>
              </a:r>
            </a:p>
            <a:p>
              <a:pPr marL="342900" indent="-342900" defTabSz="887413" eaLnBrk="0" hangingPunct="0">
                <a:spcAft>
                  <a:spcPct val="10000"/>
                </a:spcAft>
                <a:defRPr/>
              </a:pPr>
              <a:r>
                <a:rPr lang="en-GB" sz="1200" b="1" dirty="0">
                  <a:solidFill>
                    <a:srgbClr val="00B0F0"/>
                  </a:solidFill>
                  <a:latin typeface="Tahoma" charset="0"/>
                </a:rPr>
                <a:t>	     Paraguay floods</a:t>
              </a:r>
            </a:p>
          </p:txBody>
        </p:sp>
      </p:grpSp>
      <p:sp>
        <p:nvSpPr>
          <p:cNvPr id="9" name="TextBox 8">
            <a:extLst>
              <a:ext uri="{FF2B5EF4-FFF2-40B4-BE49-F238E27FC236}">
                <a16:creationId xmlns:a16="http://schemas.microsoft.com/office/drawing/2014/main" id="{5F56B332-067C-422A-B5CF-6727D11A1A25}"/>
              </a:ext>
            </a:extLst>
          </p:cNvPr>
          <p:cNvSpPr txBox="1"/>
          <p:nvPr/>
        </p:nvSpPr>
        <p:spPr>
          <a:xfrm>
            <a:off x="9466279" y="1187812"/>
            <a:ext cx="2472613" cy="1597360"/>
          </a:xfrm>
          <a:prstGeom prst="rect">
            <a:avLst/>
          </a:prstGeom>
          <a:noFill/>
        </p:spPr>
        <p:txBody>
          <a:bodyPr wrap="square" rtlCol="0">
            <a:spAutoFit/>
          </a:bodyPr>
          <a:lstStyle/>
          <a:p>
            <a:pPr marL="342900" indent="-342900" defTabSz="887413" eaLnBrk="0" hangingPunct="0">
              <a:spcAft>
                <a:spcPct val="10000"/>
              </a:spcAft>
              <a:defRPr/>
            </a:pPr>
            <a:r>
              <a:rPr lang="en-GB" b="1" dirty="0">
                <a:latin typeface="Tahoma" charset="0"/>
              </a:rPr>
              <a:t> </a:t>
            </a:r>
            <a:r>
              <a:rPr lang="en-GB" sz="1200" b="1" dirty="0">
                <a:solidFill>
                  <a:schemeClr val="tx2"/>
                </a:solidFill>
                <a:latin typeface="Tahoma" charset="0"/>
              </a:rPr>
              <a:t>2018</a:t>
            </a:r>
            <a:r>
              <a:rPr lang="en-GB" sz="1200" b="1" dirty="0">
                <a:latin typeface="Tahoma" charset="0"/>
              </a:rPr>
              <a:t>   </a:t>
            </a:r>
            <a:r>
              <a:rPr lang="en-GB" sz="1200" b="1" dirty="0">
                <a:solidFill>
                  <a:srgbClr val="FFC000"/>
                </a:solidFill>
                <a:latin typeface="Tahoma" charset="0"/>
              </a:rPr>
              <a:t>Philippines Typhoon</a:t>
            </a:r>
          </a:p>
          <a:p>
            <a:pPr marL="342900" indent="-342900" defTabSz="887413" eaLnBrk="0" hangingPunct="0">
              <a:spcAft>
                <a:spcPct val="10000"/>
              </a:spcAft>
              <a:defRPr/>
            </a:pPr>
            <a:r>
              <a:rPr lang="en-GB" sz="1200" b="1" dirty="0">
                <a:latin typeface="Tahoma" charset="0"/>
              </a:rPr>
              <a:t>	</a:t>
            </a:r>
            <a:r>
              <a:rPr lang="en-GB" sz="1200" b="1" dirty="0">
                <a:solidFill>
                  <a:srgbClr val="FF0000"/>
                </a:solidFill>
                <a:latin typeface="Tahoma" charset="0"/>
              </a:rPr>
              <a:t>     Indonesia Earthquake</a:t>
            </a:r>
          </a:p>
          <a:p>
            <a:pPr marL="342900" indent="-342900" defTabSz="887413" eaLnBrk="0" hangingPunct="0">
              <a:spcAft>
                <a:spcPct val="10000"/>
              </a:spcAft>
              <a:defRPr/>
            </a:pPr>
            <a:r>
              <a:rPr lang="en-GB" sz="1200" b="1" dirty="0">
                <a:latin typeface="Tahoma" charset="0"/>
              </a:rPr>
              <a:t>	 </a:t>
            </a:r>
            <a:r>
              <a:rPr lang="en-GB" sz="1200" b="1" dirty="0">
                <a:solidFill>
                  <a:srgbClr val="00B0F0"/>
                </a:solidFill>
                <a:latin typeface="Tahoma" charset="0"/>
              </a:rPr>
              <a:t>    Nigeria floods</a:t>
            </a:r>
          </a:p>
          <a:p>
            <a:pPr marL="342900" indent="-342900" defTabSz="887413" eaLnBrk="0" hangingPunct="0">
              <a:spcAft>
                <a:spcPct val="10000"/>
              </a:spcAft>
              <a:defRPr/>
            </a:pPr>
            <a:r>
              <a:rPr lang="en-GB" sz="1200" b="1" dirty="0">
                <a:solidFill>
                  <a:srgbClr val="00B0F0"/>
                </a:solidFill>
                <a:latin typeface="Tahoma" charset="0"/>
              </a:rPr>
              <a:t>	</a:t>
            </a:r>
            <a:r>
              <a:rPr lang="en-GB" sz="1200" b="1" dirty="0">
                <a:solidFill>
                  <a:srgbClr val="000000"/>
                </a:solidFill>
                <a:latin typeface="Tahoma" charset="0"/>
              </a:rPr>
              <a:t>     Venezuela Refugees</a:t>
            </a:r>
          </a:p>
          <a:p>
            <a:pPr defTabSz="887413" eaLnBrk="0" hangingPunct="0">
              <a:spcAft>
                <a:spcPct val="10000"/>
              </a:spcAft>
              <a:defRPr/>
            </a:pPr>
            <a:r>
              <a:rPr lang="en-GB" sz="1200" b="1" dirty="0">
                <a:solidFill>
                  <a:srgbClr val="000000"/>
                </a:solidFill>
                <a:latin typeface="Tahoma" charset="0"/>
              </a:rPr>
              <a:t> </a:t>
            </a:r>
            <a:r>
              <a:rPr lang="en-GB" sz="1200" b="1" dirty="0">
                <a:solidFill>
                  <a:schemeClr val="tx2"/>
                </a:solidFill>
                <a:latin typeface="Tahoma" charset="0"/>
              </a:rPr>
              <a:t>2019</a:t>
            </a:r>
            <a:r>
              <a:rPr lang="en-GB" sz="1200" b="1" dirty="0">
                <a:solidFill>
                  <a:srgbClr val="000000"/>
                </a:solidFill>
                <a:latin typeface="Tahoma" charset="0"/>
              </a:rPr>
              <a:t>   </a:t>
            </a:r>
            <a:r>
              <a:rPr lang="en-GB" sz="1200" b="1" dirty="0">
                <a:solidFill>
                  <a:srgbClr val="FFC000"/>
                </a:solidFill>
                <a:latin typeface="Tahoma" charset="0"/>
              </a:rPr>
              <a:t>Mozambique Cyclone</a:t>
            </a:r>
          </a:p>
          <a:p>
            <a:pPr defTabSz="887413" eaLnBrk="0" hangingPunct="0">
              <a:spcAft>
                <a:spcPct val="10000"/>
              </a:spcAft>
              <a:defRPr/>
            </a:pPr>
            <a:r>
              <a:rPr lang="en-GB" sz="1200" b="1" dirty="0">
                <a:solidFill>
                  <a:srgbClr val="000000"/>
                </a:solidFill>
                <a:latin typeface="Tahoma" charset="0"/>
              </a:rPr>
              <a:t>             </a:t>
            </a:r>
            <a:r>
              <a:rPr lang="en-GB" sz="1200" b="1" dirty="0">
                <a:solidFill>
                  <a:srgbClr val="FFC000"/>
                </a:solidFill>
                <a:latin typeface="Tahoma" charset="0"/>
              </a:rPr>
              <a:t>Bahamas Hurricane</a:t>
            </a:r>
          </a:p>
          <a:p>
            <a:pPr defTabSz="887413" eaLnBrk="0" hangingPunct="0">
              <a:spcAft>
                <a:spcPct val="10000"/>
              </a:spcAft>
              <a:defRPr/>
            </a:pPr>
            <a:r>
              <a:rPr lang="en-GB" sz="1200" b="1" dirty="0">
                <a:solidFill>
                  <a:srgbClr val="000000"/>
                </a:solidFill>
                <a:latin typeface="Tahoma" charset="0"/>
              </a:rPr>
              <a:t>             </a:t>
            </a:r>
            <a:r>
              <a:rPr lang="en-GB" sz="1200" b="1" dirty="0">
                <a:solidFill>
                  <a:srgbClr val="00B0F0"/>
                </a:solidFill>
                <a:latin typeface="Tahoma" charset="0"/>
              </a:rPr>
              <a:t>Laos Floods</a:t>
            </a:r>
          </a:p>
        </p:txBody>
      </p:sp>
    </p:spTree>
    <p:extLst>
      <p:ext uri="{BB962C8B-B14F-4D97-AF65-F5344CB8AC3E}">
        <p14:creationId xmlns:p14="http://schemas.microsoft.com/office/powerpoint/2010/main" val="2599394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11A753-04B7-484E-90D7-F0B2A1169C5A}"/>
              </a:ext>
            </a:extLst>
          </p:cNvPr>
          <p:cNvSpPr txBox="1"/>
          <p:nvPr/>
        </p:nvSpPr>
        <p:spPr bwMode="auto">
          <a:xfrm>
            <a:off x="1250951" y="3924356"/>
            <a:ext cx="3932237" cy="527179"/>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defTabSz="912813" fontAlgn="base">
              <a:lnSpc>
                <a:spcPct val="90000"/>
              </a:lnSpc>
              <a:spcBef>
                <a:spcPts val="1000"/>
              </a:spcBef>
              <a:spcAft>
                <a:spcPct val="0"/>
              </a:spcAft>
            </a:pPr>
            <a:r>
              <a:rPr lang="en-US" sz="2800" b="1" kern="1200" dirty="0">
                <a:latin typeface="+mn-lt"/>
                <a:ea typeface="+mn-ea"/>
                <a:cs typeface="+mn-cs"/>
              </a:rPr>
              <a:t>What do we do?</a:t>
            </a:r>
          </a:p>
          <a:p>
            <a:pPr defTabSz="912813" fontAlgn="base">
              <a:lnSpc>
                <a:spcPct val="90000"/>
              </a:lnSpc>
              <a:spcBef>
                <a:spcPts val="1000"/>
              </a:spcBef>
              <a:spcAft>
                <a:spcPct val="0"/>
              </a:spcAft>
            </a:pPr>
            <a:endParaRPr lang="en-US" sz="1600" kern="1200" dirty="0">
              <a:latin typeface="+mn-lt"/>
              <a:ea typeface="+mn-ea"/>
              <a:cs typeface="+mn-cs"/>
            </a:endParaRPr>
          </a:p>
        </p:txBody>
      </p:sp>
      <p:pic>
        <p:nvPicPr>
          <p:cNvPr id="8" name="Picture 7">
            <a:extLst>
              <a:ext uri="{FF2B5EF4-FFF2-40B4-BE49-F238E27FC236}">
                <a16:creationId xmlns:a16="http://schemas.microsoft.com/office/drawing/2014/main" id="{F62C36F4-3FA6-4AC0-A8CB-A060B230124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32" b="89032" l="4843" r="89744">
                        <a14:foregroundMark x1="63818" y1="42581" x2="63818" y2="42581"/>
                        <a14:foregroundMark x1="80912" y1="38710" x2="80912" y2="38710"/>
                        <a14:foregroundMark x1="39886" y1="76774" x2="39886" y2="76774"/>
                        <a14:foregroundMark x1="49858" y1="75484" x2="49858" y2="75484"/>
                        <a14:foregroundMark x1="62963" y1="66452" x2="62963" y2="66452"/>
                        <a14:foregroundMark x1="68661" y1="65806" x2="68661" y2="65806"/>
                        <a14:foregroundMark x1="72934" y1="67742" x2="72934" y2="67742"/>
                        <a14:foregroundMark x1="85185" y1="65806" x2="85185" y2="65806"/>
                        <a14:foregroundMark x1="24217" y1="47742" x2="24217" y2="47742"/>
                        <a14:foregroundMark x1="21652" y1="34194" x2="21652" y2="34194"/>
                        <a14:foregroundMark x1="16239" y1="15484" x2="16239" y2="15484"/>
                        <a14:foregroundMark x1="12821" y1="35484" x2="12821" y2="35484"/>
                        <a14:foregroundMark x1="4843" y1="52903" x2="4843" y2="52903"/>
                        <a14:foregroundMark x1="10541" y1="63226" x2="10541" y2="63226"/>
                        <a14:foregroundMark x1="9402" y1="76129" x2="9402" y2="76129"/>
                        <a14:foregroundMark x1="20228" y1="70323" x2="20228" y2="70323"/>
                        <a14:foregroundMark x1="23647" y1="85806" x2="23647" y2="85806"/>
                        <a14:foregroundMark x1="27066" y1="76774" x2="27066" y2="76774"/>
                        <a14:foregroundMark x1="10826" y1="20645" x2="10826" y2="20645"/>
                        <a14:foregroundMark x1="25641" y1="29032" x2="25641" y2="29032"/>
                        <a14:foregroundMark x1="23362" y1="19355" x2="23362" y2="19355"/>
                        <a14:foregroundMark x1="18519" y1="21290" x2="18519" y2="21290"/>
                        <a14:foregroundMark x1="14815" y1="17419" x2="14815" y2="17419"/>
                        <a14:foregroundMark x1="15954" y1="16129" x2="15954" y2="16129"/>
                        <a14:foregroundMark x1="15954" y1="15484" x2="15954" y2="15484"/>
                        <a14:foregroundMark x1="15954" y1="15484" x2="15954" y2="15484"/>
                        <a14:foregroundMark x1="15954" y1="15484" x2="15954" y2="15484"/>
                        <a14:foregroundMark x1="11111" y1="19355" x2="11111" y2="19355"/>
                        <a14:foregroundMark x1="11396" y1="19355" x2="11396" y2="19355"/>
                        <a14:foregroundMark x1="11111" y1="19355" x2="11111" y2="19355"/>
                        <a14:foregroundMark x1="11396" y1="19355" x2="11396" y2="19355"/>
                        <a14:foregroundMark x1="11396" y1="19355" x2="11396" y2="19355"/>
                        <a14:foregroundMark x1="11111" y1="19355" x2="11111" y2="19355"/>
                        <a14:foregroundMark x1="11111" y1="18710" x2="11111" y2="18710"/>
                        <a14:foregroundMark x1="11396" y1="19355" x2="11396" y2="19355"/>
                        <a14:foregroundMark x1="10826" y1="20645" x2="10826" y2="20645"/>
                        <a14:foregroundMark x1="11396" y1="19355" x2="11396" y2="19355"/>
                        <a14:foregroundMark x1="11111" y1="21290" x2="11111" y2="21290"/>
                        <a14:foregroundMark x1="10256" y1="21935" x2="10256" y2="21935"/>
                        <a14:foregroundMark x1="11111" y1="20645" x2="11111" y2="20645"/>
                        <a14:foregroundMark x1="9950" y1="22739" x2="11250" y2="20973"/>
                        <a14:foregroundMark x1="9738" y1="23871" x2="9972" y2="23871"/>
                        <a14:foregroundMark x1="7692" y1="34839" x2="7692" y2="34839"/>
                        <a14:foregroundMark x1="23932" y1="47742" x2="23932" y2="47742"/>
                        <a14:foregroundMark x1="29060" y1="41290" x2="29060" y2="41290"/>
                        <a14:foregroundMark x1="26211" y1="62581" x2="26211" y2="62581"/>
                        <a14:foregroundMark x1="31624" y1="57419" x2="31624" y2="57419"/>
                        <a14:foregroundMark x1="31909" y1="65161" x2="31909" y2="65161"/>
                        <a14:foregroundMark x1="28490" y1="78710" x2="28490" y2="78710"/>
                        <a14:foregroundMark x1="31339" y1="74194" x2="31339" y2="74194"/>
                        <a14:foregroundMark x1="34473" y1="58710" x2="34473" y2="58710"/>
                        <a14:foregroundMark x1="33618" y1="50323" x2="33618" y2="50323"/>
                        <a14:foregroundMark x1="32764" y1="36774" x2="32764" y2="36774"/>
                        <a14:foregroundMark x1="29915" y1="27097" x2="29915" y2="27097"/>
                        <a14:foregroundMark x1="26781" y1="19355" x2="26781" y2="19355"/>
                        <a14:foregroundMark x1="19658" y1="14839" x2="19658" y2="14839"/>
                        <a14:foregroundMark x1="20798" y1="14839" x2="20798" y2="14839"/>
                        <a14:foregroundMark x1="20228" y1="14839" x2="20228" y2="14839"/>
                        <a14:foregroundMark x1="19373" y1="14839" x2="19373" y2="14839"/>
                        <a14:foregroundMark x1="42450" y1="20645" x2="42450" y2="20645"/>
                        <a14:backgroundMark x1="24786" y1="37419" x2="24786" y2="37419"/>
                        <a14:backgroundMark x1="21652" y1="39355" x2="21652" y2="39355"/>
                        <a14:backgroundMark x1="26211" y1="43871" x2="26211" y2="43871"/>
                        <a14:backgroundMark x1="27066" y1="50968" x2="27066" y2="50968"/>
                        <a14:backgroundMark x1="15954" y1="18710" x2="15954" y2="18710"/>
                        <a14:backgroundMark x1="16809" y1="18065" x2="16809" y2="18065"/>
                        <a14:backgroundMark x1="15954" y1="14839" x2="15954" y2="14839"/>
                        <a14:backgroundMark x1="23932" y1="86452" x2="23932" y2="86452"/>
                        <a14:backgroundMark x1="23362" y1="23226" x2="23362" y2="23226"/>
                        <a14:backgroundMark x1="8547" y1="17419" x2="10826" y2="17419"/>
                        <a14:backgroundMark x1="9402" y1="19355" x2="11111" y2="16774"/>
                        <a14:backgroundMark x1="9117" y1="20000" x2="11111" y2="16774"/>
                        <a14:backgroundMark x1="10256" y1="19355" x2="10826" y2="18065"/>
                        <a14:backgroundMark x1="9972" y1="26452" x2="10826" y2="25806"/>
                        <a14:backgroundMark x1="23932" y1="55484" x2="23932" y2="55484"/>
                        <a14:backgroundMark x1="29630" y1="69677" x2="29630" y2="69677"/>
                        <a14:backgroundMark x1="29915" y1="74839" x2="29915" y2="74839"/>
                        <a14:backgroundMark x1="28490" y1="76774" x2="28490" y2="76774"/>
                        <a14:backgroundMark x1="27066" y1="78710" x2="27066" y2="78710"/>
                        <a14:backgroundMark x1="31624" y1="72258" x2="31624" y2="72258"/>
                        <a14:backgroundMark x1="31624" y1="75484" x2="31624" y2="75484"/>
                        <a14:backgroundMark x1="35043" y1="59355" x2="35043" y2="59355"/>
                        <a14:backgroundMark x1="35043" y1="58710" x2="35043" y2="58710"/>
                        <a14:backgroundMark x1="21368" y1="15484" x2="21368" y2="15484"/>
                        <a14:backgroundMark x1="19943" y1="15484" x2="19943" y2="15484"/>
                        <a14:backgroundMark x1="20798" y1="16129" x2="20798" y2="16129"/>
                        <a14:backgroundMark x1="19088" y1="16129" x2="19088" y2="16129"/>
                      </a14:backgroundRemoval>
                    </a14:imgEffect>
                  </a14:imgLayer>
                </a14:imgProps>
              </a:ext>
            </a:extLst>
          </a:blip>
          <a:stretch>
            <a:fillRect/>
          </a:stretch>
        </p:blipFill>
        <p:spPr>
          <a:xfrm>
            <a:off x="836612" y="1076724"/>
            <a:ext cx="3608126" cy="1593331"/>
          </a:xfrm>
          <a:prstGeom prst="rect">
            <a:avLst/>
          </a:prstGeom>
        </p:spPr>
      </p:pic>
      <p:pic>
        <p:nvPicPr>
          <p:cNvPr id="1026" name="Picture 2">
            <a:extLst>
              <a:ext uri="{FF2B5EF4-FFF2-40B4-BE49-F238E27FC236}">
                <a16:creationId xmlns:a16="http://schemas.microsoft.com/office/drawing/2014/main" id="{DFC259B9-1016-4BD0-A699-B15CB0AA58E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06249" y="1076723"/>
            <a:ext cx="7379219" cy="4400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5347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002_PopulationInTrack_v01-300dpi.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071535" cy="6858000"/>
          </a:xfrm>
          <a:prstGeom prst="rect">
            <a:avLst/>
          </a:prstGeom>
        </p:spPr>
      </p:pic>
      <p:sp>
        <p:nvSpPr>
          <p:cNvPr id="3" name="TextBox 2">
            <a:extLst>
              <a:ext uri="{FF2B5EF4-FFF2-40B4-BE49-F238E27FC236}">
                <a16:creationId xmlns:a16="http://schemas.microsoft.com/office/drawing/2014/main" id="{3C12535B-8D74-4BF9-8C16-3F9F55AF6E4D}"/>
              </a:ext>
            </a:extLst>
          </p:cNvPr>
          <p:cNvSpPr txBox="1"/>
          <p:nvPr/>
        </p:nvSpPr>
        <p:spPr>
          <a:xfrm>
            <a:off x="9538066" y="942173"/>
            <a:ext cx="2367796" cy="3046988"/>
          </a:xfrm>
          <a:prstGeom prst="rect">
            <a:avLst/>
          </a:prstGeom>
          <a:noFill/>
        </p:spPr>
        <p:txBody>
          <a:bodyPr wrap="square" rtlCol="0">
            <a:spAutoFit/>
          </a:bodyPr>
          <a:lstStyle/>
          <a:p>
            <a:pPr>
              <a:spcBef>
                <a:spcPct val="50000"/>
              </a:spcBef>
            </a:pPr>
            <a:r>
              <a:rPr lang="en-GB" sz="3200" dirty="0"/>
              <a:t>“</a:t>
            </a:r>
            <a:r>
              <a:rPr lang="en-GB" sz="3200" b="1" i="1" dirty="0"/>
              <a:t>Where</a:t>
            </a:r>
            <a:r>
              <a:rPr lang="en-GB" sz="3200" b="1" dirty="0"/>
              <a:t> are the affected areas and where are the affected people?”</a:t>
            </a:r>
          </a:p>
        </p:txBody>
      </p:sp>
      <p:pic>
        <p:nvPicPr>
          <p:cNvPr id="4" name="Picture 6" descr="Picture 073">
            <a:extLst>
              <a:ext uri="{FF2B5EF4-FFF2-40B4-BE49-F238E27FC236}">
                <a16:creationId xmlns:a16="http://schemas.microsoft.com/office/drawing/2014/main" id="{BB9199BC-A398-448B-8021-AB2DD3B547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71534" y="4520682"/>
            <a:ext cx="3116423" cy="233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331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7"/>
          <p:cNvSpPr txBox="1">
            <a:spLocks noChangeArrowheads="1"/>
          </p:cNvSpPr>
          <p:nvPr/>
        </p:nvSpPr>
        <p:spPr bwMode="auto">
          <a:xfrm>
            <a:off x="317425" y="110822"/>
            <a:ext cx="6948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andara" pitchFamily="34" charset="0"/>
              </a:defRPr>
            </a:lvl1pPr>
            <a:lvl2pPr marL="742950" indent="-285750">
              <a:defRPr b="1">
                <a:solidFill>
                  <a:schemeClr val="tx1"/>
                </a:solidFill>
                <a:latin typeface="Candara" pitchFamily="34" charset="0"/>
              </a:defRPr>
            </a:lvl2pPr>
            <a:lvl3pPr marL="1143000" indent="-228600">
              <a:defRPr b="1">
                <a:solidFill>
                  <a:schemeClr val="tx1"/>
                </a:solidFill>
                <a:latin typeface="Candara" pitchFamily="34" charset="0"/>
              </a:defRPr>
            </a:lvl3pPr>
            <a:lvl4pPr marL="1600200" indent="-228600">
              <a:defRPr b="1">
                <a:solidFill>
                  <a:schemeClr val="tx1"/>
                </a:solidFill>
                <a:latin typeface="Candara" pitchFamily="34" charset="0"/>
              </a:defRPr>
            </a:lvl4pPr>
            <a:lvl5pPr marL="2057400" indent="-228600">
              <a:defRPr b="1">
                <a:solidFill>
                  <a:schemeClr val="tx1"/>
                </a:solidFill>
                <a:latin typeface="Candara" pitchFamily="34" charset="0"/>
              </a:defRPr>
            </a:lvl5pPr>
            <a:lvl6pPr marL="2514600" indent="-228600" eaLnBrk="0" fontAlgn="base" hangingPunct="0">
              <a:spcBef>
                <a:spcPct val="0"/>
              </a:spcBef>
              <a:spcAft>
                <a:spcPct val="0"/>
              </a:spcAft>
              <a:defRPr b="1">
                <a:solidFill>
                  <a:schemeClr val="tx1"/>
                </a:solidFill>
                <a:latin typeface="Candara" pitchFamily="34" charset="0"/>
              </a:defRPr>
            </a:lvl6pPr>
            <a:lvl7pPr marL="2971800" indent="-228600" eaLnBrk="0" fontAlgn="base" hangingPunct="0">
              <a:spcBef>
                <a:spcPct val="0"/>
              </a:spcBef>
              <a:spcAft>
                <a:spcPct val="0"/>
              </a:spcAft>
              <a:defRPr b="1">
                <a:solidFill>
                  <a:schemeClr val="tx1"/>
                </a:solidFill>
                <a:latin typeface="Candara" pitchFamily="34" charset="0"/>
              </a:defRPr>
            </a:lvl7pPr>
            <a:lvl8pPr marL="3429000" indent="-228600" eaLnBrk="0" fontAlgn="base" hangingPunct="0">
              <a:spcBef>
                <a:spcPct val="0"/>
              </a:spcBef>
              <a:spcAft>
                <a:spcPct val="0"/>
              </a:spcAft>
              <a:defRPr b="1">
                <a:solidFill>
                  <a:schemeClr val="tx1"/>
                </a:solidFill>
                <a:latin typeface="Candara" pitchFamily="34" charset="0"/>
              </a:defRPr>
            </a:lvl8pPr>
            <a:lvl9pPr marL="3886200" indent="-228600" eaLnBrk="0" fontAlgn="base" hangingPunct="0">
              <a:spcBef>
                <a:spcPct val="0"/>
              </a:spcBef>
              <a:spcAft>
                <a:spcPct val="0"/>
              </a:spcAft>
              <a:defRPr b="1">
                <a:solidFill>
                  <a:schemeClr val="tx1"/>
                </a:solidFill>
                <a:latin typeface="Candara" pitchFamily="34" charset="0"/>
              </a:defRPr>
            </a:lvl9pPr>
          </a:lstStyle>
          <a:p>
            <a:pPr>
              <a:spcBef>
                <a:spcPct val="50000"/>
              </a:spcBef>
            </a:pPr>
            <a:r>
              <a:rPr lang="en-GB" sz="2400" dirty="0"/>
              <a:t>“</a:t>
            </a:r>
            <a:r>
              <a:rPr lang="en-GB" sz="2400" i="1" dirty="0"/>
              <a:t>Where </a:t>
            </a:r>
            <a:r>
              <a:rPr lang="en-GB" sz="2400" dirty="0"/>
              <a:t>are other relief agencies/teams working?”</a:t>
            </a:r>
          </a:p>
        </p:txBody>
      </p:sp>
      <p:sp>
        <p:nvSpPr>
          <p:cNvPr id="29701" name="Text Box 8"/>
          <p:cNvSpPr txBox="1">
            <a:spLocks noChangeArrowheads="1"/>
          </p:cNvSpPr>
          <p:nvPr/>
        </p:nvSpPr>
        <p:spPr bwMode="auto">
          <a:xfrm>
            <a:off x="533249" y="595166"/>
            <a:ext cx="467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andara" pitchFamily="34" charset="0"/>
              </a:defRPr>
            </a:lvl1pPr>
            <a:lvl2pPr marL="742950" indent="-285750">
              <a:defRPr b="1">
                <a:solidFill>
                  <a:schemeClr val="tx1"/>
                </a:solidFill>
                <a:latin typeface="Candara" pitchFamily="34" charset="0"/>
              </a:defRPr>
            </a:lvl2pPr>
            <a:lvl3pPr marL="1143000" indent="-228600">
              <a:defRPr b="1">
                <a:solidFill>
                  <a:schemeClr val="tx1"/>
                </a:solidFill>
                <a:latin typeface="Candara" pitchFamily="34" charset="0"/>
              </a:defRPr>
            </a:lvl3pPr>
            <a:lvl4pPr marL="1600200" indent="-228600">
              <a:defRPr b="1">
                <a:solidFill>
                  <a:schemeClr val="tx1"/>
                </a:solidFill>
                <a:latin typeface="Candara" pitchFamily="34" charset="0"/>
              </a:defRPr>
            </a:lvl4pPr>
            <a:lvl5pPr marL="2057400" indent="-228600">
              <a:defRPr b="1">
                <a:solidFill>
                  <a:schemeClr val="tx1"/>
                </a:solidFill>
                <a:latin typeface="Candara" pitchFamily="34" charset="0"/>
              </a:defRPr>
            </a:lvl5pPr>
            <a:lvl6pPr marL="2514600" indent="-228600" eaLnBrk="0" fontAlgn="base" hangingPunct="0">
              <a:spcBef>
                <a:spcPct val="0"/>
              </a:spcBef>
              <a:spcAft>
                <a:spcPct val="0"/>
              </a:spcAft>
              <a:defRPr b="1">
                <a:solidFill>
                  <a:schemeClr val="tx1"/>
                </a:solidFill>
                <a:latin typeface="Candara" pitchFamily="34" charset="0"/>
              </a:defRPr>
            </a:lvl6pPr>
            <a:lvl7pPr marL="2971800" indent="-228600" eaLnBrk="0" fontAlgn="base" hangingPunct="0">
              <a:spcBef>
                <a:spcPct val="0"/>
              </a:spcBef>
              <a:spcAft>
                <a:spcPct val="0"/>
              </a:spcAft>
              <a:defRPr b="1">
                <a:solidFill>
                  <a:schemeClr val="tx1"/>
                </a:solidFill>
                <a:latin typeface="Candara" pitchFamily="34" charset="0"/>
              </a:defRPr>
            </a:lvl7pPr>
            <a:lvl8pPr marL="3429000" indent="-228600" eaLnBrk="0" fontAlgn="base" hangingPunct="0">
              <a:spcBef>
                <a:spcPct val="0"/>
              </a:spcBef>
              <a:spcAft>
                <a:spcPct val="0"/>
              </a:spcAft>
              <a:defRPr b="1">
                <a:solidFill>
                  <a:schemeClr val="tx1"/>
                </a:solidFill>
                <a:latin typeface="Candara" pitchFamily="34" charset="0"/>
              </a:defRPr>
            </a:lvl8pPr>
            <a:lvl9pPr marL="3886200" indent="-228600" eaLnBrk="0" fontAlgn="base" hangingPunct="0">
              <a:spcBef>
                <a:spcPct val="0"/>
              </a:spcBef>
              <a:spcAft>
                <a:spcPct val="0"/>
              </a:spcAft>
              <a:defRPr b="1">
                <a:solidFill>
                  <a:schemeClr val="tx1"/>
                </a:solidFill>
                <a:latin typeface="Candara" pitchFamily="34" charset="0"/>
              </a:defRPr>
            </a:lvl9pPr>
          </a:lstStyle>
          <a:p>
            <a:pPr>
              <a:spcBef>
                <a:spcPct val="50000"/>
              </a:spcBef>
            </a:pPr>
            <a:r>
              <a:rPr lang="en-GB" b="0" dirty="0"/>
              <a:t>3W – Who, What, Where…</a:t>
            </a:r>
          </a:p>
        </p:txBody>
      </p:sp>
      <p:pic>
        <p:nvPicPr>
          <p:cNvPr id="8" name="Picture 4" descr="Pakistan - WASH 3W - gap analysi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55594" y="676430"/>
            <a:ext cx="7118981" cy="5033814"/>
          </a:xfrm>
          <a:prstGeom prst="rect">
            <a:avLst/>
          </a:prstGeom>
          <a:ln>
            <a:noFill/>
          </a:ln>
          <a:effectLst>
            <a:outerShdw blurRad="292100" dist="139700" dir="2700000" algn="tl" rotWithShape="0">
              <a:srgbClr val="333333">
                <a:alpha val="65000"/>
              </a:srgbClr>
            </a:outerShdw>
          </a:effectLst>
        </p:spPr>
      </p:pic>
      <p:pic>
        <p:nvPicPr>
          <p:cNvPr id="228358" name="Picture 6" descr="CIMG030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7425" y="1891274"/>
            <a:ext cx="4102167" cy="30754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0543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8358"/>
                                        </p:tgtEl>
                                        <p:attrNameLst>
                                          <p:attrName>style.visibility</p:attrName>
                                        </p:attrNameLst>
                                      </p:cBhvr>
                                      <p:to>
                                        <p:strVal val="visible"/>
                                      </p:to>
                                    </p:set>
                                    <p:animEffect transition="in" filter="fade">
                                      <p:cBhvr>
                                        <p:cTn id="7" dur="1000"/>
                                        <p:tgtEl>
                                          <p:spTgt spid="228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Custom 1">
      <a:dk1>
        <a:srgbClr val="263E76"/>
      </a:dk1>
      <a:lt1>
        <a:sysClr val="window" lastClr="FFFFFF"/>
      </a:lt1>
      <a:dk2>
        <a:srgbClr val="3C60A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TotalTime>
  <Words>2218</Words>
  <Application>Microsoft Office PowerPoint</Application>
  <PresentationFormat>Widescreen</PresentationFormat>
  <Paragraphs>262</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Candara</vt:lpstr>
      <vt:lpstr>Tahoma</vt:lpstr>
      <vt:lpstr>Times New Roman</vt:lpstr>
      <vt:lpstr>Wingdings</vt:lpstr>
      <vt:lpstr>2_Office Theme</vt:lpstr>
      <vt:lpstr>MapAction: Humanitarian Aid in the Right Place   Dorian Response and working with the IHO in The Bahamas </vt:lpstr>
      <vt:lpstr>Our Team…</vt:lpstr>
      <vt:lpstr>Our Focus…</vt:lpstr>
      <vt:lpstr>PowerPoint Presentation</vt:lpstr>
      <vt:lpstr>PowerPoint Presentation</vt:lpstr>
      <vt:lpstr>MapAction Emergency Deployments</vt:lpstr>
      <vt:lpstr>PowerPoint Presentation</vt:lpstr>
      <vt:lpstr>PowerPoint Presentation</vt:lpstr>
      <vt:lpstr>PowerPoint Presentation</vt:lpstr>
      <vt:lpstr>PowerPoint Presentation</vt:lpstr>
      <vt:lpstr>PowerPoint Presentation</vt:lpstr>
      <vt:lpstr>PowerPoint Presentation</vt:lpstr>
      <vt:lpstr>Mapping the affected Areas…Post Dorian  Using situational data from various sources including Rapid Needs Assessment Teams (RNAT) from CDEMA, CDRU and other agencies…A picture of the devastation within the Bahamas begins to emerge…  </vt:lpstr>
      <vt:lpstr>PowerPoint Presentation</vt:lpstr>
      <vt:lpstr>PowerPoint Presentation</vt:lpstr>
      <vt:lpstr>Where are Relief Agencies?</vt:lpstr>
      <vt:lpstr>3W’s Maps   Who is doing What, and Where are those Activities are located…   </vt:lpstr>
      <vt:lpstr>Who needs What?</vt:lpstr>
      <vt:lpstr>Where are the access routes? How did UKHO/IHO data help…</vt:lpstr>
      <vt:lpstr>Route Access Mapping  How do we get the supplies to the locations where it is needed most…   </vt:lpstr>
      <vt:lpstr>Route Access Mapping  How do we get the supplies to the locations where it is needed most…  </vt:lpstr>
      <vt:lpstr>Route Access Mapping  How do we get the supplies to the locations where it is needed most…  </vt:lpstr>
      <vt:lpstr>Feedback from the Deployment Team…</vt:lpstr>
      <vt:lpstr>PowerPoint Presentation</vt:lpstr>
      <vt:lpstr>What the United Nations says: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MapAction: Humanitarian Aid in the Right Place   Dorian Response and working with the IHO in The Bahamas</dc:title>
  <dc:creator>Sudesh Botha</dc:creator>
  <cp:lastModifiedBy>Alberto Costa Neves</cp:lastModifiedBy>
  <cp:revision>86</cp:revision>
  <dcterms:created xsi:type="dcterms:W3CDTF">2019-11-16T00:50:26Z</dcterms:created>
  <dcterms:modified xsi:type="dcterms:W3CDTF">2019-12-10T15:00:59Z</dcterms:modified>
</cp:coreProperties>
</file>