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11995" y="893797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285"/>
                </a:moveTo>
                <a:lnTo>
                  <a:pt x="10568013" y="0"/>
                </a:lnTo>
              </a:path>
            </a:pathLst>
          </a:custGeom>
          <a:ln w="28575">
            <a:solidFill>
              <a:srgbClr val="0E58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6020792"/>
            <a:ext cx="12192000" cy="837565"/>
          </a:xfrm>
          <a:custGeom>
            <a:avLst/>
            <a:gdLst/>
            <a:ahLst/>
            <a:cxnLst/>
            <a:rect l="l" t="t" r="r" b="b"/>
            <a:pathLst>
              <a:path w="12192000" h="837565">
                <a:moveTo>
                  <a:pt x="0" y="0"/>
                </a:moveTo>
                <a:lnTo>
                  <a:pt x="12191996" y="0"/>
                </a:lnTo>
                <a:lnTo>
                  <a:pt x="12191996" y="837205"/>
                </a:lnTo>
                <a:lnTo>
                  <a:pt x="0" y="8372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618133" y="6018762"/>
            <a:ext cx="2117685" cy="8392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942" y="182371"/>
            <a:ext cx="1035811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11995" y="893797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285"/>
                </a:moveTo>
                <a:lnTo>
                  <a:pt x="10568013" y="0"/>
                </a:lnTo>
              </a:path>
            </a:pathLst>
          </a:custGeom>
          <a:ln w="28575">
            <a:solidFill>
              <a:srgbClr val="0E58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6020792"/>
            <a:ext cx="12192000" cy="837565"/>
          </a:xfrm>
          <a:custGeom>
            <a:avLst/>
            <a:gdLst/>
            <a:ahLst/>
            <a:cxnLst/>
            <a:rect l="l" t="t" r="r" b="b"/>
            <a:pathLst>
              <a:path w="12192000" h="837565">
                <a:moveTo>
                  <a:pt x="0" y="0"/>
                </a:moveTo>
                <a:lnTo>
                  <a:pt x="12191996" y="0"/>
                </a:lnTo>
                <a:lnTo>
                  <a:pt x="12191996" y="837205"/>
                </a:lnTo>
                <a:lnTo>
                  <a:pt x="0" y="8372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618133" y="6018762"/>
            <a:ext cx="2117685" cy="8392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4340" y="575564"/>
            <a:ext cx="8963319" cy="2336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83009" y="3383788"/>
            <a:ext cx="5425981" cy="1847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7595" y="6340528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1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Relationship Id="rId4" Type="http://schemas.openxmlformats.org/officeDocument/2006/relationships/hyperlink" Target="mailto:rafael.vieira@marinha.mil.br" TargetMode="External"/><Relationship Id="rId5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40078"/>
            <a:ext cx="12192000" cy="818515"/>
          </a:xfrm>
          <a:custGeom>
            <a:avLst/>
            <a:gdLst/>
            <a:ahLst/>
            <a:cxnLst/>
            <a:rect l="l" t="t" r="r" b="b"/>
            <a:pathLst>
              <a:path w="12192000" h="818515">
                <a:moveTo>
                  <a:pt x="0" y="0"/>
                </a:moveTo>
                <a:lnTo>
                  <a:pt x="12191996" y="0"/>
                </a:lnTo>
                <a:lnTo>
                  <a:pt x="12191996" y="817921"/>
                </a:lnTo>
                <a:lnTo>
                  <a:pt x="0" y="8179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71278" y="6036730"/>
            <a:ext cx="2121005" cy="821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33245">
              <a:lnSpc>
                <a:spcPts val="6145"/>
              </a:lnSpc>
              <a:spcBef>
                <a:spcPts val="100"/>
              </a:spcBef>
              <a:tabLst>
                <a:tab pos="3072765" algn="l"/>
              </a:tabLst>
            </a:pPr>
            <a:r>
              <a:rPr dirty="0"/>
              <a:t>20</a:t>
            </a:r>
            <a:r>
              <a:rPr dirty="0" baseline="24691" sz="5400"/>
              <a:t>th	</a:t>
            </a:r>
            <a:r>
              <a:rPr dirty="0" sz="5400" spc="-10"/>
              <a:t>Meeting </a:t>
            </a:r>
            <a:r>
              <a:rPr dirty="0" sz="5400" spc="-5"/>
              <a:t>of</a:t>
            </a:r>
            <a:r>
              <a:rPr dirty="0" sz="5400"/>
              <a:t> </a:t>
            </a:r>
            <a:r>
              <a:rPr dirty="0" sz="5400" spc="-5"/>
              <a:t>the</a:t>
            </a:r>
            <a:endParaRPr sz="5400"/>
          </a:p>
          <a:p>
            <a:pPr algn="ctr" marL="54610" marR="5080">
              <a:lnSpc>
                <a:spcPts val="5900"/>
              </a:lnSpc>
              <a:spcBef>
                <a:spcPts val="340"/>
              </a:spcBef>
            </a:pPr>
            <a:r>
              <a:rPr dirty="0" spc="-5"/>
              <a:t>Meso </a:t>
            </a:r>
            <a:r>
              <a:rPr dirty="0" spc="-10"/>
              <a:t>American </a:t>
            </a:r>
            <a:r>
              <a:rPr dirty="0"/>
              <a:t>– </a:t>
            </a:r>
            <a:r>
              <a:rPr dirty="0" spc="-10"/>
              <a:t>Caribbean</a:t>
            </a:r>
            <a:r>
              <a:rPr dirty="0" spc="-45"/>
              <a:t> </a:t>
            </a:r>
            <a:r>
              <a:rPr dirty="0" spc="-5"/>
              <a:t>Sea  </a:t>
            </a:r>
            <a:r>
              <a:rPr dirty="0" spc="-30"/>
              <a:t>Hydrographic</a:t>
            </a:r>
            <a:r>
              <a:rPr dirty="0"/>
              <a:t> </a:t>
            </a:r>
            <a:r>
              <a:rPr dirty="0" spc="-5"/>
              <a:t>Commission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51815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SWAtHC </a:t>
            </a:r>
            <a:r>
              <a:rPr dirty="0" spc="-5"/>
              <a:t>ENC</a:t>
            </a:r>
            <a:r>
              <a:rPr dirty="0" spc="10"/>
              <a:t> </a:t>
            </a:r>
            <a:r>
              <a:rPr dirty="0" spc="-5"/>
              <a:t>Scheme</a:t>
            </a:r>
          </a:p>
          <a:p>
            <a:pPr algn="ctr" marL="117475" marR="5080">
              <a:lnSpc>
                <a:spcPct val="125000"/>
              </a:lnSpc>
              <a:spcBef>
                <a:spcPts val="2345"/>
              </a:spcBef>
            </a:pPr>
            <a:r>
              <a:rPr dirty="0" sz="2400" spc="-20" b="0">
                <a:latin typeface="Calibri"/>
                <a:cs typeface="Calibri"/>
              </a:rPr>
              <a:t>Directorate </a:t>
            </a:r>
            <a:r>
              <a:rPr dirty="0" sz="2400" spc="-5" b="0">
                <a:latin typeface="Calibri"/>
                <a:cs typeface="Calibri"/>
              </a:rPr>
              <a:t>of </a:t>
            </a:r>
            <a:r>
              <a:rPr dirty="0" sz="2400" spc="-20" b="0">
                <a:latin typeface="Calibri"/>
                <a:cs typeface="Calibri"/>
              </a:rPr>
              <a:t>Hydrography </a:t>
            </a:r>
            <a:r>
              <a:rPr dirty="0" sz="2400" b="0">
                <a:latin typeface="Calibri"/>
                <a:cs typeface="Calibri"/>
              </a:rPr>
              <a:t>and </a:t>
            </a:r>
            <a:r>
              <a:rPr dirty="0" sz="2400" spc="-15" b="0">
                <a:latin typeface="Calibri"/>
                <a:cs typeface="Calibri"/>
              </a:rPr>
              <a:t>Navigation  </a:t>
            </a:r>
            <a:r>
              <a:rPr dirty="0" sz="2400" spc="-10" b="0">
                <a:latin typeface="Calibri"/>
                <a:cs typeface="Calibri"/>
              </a:rPr>
              <a:t>Brazilian Navy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015855"/>
            <a:ext cx="2525260" cy="84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441" y="144466"/>
            <a:ext cx="2779701" cy="6096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433047" y="144466"/>
            <a:ext cx="1519238" cy="936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1666" y="730248"/>
            <a:ext cx="838202" cy="5762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39858" y="720719"/>
            <a:ext cx="863594" cy="576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2" y="182371"/>
            <a:ext cx="3956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0" b="0">
                <a:solidFill>
                  <a:srgbClr val="0E58C4"/>
                </a:solidFill>
                <a:latin typeface="Calibri Light"/>
                <a:cs typeface="Calibri Light"/>
              </a:rPr>
              <a:t>SWAtHC </a:t>
            </a:r>
            <a:r>
              <a:rPr dirty="0" sz="3600" b="0">
                <a:solidFill>
                  <a:srgbClr val="0E58C4"/>
                </a:solidFill>
                <a:latin typeface="Calibri Light"/>
                <a:cs typeface="Calibri Light"/>
              </a:rPr>
              <a:t>ENC</a:t>
            </a:r>
            <a:r>
              <a:rPr dirty="0" sz="3600" spc="-20" b="0">
                <a:solidFill>
                  <a:srgbClr val="0E58C4"/>
                </a:solidFill>
                <a:latin typeface="Calibri Light"/>
                <a:cs typeface="Calibri Light"/>
              </a:rPr>
              <a:t> </a:t>
            </a:r>
            <a:r>
              <a:rPr dirty="0" sz="3600" spc="-5" b="0">
                <a:solidFill>
                  <a:srgbClr val="0E58C4"/>
                </a:solidFill>
                <a:latin typeface="Calibri Light"/>
                <a:cs typeface="Calibri Light"/>
              </a:rPr>
              <a:t>Scheme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2" y="1770379"/>
            <a:ext cx="49060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Usage </a:t>
            </a:r>
            <a:r>
              <a:rPr dirty="0" sz="3600">
                <a:latin typeface="Calibri"/>
                <a:cs typeface="Calibri"/>
              </a:rPr>
              <a:t>Band 1 </a:t>
            </a:r>
            <a:r>
              <a:rPr dirty="0" sz="3600" spc="-5">
                <a:latin typeface="Calibri"/>
                <a:cs typeface="Calibri"/>
              </a:rPr>
              <a:t>(all </a:t>
            </a:r>
            <a:r>
              <a:rPr dirty="0" sz="3600">
                <a:latin typeface="Calibri"/>
                <a:cs typeface="Calibri"/>
              </a:rPr>
              <a:t>GB</a:t>
            </a:r>
            <a:r>
              <a:rPr dirty="0" sz="3600" spc="-9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cells)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15855"/>
            <a:ext cx="2525260" cy="84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80869" y="1107832"/>
            <a:ext cx="4420858" cy="48092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2" y="182371"/>
            <a:ext cx="3956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0" b="0">
                <a:solidFill>
                  <a:srgbClr val="0E58C4"/>
                </a:solidFill>
                <a:latin typeface="Calibri Light"/>
                <a:cs typeface="Calibri Light"/>
              </a:rPr>
              <a:t>SWAtHC </a:t>
            </a:r>
            <a:r>
              <a:rPr dirty="0" sz="3600" b="0">
                <a:solidFill>
                  <a:srgbClr val="0E58C4"/>
                </a:solidFill>
                <a:latin typeface="Calibri Light"/>
                <a:cs typeface="Calibri Light"/>
              </a:rPr>
              <a:t>ENC</a:t>
            </a:r>
            <a:r>
              <a:rPr dirty="0" sz="3600" spc="-20" b="0">
                <a:solidFill>
                  <a:srgbClr val="0E58C4"/>
                </a:solidFill>
                <a:latin typeface="Calibri Light"/>
                <a:cs typeface="Calibri Light"/>
              </a:rPr>
              <a:t> </a:t>
            </a:r>
            <a:r>
              <a:rPr dirty="0" sz="3600" spc="-5" b="0">
                <a:solidFill>
                  <a:srgbClr val="0E58C4"/>
                </a:solidFill>
                <a:latin typeface="Calibri Light"/>
                <a:cs typeface="Calibri Light"/>
              </a:rPr>
              <a:t>Scheme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2" y="1770379"/>
            <a:ext cx="58845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Usage </a:t>
            </a:r>
            <a:r>
              <a:rPr dirty="0" sz="3600">
                <a:latin typeface="Calibri"/>
                <a:cs typeface="Calibri"/>
              </a:rPr>
              <a:t>Band 2 </a:t>
            </a:r>
            <a:r>
              <a:rPr dirty="0" sz="3600" spc="-5">
                <a:latin typeface="Calibri"/>
                <a:cs typeface="Calibri"/>
              </a:rPr>
              <a:t>(all </a:t>
            </a:r>
            <a:r>
              <a:rPr dirty="0" sz="3600" spc="-10">
                <a:latin typeface="Calibri"/>
                <a:cs typeface="Calibri"/>
              </a:rPr>
              <a:t>national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cells)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15855"/>
            <a:ext cx="2525260" cy="84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16647" y="1204547"/>
            <a:ext cx="4354967" cy="45925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2" y="182371"/>
            <a:ext cx="3956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0" b="0">
                <a:solidFill>
                  <a:srgbClr val="0E58C4"/>
                </a:solidFill>
                <a:latin typeface="Calibri Light"/>
                <a:cs typeface="Calibri Light"/>
              </a:rPr>
              <a:t>SWAtHC </a:t>
            </a:r>
            <a:r>
              <a:rPr dirty="0" sz="3600" b="0">
                <a:solidFill>
                  <a:srgbClr val="0E58C4"/>
                </a:solidFill>
                <a:latin typeface="Calibri Light"/>
                <a:cs typeface="Calibri Light"/>
              </a:rPr>
              <a:t>ENC</a:t>
            </a:r>
            <a:r>
              <a:rPr dirty="0" sz="3600" spc="-20" b="0">
                <a:solidFill>
                  <a:srgbClr val="0E58C4"/>
                </a:solidFill>
                <a:latin typeface="Calibri Light"/>
                <a:cs typeface="Calibri Light"/>
              </a:rPr>
              <a:t> </a:t>
            </a:r>
            <a:r>
              <a:rPr dirty="0" sz="3600" spc="-5" b="0">
                <a:solidFill>
                  <a:srgbClr val="0E58C4"/>
                </a:solidFill>
                <a:latin typeface="Calibri Light"/>
                <a:cs typeface="Calibri Light"/>
              </a:rPr>
              <a:t>Scheme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2" y="1770379"/>
            <a:ext cx="58845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Usage </a:t>
            </a:r>
            <a:r>
              <a:rPr dirty="0" sz="3600">
                <a:latin typeface="Calibri"/>
                <a:cs typeface="Calibri"/>
              </a:rPr>
              <a:t>Band 3 </a:t>
            </a:r>
            <a:r>
              <a:rPr dirty="0" sz="3600" spc="-5">
                <a:latin typeface="Calibri"/>
                <a:cs typeface="Calibri"/>
              </a:rPr>
              <a:t>(all </a:t>
            </a:r>
            <a:r>
              <a:rPr dirty="0" sz="3600" spc="-10">
                <a:latin typeface="Calibri"/>
                <a:cs typeface="Calibri"/>
              </a:rPr>
              <a:t>national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cells)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15855"/>
            <a:ext cx="2525260" cy="84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00514" y="1213335"/>
            <a:ext cx="4165338" cy="4637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2" y="182371"/>
            <a:ext cx="7259955" cy="4939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0" b="0">
                <a:solidFill>
                  <a:srgbClr val="0E58C4"/>
                </a:solidFill>
                <a:latin typeface="Calibri Light"/>
                <a:cs typeface="Calibri Light"/>
              </a:rPr>
              <a:t>SWAtHC </a:t>
            </a:r>
            <a:r>
              <a:rPr dirty="0" sz="3600" b="0">
                <a:solidFill>
                  <a:srgbClr val="0E58C4"/>
                </a:solidFill>
                <a:latin typeface="Calibri Light"/>
                <a:cs typeface="Calibri Light"/>
              </a:rPr>
              <a:t>ENC</a:t>
            </a:r>
            <a:r>
              <a:rPr dirty="0" sz="3600" spc="35" b="0">
                <a:solidFill>
                  <a:srgbClr val="0E58C4"/>
                </a:solidFill>
                <a:latin typeface="Calibri Light"/>
                <a:cs typeface="Calibri Light"/>
              </a:rPr>
              <a:t> </a:t>
            </a:r>
            <a:r>
              <a:rPr dirty="0" sz="3600" spc="-5" b="0">
                <a:solidFill>
                  <a:srgbClr val="0E58C4"/>
                </a:solidFill>
                <a:latin typeface="Calibri Light"/>
                <a:cs typeface="Calibri Light"/>
              </a:rPr>
              <a:t>Scheme</a:t>
            </a:r>
            <a:endParaRPr sz="3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Times New Roman"/>
              <a:cs typeface="Times New Roman"/>
            </a:endParaRPr>
          </a:p>
          <a:p>
            <a:pPr marL="298450">
              <a:lnSpc>
                <a:spcPct val="100000"/>
              </a:lnSpc>
            </a:pPr>
            <a:r>
              <a:rPr dirty="0" sz="3600" spc="-5">
                <a:latin typeface="Calibri"/>
                <a:cs typeface="Calibri"/>
              </a:rPr>
              <a:t>Number </a:t>
            </a:r>
            <a:r>
              <a:rPr dirty="0" sz="3600">
                <a:latin typeface="Calibri"/>
                <a:cs typeface="Calibri"/>
              </a:rPr>
              <a:t>of</a:t>
            </a:r>
            <a:r>
              <a:rPr dirty="0" sz="3600" spc="-1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cells:</a:t>
            </a:r>
            <a:endParaRPr sz="3600">
              <a:latin typeface="Calibri"/>
              <a:cs typeface="Calibri"/>
            </a:endParaRPr>
          </a:p>
          <a:p>
            <a:pPr marL="527050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527050" algn="l"/>
              </a:tabLst>
            </a:pPr>
            <a:r>
              <a:rPr dirty="0" sz="3600" spc="-20">
                <a:latin typeface="Calibri"/>
                <a:cs typeface="Calibri"/>
              </a:rPr>
              <a:t>Argentina:</a:t>
            </a:r>
            <a:r>
              <a:rPr dirty="0" sz="3600" spc="-1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17</a:t>
            </a:r>
            <a:endParaRPr sz="3600">
              <a:latin typeface="Calibri"/>
              <a:cs typeface="Calibri"/>
            </a:endParaRPr>
          </a:p>
          <a:p>
            <a:pPr marL="527050" indent="-2286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527050" algn="l"/>
              </a:tabLst>
            </a:pPr>
            <a:r>
              <a:rPr dirty="0" sz="3600" spc="-15">
                <a:latin typeface="Calibri"/>
                <a:cs typeface="Calibri"/>
              </a:rPr>
              <a:t>Brazil:</a:t>
            </a:r>
            <a:r>
              <a:rPr dirty="0" sz="3600" spc="-1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28</a:t>
            </a:r>
            <a:endParaRPr sz="3600">
              <a:latin typeface="Calibri"/>
              <a:cs typeface="Calibri"/>
            </a:endParaRPr>
          </a:p>
          <a:p>
            <a:pPr marL="527050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527050" algn="l"/>
              </a:tabLst>
            </a:pPr>
            <a:r>
              <a:rPr dirty="0" sz="3600" spc="-15">
                <a:latin typeface="Calibri"/>
                <a:cs typeface="Calibri"/>
              </a:rPr>
              <a:t>Uruguay:</a:t>
            </a:r>
            <a:r>
              <a:rPr dirty="0" sz="3600" spc="-1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4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50">
              <a:latin typeface="Times New Roman"/>
              <a:cs typeface="Times New Roman"/>
            </a:endParaRPr>
          </a:p>
          <a:p>
            <a:pPr marL="298450" marR="5080">
              <a:lnSpc>
                <a:spcPct val="78900"/>
              </a:lnSpc>
            </a:pPr>
            <a:r>
              <a:rPr dirty="0" sz="3600" spc="-5">
                <a:latin typeface="Calibri"/>
                <a:cs typeface="Calibri"/>
              </a:rPr>
              <a:t>Usage </a:t>
            </a:r>
            <a:r>
              <a:rPr dirty="0" sz="3600">
                <a:latin typeface="Calibri"/>
                <a:cs typeface="Calibri"/>
              </a:rPr>
              <a:t>Band 1 </a:t>
            </a:r>
            <a:r>
              <a:rPr dirty="0" sz="3600" spc="-10">
                <a:latin typeface="Calibri"/>
                <a:cs typeface="Calibri"/>
              </a:rPr>
              <a:t>national </a:t>
            </a:r>
            <a:r>
              <a:rPr dirty="0" sz="3600" spc="-5">
                <a:latin typeface="Calibri"/>
                <a:cs typeface="Calibri"/>
              </a:rPr>
              <a:t>cells </a:t>
            </a:r>
            <a:r>
              <a:rPr dirty="0" sz="3600" spc="-20">
                <a:latin typeface="Calibri"/>
                <a:cs typeface="Calibri"/>
              </a:rPr>
              <a:t>are </a:t>
            </a:r>
            <a:r>
              <a:rPr dirty="0" sz="3600" spc="-5">
                <a:latin typeface="Calibri"/>
                <a:cs typeface="Calibri"/>
              </a:rPr>
              <a:t>being  schemed in </a:t>
            </a:r>
            <a:r>
              <a:rPr dirty="0" sz="3600" spc="-15">
                <a:latin typeface="Calibri"/>
                <a:cs typeface="Calibri"/>
              </a:rPr>
              <a:t>order </a:t>
            </a:r>
            <a:r>
              <a:rPr dirty="0" sz="3600" spc="-25">
                <a:latin typeface="Calibri"/>
                <a:cs typeface="Calibri"/>
              </a:rPr>
              <a:t>to </a:t>
            </a:r>
            <a:r>
              <a:rPr dirty="0" sz="3600" spc="-10">
                <a:latin typeface="Calibri"/>
                <a:cs typeface="Calibri"/>
              </a:rPr>
              <a:t>replace </a:t>
            </a:r>
            <a:r>
              <a:rPr dirty="0" sz="3600">
                <a:latin typeface="Calibri"/>
                <a:cs typeface="Calibri"/>
              </a:rPr>
              <a:t>GB</a:t>
            </a:r>
            <a:r>
              <a:rPr dirty="0" sz="3600" spc="-3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ones.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015855"/>
            <a:ext cx="2525260" cy="84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1995" y="893797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285"/>
                </a:moveTo>
                <a:lnTo>
                  <a:pt x="10568013" y="0"/>
                </a:lnTo>
              </a:path>
            </a:pathLst>
          </a:custGeom>
          <a:ln w="28575">
            <a:solidFill>
              <a:srgbClr val="0E58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020792"/>
            <a:ext cx="12192000" cy="837565"/>
          </a:xfrm>
          <a:custGeom>
            <a:avLst/>
            <a:gdLst/>
            <a:ahLst/>
            <a:cxnLst/>
            <a:rect l="l" t="t" r="r" b="b"/>
            <a:pathLst>
              <a:path w="12192000" h="837565">
                <a:moveTo>
                  <a:pt x="0" y="0"/>
                </a:moveTo>
                <a:lnTo>
                  <a:pt x="12191996" y="0"/>
                </a:lnTo>
                <a:lnTo>
                  <a:pt x="12191996" y="837205"/>
                </a:lnTo>
                <a:lnTo>
                  <a:pt x="0" y="8372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618133" y="6018762"/>
            <a:ext cx="2117685" cy="839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6942" y="219634"/>
            <a:ext cx="2199640" cy="5638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500" spc="50" i="1">
                <a:solidFill>
                  <a:srgbClr val="0E58C4"/>
                </a:solidFill>
                <a:latin typeface="Calibri Light"/>
                <a:cs typeface="Calibri Light"/>
              </a:rPr>
              <a:t>THANK</a:t>
            </a:r>
            <a:r>
              <a:rPr dirty="0" sz="3500" spc="-65" i="1">
                <a:solidFill>
                  <a:srgbClr val="0E58C4"/>
                </a:solidFill>
                <a:latin typeface="Calibri Light"/>
                <a:cs typeface="Calibri Light"/>
              </a:rPr>
              <a:t> </a:t>
            </a:r>
            <a:r>
              <a:rPr dirty="0" sz="3500" spc="25" i="1">
                <a:solidFill>
                  <a:srgbClr val="0E58C4"/>
                </a:solidFill>
                <a:latin typeface="Calibri Light"/>
                <a:cs typeface="Calibri Light"/>
              </a:rPr>
              <a:t>YOU</a:t>
            </a:r>
            <a:endParaRPr sz="35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015855"/>
            <a:ext cx="2525260" cy="84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6581" y="2188972"/>
            <a:ext cx="4890770" cy="2005964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800">
                <a:latin typeface="Arial"/>
                <a:cs typeface="Arial"/>
              </a:rPr>
              <a:t>Any further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questions: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4010"/>
              </a:lnSpc>
              <a:spcBef>
                <a:spcPts val="219"/>
              </a:spcBef>
            </a:pPr>
            <a:r>
              <a:rPr dirty="0" sz="2800">
                <a:latin typeface="Arial"/>
                <a:cs typeface="Arial"/>
              </a:rPr>
              <a:t>Lt Cdr (Engineer) Rafael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Vieira  </a:t>
            </a:r>
            <a:r>
              <a:rPr dirty="0" sz="2800">
                <a:solidFill>
                  <a:srgbClr val="008F00"/>
                </a:solidFill>
                <a:latin typeface="Arial"/>
                <a:cs typeface="Arial"/>
                <a:hlinkClick r:id="rId4"/>
              </a:rPr>
              <a:t>rafael.vieira@marinha.mil.br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2400" spc="-20">
                <a:latin typeface="Arial"/>
                <a:cs typeface="Arial"/>
              </a:rPr>
              <a:t>SWAtHC </a:t>
            </a:r>
            <a:r>
              <a:rPr dirty="0" sz="2400" spc="-5">
                <a:latin typeface="Arial"/>
                <a:cs typeface="Arial"/>
              </a:rPr>
              <a:t>ENC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Coordinator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29595" y="1012826"/>
            <a:ext cx="5900732" cy="49704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MACHC20-09.2A_SWAtHC_ENC_Scheme_ppt_v3</dc:title>
  <dcterms:created xsi:type="dcterms:W3CDTF">2019-11-22T14:15:02Z</dcterms:created>
  <dcterms:modified xsi:type="dcterms:W3CDTF">2019-11-22T14:15:02Z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2019-11-22T00:00:00Z</vt:filetime>
  </property>
</Properties>
</file>