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7"/>
  </p:notesMasterIdLst>
  <p:sldIdLst>
    <p:sldId id="498" r:id="rId2"/>
    <p:sldId id="497" r:id="rId3"/>
    <p:sldId id="499" r:id="rId4"/>
    <p:sldId id="500" r:id="rId5"/>
    <p:sldId id="512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11" r:id="rId15"/>
    <p:sldId id="51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0099"/>
    <a:srgbClr val="FF3300"/>
    <a:srgbClr val="CCCC00"/>
    <a:srgbClr val="66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47780" autoAdjust="0"/>
  </p:normalViewPr>
  <p:slideViewPr>
    <p:cSldViewPr>
      <p:cViewPr varScale="1">
        <p:scale>
          <a:sx n="50" d="100"/>
          <a:sy n="5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2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0389-A439-46AD-ABBB-C55337BAE08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C02E-794F-4D5C-9211-77A425CCD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343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5F4CC7-D15C-4074-B24E-76946364C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77EB-A32F-457B-82B3-13FE49D2A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E74F-8153-4A2A-9C94-0E65347CD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B3A2-7487-4E04-9B91-6341FC21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CBEF-87CE-4F64-B5B2-A44B9858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B2E7C-276D-4AC8-9E83-BB90B298E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E82E-0B27-4F17-AC98-28EDADAE9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CC90B-109C-4F5C-9732-D3382D0F7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DA91-2167-44A9-A3CC-C77DC2325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AC3E-CFA6-4B97-ADBD-71A2C32DD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2FAB-ED4C-46AF-B204-2B63059C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EDCB07-2F02-420F-AB93-3CAD5579C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frm=1&amp;source=images&amp;cd=&amp;cad=rja&amp;uact=8&amp;ved=0CAcQjRw&amp;url=http://www.icselectronics.co.uk/support/info/navtexdb&amp;ei=FvKMVbXxEcveU_nDgdAF&amp;bvm=bv.96782255,d.ZGU&amp;psig=AFQjCNH4hVFlcX3rrE7nFVs_yW95vOrPiA&amp;ust=143538676776261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My Documents\My Pictures\bazrafshan\Picture 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408" y="1517404"/>
            <a:ext cx="8280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19</a:t>
            </a:r>
            <a:r>
              <a:rPr lang="en-US" sz="2400" b="1" baseline="30000" dirty="0">
                <a:cs typeface="+mj-cs"/>
              </a:rPr>
              <a:t>th</a:t>
            </a:r>
            <a:r>
              <a:rPr lang="en-US" sz="2400" b="1" dirty="0">
                <a:cs typeface="+mj-cs"/>
              </a:rPr>
              <a:t> Meeting of </a:t>
            </a:r>
            <a:r>
              <a:rPr lang="en-GB" sz="2400" b="1" dirty="0">
                <a:cs typeface="+mj-cs"/>
              </a:rPr>
              <a:t>Mediterranean and Black Seas </a:t>
            </a:r>
            <a:r>
              <a:rPr lang="en-GB" sz="2400" b="1" dirty="0" err="1">
                <a:cs typeface="+mj-cs"/>
              </a:rPr>
              <a:t>Hydrographic</a:t>
            </a:r>
            <a:r>
              <a:rPr lang="en-GB" sz="2400" b="1" dirty="0">
                <a:cs typeface="+mj-cs"/>
              </a:rPr>
              <a:t> Commission (MBSHC)</a:t>
            </a:r>
            <a:endParaRPr lang="en-US" sz="2400" b="1" dirty="0">
              <a:cs typeface="+mj-cs"/>
            </a:endParaRPr>
          </a:p>
          <a:p>
            <a:pPr algn="ctr"/>
            <a:r>
              <a:rPr lang="en-US" sz="2400" b="1" dirty="0">
                <a:cs typeface="+mj-cs"/>
              </a:rPr>
              <a:t>Batumi / Georgia 30 June-02 July 2015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69368" y="4077072"/>
            <a:ext cx="6515000" cy="1368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chemeClr val="bg1"/>
                </a:solidFill>
              </a:rPr>
              <a:t>Iran </a:t>
            </a:r>
            <a:r>
              <a:rPr lang="en-US" sz="2800" b="1" dirty="0" smtClean="0">
                <a:solidFill>
                  <a:schemeClr val="bg1"/>
                </a:solidFill>
              </a:rPr>
              <a:t>MSI </a:t>
            </a:r>
            <a:r>
              <a:rPr lang="en-US" sz="2800" b="1" dirty="0" smtClean="0">
                <a:solidFill>
                  <a:schemeClr val="bg1"/>
                </a:solidFill>
              </a:rPr>
              <a:t>Activities at the Caspian Sea 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7544" y="6033662"/>
            <a:ext cx="4752528" cy="553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b="1" dirty="0" err="1" smtClean="0">
                <a:solidFill>
                  <a:srgbClr val="FFFF00"/>
                </a:solidFill>
              </a:rPr>
              <a:t>N.Baha</a:t>
            </a:r>
            <a:r>
              <a:rPr lang="en-US" sz="1400" b="1" dirty="0" smtClean="0">
                <a:solidFill>
                  <a:srgbClr val="FFFF00"/>
                </a:solidFill>
              </a:rPr>
              <a:t>, Head of Maritime Safety Dept. of </a:t>
            </a:r>
            <a:r>
              <a:rPr lang="en-US" sz="1400" b="1" dirty="0" err="1" smtClean="0">
                <a:solidFill>
                  <a:srgbClr val="FFFF00"/>
                </a:solidFill>
              </a:rPr>
              <a:t>Noshahr</a:t>
            </a:r>
            <a:r>
              <a:rPr lang="en-US" sz="1400" b="1" dirty="0" smtClean="0">
                <a:solidFill>
                  <a:srgbClr val="FFFF00"/>
                </a:solidFill>
              </a:rPr>
              <a:t> port.</a:t>
            </a:r>
          </a:p>
          <a:p>
            <a:pPr marL="0" indent="0" algn="l">
              <a:buNone/>
            </a:pPr>
            <a:r>
              <a:rPr lang="en-US" sz="1400" b="1" dirty="0" smtClean="0">
                <a:solidFill>
                  <a:srgbClr val="FFFF00"/>
                </a:solidFill>
              </a:rPr>
              <a:t> Ports&amp; Maritime Organization of Iran</a:t>
            </a:r>
            <a:endParaRPr lang="fa-IR" sz="1400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p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3811"/>
            <a:ext cx="864096" cy="9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baha\Desktop\IHO_cre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5" y="188640"/>
            <a:ext cx="1084783" cy="10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2400" y="1271571"/>
            <a:ext cx="57606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b="1" dirty="0" smtClean="0"/>
              <a:t>PMO</a:t>
            </a:r>
            <a:endParaRPr lang="fa-IR" sz="1000" b="1" dirty="0"/>
          </a:p>
        </p:txBody>
      </p:sp>
    </p:spTree>
    <p:extLst>
      <p:ext uri="{BB962C8B-B14F-4D97-AF65-F5344CB8AC3E}">
        <p14:creationId xmlns:p14="http://schemas.microsoft.com/office/powerpoint/2010/main" val="35185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38483"/>
            <a:ext cx="73448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/>
              <a:t>NAVTEX of the Caspian Sea</a:t>
            </a:r>
            <a:endParaRPr lang="fa-IR" b="1" dirty="0"/>
          </a:p>
        </p:txBody>
      </p:sp>
      <p:pic>
        <p:nvPicPr>
          <p:cNvPr id="5" name="Picture 3" descr="C:\Users\baha\Desktop\equipoNav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3" name="Picture 2" descr="http://www.icselectronics.co.uk/navtex_db/images/NAVAre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086"/>
            <a:ext cx="8250858" cy="60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/>
          <p:cNvSpPr/>
          <p:nvPr/>
        </p:nvSpPr>
        <p:spPr>
          <a:xfrm>
            <a:off x="2699792" y="2667784"/>
            <a:ext cx="360040" cy="545192"/>
          </a:xfrm>
          <a:prstGeom prst="hear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59832" y="2461792"/>
            <a:ext cx="360040" cy="2059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9331" y="2200182"/>
            <a:ext cx="100811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Here, we are</a:t>
            </a:r>
            <a:endParaRPr lang="fa-IR" sz="1100" dirty="0"/>
          </a:p>
        </p:txBody>
      </p:sp>
    </p:spTree>
    <p:extLst>
      <p:ext uri="{BB962C8B-B14F-4D97-AF65-F5344CB8AC3E}">
        <p14:creationId xmlns:p14="http://schemas.microsoft.com/office/powerpoint/2010/main" val="787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3" name="Picture 2" descr="C:\Users\baha\Desktop\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" y="315009"/>
            <a:ext cx="511398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061408"/>
            <a:ext cx="399593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cs typeface="+mj-cs"/>
              </a:rPr>
              <a:t>There are three  NAVTEX stations at the Caspian sea</a:t>
            </a:r>
            <a:r>
              <a:rPr lang="en-US" sz="1600" b="1" dirty="0">
                <a:solidFill>
                  <a:srgbClr val="FF0000"/>
                </a:solidFill>
                <a:cs typeface="+mj-cs"/>
              </a:rPr>
              <a:t>:</a:t>
            </a:r>
            <a:endParaRPr lang="en-US" sz="1600" b="1" dirty="0" smtClean="0">
              <a:solidFill>
                <a:srgbClr val="FF0000"/>
              </a:solidFill>
              <a:cs typeface="+mj-cs"/>
            </a:endParaRPr>
          </a:p>
          <a:p>
            <a:pPr algn="l"/>
            <a:endParaRPr lang="en-US" sz="1600" dirty="0">
              <a:cs typeface="+mj-cs"/>
            </a:endParaRPr>
          </a:p>
          <a:p>
            <a:pPr indent="-360000" algn="just" rtl="0">
              <a:lnSpc>
                <a:spcPct val="150000"/>
              </a:lnSpc>
            </a:pPr>
            <a:r>
              <a:rPr lang="en-US" sz="1600" b="1" dirty="0" smtClean="0">
                <a:cs typeface="+mj-cs"/>
              </a:rPr>
              <a:t>1- Russia ( Astrakhan) NAVTEX  covers North area of it.( 250 NMs)</a:t>
            </a:r>
          </a:p>
          <a:p>
            <a:pPr algn="just" rtl="0"/>
            <a:endParaRPr lang="en-US" sz="1600" b="1" dirty="0">
              <a:cs typeface="+mj-cs"/>
            </a:endParaRPr>
          </a:p>
          <a:p>
            <a:pPr algn="just" rtl="0"/>
            <a:r>
              <a:rPr lang="en-US" sz="1600" b="1" dirty="0" smtClean="0">
                <a:cs typeface="+mj-cs"/>
              </a:rPr>
              <a:t>  2- Azerbaijan ( </a:t>
            </a:r>
            <a:r>
              <a:rPr lang="en-US" sz="1600" b="1" dirty="0" err="1" smtClean="0">
                <a:cs typeface="+mj-cs"/>
              </a:rPr>
              <a:t>Chilov</a:t>
            </a:r>
            <a:r>
              <a:rPr lang="en-US" sz="1600" b="1" dirty="0" smtClean="0">
                <a:cs typeface="+mj-cs"/>
              </a:rPr>
              <a:t>) NAVTEX covers middle of it. ( 200NMs)</a:t>
            </a:r>
          </a:p>
          <a:p>
            <a:pPr algn="just" rtl="0"/>
            <a:r>
              <a:rPr lang="en-US" sz="1600" b="1" dirty="0" smtClean="0">
                <a:cs typeface="+mj-cs"/>
              </a:rPr>
              <a:t> </a:t>
            </a:r>
          </a:p>
          <a:p>
            <a:pPr algn="just" rtl="0"/>
            <a:r>
              <a:rPr lang="en-US" sz="1600" b="1" dirty="0" smtClean="0">
                <a:cs typeface="+mj-cs"/>
              </a:rPr>
              <a:t>3- Iran ( </a:t>
            </a:r>
            <a:r>
              <a:rPr lang="en-US" sz="1600" b="1" dirty="0" err="1" smtClean="0">
                <a:cs typeface="+mj-cs"/>
              </a:rPr>
              <a:t>Fereydon</a:t>
            </a:r>
            <a:r>
              <a:rPr lang="en-US" sz="1600" b="1" dirty="0" smtClean="0">
                <a:cs typeface="+mj-cs"/>
              </a:rPr>
              <a:t> </a:t>
            </a:r>
            <a:r>
              <a:rPr lang="en-US" sz="1600" b="1" dirty="0" err="1" smtClean="0">
                <a:cs typeface="+mj-cs"/>
              </a:rPr>
              <a:t>Kenar</a:t>
            </a:r>
            <a:r>
              <a:rPr lang="en-US" sz="1600" b="1" dirty="0" smtClean="0">
                <a:cs typeface="+mj-cs"/>
              </a:rPr>
              <a:t>) AVTEX covers South of it. ( 250NMs)</a:t>
            </a:r>
            <a:endParaRPr lang="fa-IR" sz="1600" b="1" dirty="0"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846690"/>
            <a:ext cx="2448272" cy="229427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1619672" y="2532672"/>
            <a:ext cx="2016224" cy="20162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1610409" y="3933056"/>
            <a:ext cx="2448272" cy="229427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15616" y="188640"/>
            <a:ext cx="6912768" cy="79208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/>
              <a:t> </a:t>
            </a:r>
            <a:r>
              <a:rPr lang="en-US" sz="2700" b="1" dirty="0" smtClean="0">
                <a:solidFill>
                  <a:schemeClr val="tx1"/>
                </a:solidFill>
              </a:rPr>
              <a:t>Iran’s NAVTEX station at the Caspian Sea</a:t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err="1" smtClean="0">
                <a:solidFill>
                  <a:schemeClr val="tx1"/>
                </a:solidFill>
              </a:rPr>
              <a:t>Fereydon</a:t>
            </a:r>
            <a:r>
              <a:rPr lang="en-US" sz="2700" b="1" dirty="0" smtClean="0">
                <a:solidFill>
                  <a:schemeClr val="tx1"/>
                </a:solidFill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</a:rPr>
              <a:t>kenar</a:t>
            </a:r>
            <a:r>
              <a:rPr lang="en-US" sz="2700" b="1" dirty="0" smtClean="0">
                <a:solidFill>
                  <a:schemeClr val="tx1"/>
                </a:solidFill>
              </a:rPr>
              <a:t> port</a:t>
            </a:r>
            <a:endParaRPr lang="fa-IR" sz="27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baha\Desktop\345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" y="1196752"/>
            <a:ext cx="53333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1772816"/>
            <a:ext cx="3312368" cy="4155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Specification: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Area: III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ID: J -490 KHZ local language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ID: G- 518 KHZ English language.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Latitude:        36 42 00N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Longitude:    45 33 00 E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Rang:   250 NM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Status: Operational </a:t>
            </a:r>
          </a:p>
          <a:p>
            <a:pPr algn="l" rtl="0">
              <a:lnSpc>
                <a:spcPct val="150000"/>
              </a:lnSpc>
            </a:pPr>
            <a:endParaRPr lang="en-US" sz="1600" dirty="0" smtClean="0"/>
          </a:p>
          <a:p>
            <a:pPr algn="l" rtl="0">
              <a:lnSpc>
                <a:spcPct val="150000"/>
              </a:lnSpc>
            </a:pPr>
            <a:endParaRPr lang="fa-IR" sz="1600" dirty="0"/>
          </a:p>
        </p:txBody>
      </p:sp>
      <p:sp>
        <p:nvSpPr>
          <p:cNvPr id="7" name="TextBox 6"/>
          <p:cNvSpPr txBox="1"/>
          <p:nvPr/>
        </p:nvSpPr>
        <p:spPr>
          <a:xfrm rot="20919807">
            <a:off x="2987824" y="5013176"/>
            <a:ext cx="100811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FFFF00"/>
                </a:solidFill>
              </a:rPr>
              <a:t>Fereydon</a:t>
            </a:r>
            <a:r>
              <a:rPr lang="en-US" sz="900" b="1" dirty="0" smtClean="0">
                <a:solidFill>
                  <a:srgbClr val="FFFF00"/>
                </a:solidFill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</a:rPr>
              <a:t>Kenar</a:t>
            </a:r>
            <a:endParaRPr lang="fa-IR" sz="9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19415" y="5275120"/>
            <a:ext cx="144930" cy="1314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984776" cy="10969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Timetable of </a:t>
            </a:r>
            <a:r>
              <a:rPr lang="en-US" sz="2800" smtClean="0">
                <a:solidFill>
                  <a:schemeClr val="tx1"/>
                </a:solidFill>
              </a:rPr>
              <a:t>Message  </a:t>
            </a:r>
            <a:endParaRPr lang="fa-IR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0582"/>
              </p:ext>
            </p:extLst>
          </p:nvPr>
        </p:nvGraphicFramePr>
        <p:xfrm>
          <a:off x="1403648" y="2348880"/>
          <a:ext cx="6172200" cy="13430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43000"/>
                <a:gridCol w="685800"/>
                <a:gridCol w="685800"/>
                <a:gridCol w="685800"/>
                <a:gridCol w="685800"/>
                <a:gridCol w="685800"/>
                <a:gridCol w="685800"/>
                <a:gridCol w="914400"/>
              </a:tblGrid>
              <a:tr h="59055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2100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1700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45720" indent="-45720"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1300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0900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0500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0100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U.T.C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294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0030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2030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1630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1230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0830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0430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L.T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1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095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10030">
            <a:off x="2103323" y="2696087"/>
            <a:ext cx="5587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Thanks for your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Attention</a:t>
            </a:r>
            <a:endParaRPr kumimoji="1" lang="en-US" sz="3200" b="1" spc="50" dirty="0">
              <a:ln w="11430"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222" y="476672"/>
            <a:ext cx="7772400" cy="75939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Iranian </a:t>
            </a:r>
            <a:r>
              <a:rPr lang="en-US" sz="2400" b="1" dirty="0" smtClean="0">
                <a:solidFill>
                  <a:schemeClr val="tx1"/>
                </a:solidFill>
              </a:rPr>
              <a:t>National Hydrography Committee  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9632" y="2132856"/>
            <a:ext cx="727280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Iranian National Hydrography Organization ( </a:t>
            </a:r>
            <a:r>
              <a:rPr lang="en-US" sz="2000" b="1" dirty="0" smtClean="0">
                <a:solidFill>
                  <a:schemeClr val="tx1"/>
                </a:solidFill>
              </a:rPr>
              <a:t>NHO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Iranian National Cartographic Center( NCC)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Iranian Ports &amp; Maritime Organization( PMO)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</a:rPr>
              <a:t>Caspian sea National Research Center ( CSNRC)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C:\Users\baha\Desktop\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91" y="3079360"/>
            <a:ext cx="432048" cy="4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30" y="3803339"/>
            <a:ext cx="576064" cy="63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baha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91" y="4734090"/>
            <a:ext cx="1512168" cy="3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0" name="Picture 2" descr="C:\Users\baha\Desktop\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85" y="116632"/>
            <a:ext cx="1008112" cy="11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71600" y="141277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Iranian National Cartographic Center</a:t>
            </a:r>
            <a:r>
              <a:rPr lang="en-US" sz="2400" b="1" dirty="0" smtClean="0">
                <a:solidFill>
                  <a:srgbClr val="FFFF00"/>
                </a:solidFill>
              </a:rPr>
              <a:t>( NCC)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71600" y="2132856"/>
            <a:ext cx="7704856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+mj-cs"/>
              </a:rPr>
              <a:t>Hydrographic operations including production of base charts and on request charting, acquisition and processing of tidal information, prediction and producing tide tables.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+mj-cs"/>
              </a:rPr>
              <a:t>Production of Iran’s territorial waters </a:t>
            </a:r>
            <a:r>
              <a:rPr lang="en-US" sz="2400" dirty="0" err="1" smtClean="0">
                <a:solidFill>
                  <a:schemeClr val="tx1"/>
                </a:solidFill>
                <a:cs typeface="+mj-cs"/>
              </a:rPr>
              <a:t>hydrogarphic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 charts </a:t>
            </a:r>
            <a:endParaRPr lang="en-US" sz="2400" dirty="0" smtClean="0">
              <a:solidFill>
                <a:schemeClr val="tx1"/>
              </a:solidFill>
              <a:cs typeface="+mj-cs"/>
            </a:endParaRP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cs typeface="+mj-cs"/>
            </a:endParaRPr>
          </a:p>
          <a:p>
            <a:pPr algn="just">
              <a:lnSpc>
                <a:spcPct val="170000"/>
              </a:lnSpc>
            </a:pPr>
            <a:endParaRPr lang="fa-I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6" name="Picture 2" descr="p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008112" cy="110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1720" y="1412776"/>
            <a:ext cx="554461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Ports &amp; Maritime Organization( PMO)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7624" y="1988840"/>
            <a:ext cx="7056784" cy="43924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PMO run Iranian three major ports at the Caspian Sea .</a:t>
            </a:r>
          </a:p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PMO is Iranian ports and maritime authority .</a:t>
            </a:r>
          </a:p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PMO is responsible for providing  safety of navigation in whole Iran’s territorial water including within the Caspian Sea.</a:t>
            </a:r>
          </a:p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PMO has established three hydrography stations  at the Caspian sea.</a:t>
            </a:r>
          </a:p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PMO produce nautical chart of </a:t>
            </a:r>
            <a:r>
              <a:rPr lang="en-US" sz="1800" dirty="0" smtClean="0">
                <a:solidFill>
                  <a:schemeClr val="tx1"/>
                </a:solidFill>
              </a:rPr>
              <a:t>port </a:t>
            </a:r>
            <a:r>
              <a:rPr lang="en-US" sz="1800" dirty="0" smtClean="0">
                <a:solidFill>
                  <a:schemeClr val="tx1"/>
                </a:solidFill>
              </a:rPr>
              <a:t>and its vicinity waters </a:t>
            </a:r>
          </a:p>
          <a:p>
            <a:pPr marL="457200" indent="-457200"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chemeClr val="tx1"/>
                </a:solidFill>
              </a:rPr>
              <a:t>PMO monitor the water level fluctuation of the Caspian Sea daily.  </a:t>
            </a:r>
          </a:p>
        </p:txBody>
      </p:sp>
    </p:spTree>
    <p:extLst>
      <p:ext uri="{BB962C8B-B14F-4D97-AF65-F5344CB8AC3E}">
        <p14:creationId xmlns:p14="http://schemas.microsoft.com/office/powerpoint/2010/main" val="22614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412776"/>
            <a:ext cx="7378079" cy="25922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There is bilateral agreement between PMO and PRIMAR.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To produce ENC for the Caspian Sea 2015-2016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1679" y="260648"/>
            <a:ext cx="5976664" cy="96596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a-IR" b="1" dirty="0" smtClean="0"/>
              <a:t>‍</a:t>
            </a:r>
            <a:r>
              <a:rPr lang="en-US" sz="3100" b="1" dirty="0" smtClean="0">
                <a:solidFill>
                  <a:srgbClr val="FFFF00"/>
                </a:solidFill>
              </a:rPr>
              <a:t>Caspian Sea fluctuation</a:t>
            </a:r>
          </a:p>
          <a:p>
            <a:pPr algn="ctr"/>
            <a:r>
              <a:rPr lang="en-US" sz="3100" b="1" dirty="0" smtClean="0">
                <a:solidFill>
                  <a:srgbClr val="FFFF00"/>
                </a:solidFill>
              </a:rPr>
              <a:t>1945-2015 </a:t>
            </a:r>
            <a:endParaRPr lang="fa-IR" sz="31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682478"/>
              </p:ext>
            </p:extLst>
          </p:nvPr>
        </p:nvGraphicFramePr>
        <p:xfrm>
          <a:off x="786103" y="1340768"/>
          <a:ext cx="7602321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12353841" imgH="6343623" progId="Excel.Sheet.12">
                  <p:embed/>
                </p:oleObj>
              </mc:Choice>
              <mc:Fallback>
                <p:oleObj name="Worksheet" r:id="rId4" imgW="12353841" imgH="63436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103" y="1340768"/>
                        <a:ext cx="7602321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3" name="Picture 3" descr="C:\Users\baha\Desktop\54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0178"/>
            <a:ext cx="7560840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7459" y="980728"/>
            <a:ext cx="32027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Iranian major ports and hydrography stations at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the Caspian Sea 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544515"/>
            <a:ext cx="111774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Port of </a:t>
            </a:r>
            <a:r>
              <a:rPr lang="en-US" sz="1100" dirty="0" err="1" smtClean="0">
                <a:solidFill>
                  <a:srgbClr val="FFFF00"/>
                </a:solidFill>
              </a:rPr>
              <a:t>Anzali</a:t>
            </a:r>
            <a:endParaRPr lang="fa-IR" sz="11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89967">
            <a:off x="3936597" y="4516240"/>
            <a:ext cx="111774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Port of </a:t>
            </a:r>
            <a:r>
              <a:rPr lang="en-US" sz="1100" dirty="0" err="1" smtClean="0">
                <a:solidFill>
                  <a:srgbClr val="FFFF00"/>
                </a:solidFill>
              </a:rPr>
              <a:t>Noshahr</a:t>
            </a:r>
            <a:endParaRPr lang="fa-IR" sz="11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94465">
            <a:off x="5220126" y="4431602"/>
            <a:ext cx="111774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Port of </a:t>
            </a:r>
            <a:r>
              <a:rPr lang="en-US" sz="1100" dirty="0" err="1" smtClean="0">
                <a:solidFill>
                  <a:srgbClr val="FFFF00"/>
                </a:solidFill>
              </a:rPr>
              <a:t>Fereydonkenar</a:t>
            </a:r>
            <a:endParaRPr lang="fa-IR" sz="11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3290" y="4361614"/>
            <a:ext cx="13414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Port of Amirabad</a:t>
            </a:r>
            <a:endParaRPr lang="fa-IR" sz="1100" dirty="0">
              <a:solidFill>
                <a:srgbClr val="FFFF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 rot="11641364">
            <a:off x="2487090" y="3848531"/>
            <a:ext cx="272430" cy="76017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Pentagon 11"/>
          <p:cNvSpPr/>
          <p:nvPr/>
        </p:nvSpPr>
        <p:spPr>
          <a:xfrm rot="12030459">
            <a:off x="4218356" y="4832479"/>
            <a:ext cx="272430" cy="76017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Pentagon 12"/>
          <p:cNvSpPr/>
          <p:nvPr/>
        </p:nvSpPr>
        <p:spPr>
          <a:xfrm rot="9899108">
            <a:off x="5572419" y="4904478"/>
            <a:ext cx="272430" cy="76017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Pentagon 13"/>
          <p:cNvSpPr/>
          <p:nvPr/>
        </p:nvSpPr>
        <p:spPr>
          <a:xfrm rot="10225523">
            <a:off x="6684914" y="4678191"/>
            <a:ext cx="272430" cy="50574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1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3" name="Picture 2" descr="C:\Users\bah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61" y="116632"/>
            <a:ext cx="5832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564904"/>
            <a:ext cx="7272808" cy="2869109"/>
          </a:xfrm>
          <a:prstGeom prst="round2DiagRect">
            <a:avLst>
              <a:gd name="adj1" fmla="val 0"/>
              <a:gd name="adj2" fmla="val 15961"/>
            </a:avLst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Ministry of  Energy</a:t>
            </a:r>
          </a:p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Research Institute (WRI)</a:t>
            </a:r>
          </a:p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Caspian Sea National Research Center (CSNRC)</a:t>
            </a:r>
          </a:p>
          <a:p>
            <a:pPr algn="ctr" rtl="0">
              <a:lnSpc>
                <a:spcPct val="150000"/>
              </a:lnSpc>
              <a:spcBef>
                <a:spcPts val="1200"/>
              </a:spcBef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261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79" y="2132856"/>
            <a:ext cx="7317673" cy="657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endParaRPr lang="fa-IR" sz="2100" b="1" spc="50" dirty="0" smtClean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15816" y="404664"/>
            <a:ext cx="316388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</a:rPr>
              <a:t>Major Functions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27584" y="1268760"/>
            <a:ext cx="7552928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Environmental Monitoring</a:t>
            </a:r>
          </a:p>
          <a:p>
            <a:pPr marL="720000" indent="8413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fa-IR" sz="18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Caspian Sea Water level fluctuations</a:t>
            </a:r>
          </a:p>
          <a:p>
            <a:pPr marL="720000" indent="17938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Hydrodynamic factors</a:t>
            </a:r>
          </a:p>
          <a:p>
            <a:pPr marL="720000" indent="17938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Coastal processes and shoreline changes</a:t>
            </a:r>
          </a:p>
          <a:p>
            <a:pPr marL="720000" indent="17938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Oceanography parameters</a:t>
            </a:r>
          </a:p>
          <a:p>
            <a:pPr marL="720000" indent="17938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Rivers Hydrology which pour into the Sea</a:t>
            </a:r>
          </a:p>
          <a:p>
            <a:pPr marL="720000" indent="179388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Marine Meteorology characteristics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Coastal Zone Management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indent="179388" algn="just">
              <a:lnSpc>
                <a:spcPct val="150000"/>
              </a:lnSpc>
              <a:spcBef>
                <a:spcPts val="600"/>
              </a:spcBef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Sea setback and controlling it </a:t>
            </a:r>
          </a:p>
          <a:p>
            <a:pPr marL="720000" indent="179388" algn="just">
              <a:lnSpc>
                <a:spcPct val="150000"/>
              </a:lnSpc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Controlling the shorelines and coastal profiles</a:t>
            </a:r>
          </a:p>
          <a:p>
            <a:pPr marL="720000" indent="179388" algn="just">
              <a:lnSpc>
                <a:spcPct val="150000"/>
              </a:lnSpc>
              <a:buFont typeface="Wingdings 2" pitchFamily="18" charset="2"/>
              <a:buChar char="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Shore protection and beach management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_of_re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point_of_reference</Template>
  <TotalTime>3142</TotalTime>
  <Words>432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point_of_reference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Timetable of Message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zeynab sinkaee</dc:creator>
  <cp:lastModifiedBy>baha</cp:lastModifiedBy>
  <cp:revision>592</cp:revision>
  <cp:lastPrinted>2014-04-29T08:34:34Z</cp:lastPrinted>
  <dcterms:created xsi:type="dcterms:W3CDTF">2006-08-16T00:00:00Z</dcterms:created>
  <dcterms:modified xsi:type="dcterms:W3CDTF">2015-07-01T08:32:36Z</dcterms:modified>
</cp:coreProperties>
</file>