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8" r:id="rId1"/>
  </p:sldMasterIdLst>
  <p:notesMasterIdLst>
    <p:notesMasterId r:id="rId20"/>
  </p:notesMasterIdLst>
  <p:handoutMasterIdLst>
    <p:handoutMasterId r:id="rId21"/>
  </p:handoutMasterIdLst>
  <p:sldIdLst>
    <p:sldId id="426" r:id="rId2"/>
    <p:sldId id="467" r:id="rId3"/>
    <p:sldId id="495" r:id="rId4"/>
    <p:sldId id="497" r:id="rId5"/>
    <p:sldId id="498" r:id="rId6"/>
    <p:sldId id="484" r:id="rId7"/>
    <p:sldId id="486" r:id="rId8"/>
    <p:sldId id="487" r:id="rId9"/>
    <p:sldId id="470" r:id="rId10"/>
    <p:sldId id="499" r:id="rId11"/>
    <p:sldId id="500" r:id="rId12"/>
    <p:sldId id="501" r:id="rId13"/>
    <p:sldId id="502" r:id="rId14"/>
    <p:sldId id="504" r:id="rId15"/>
    <p:sldId id="503" r:id="rId16"/>
    <p:sldId id="505" r:id="rId17"/>
    <p:sldId id="493" r:id="rId18"/>
    <p:sldId id="494" r:id="rId19"/>
  </p:sldIdLst>
  <p:sldSz cx="9144000" cy="6858000" type="screen4x3"/>
  <p:notesSz cx="6797675" cy="9926638"/>
  <p:defaultTextStyle>
    <a:defPPr>
      <a:defRPr lang="nn-NO"/>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76"/>
    <a:srgbClr val="232367"/>
    <a:srgbClr val="F9A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632" autoAdjust="0"/>
    <p:restoredTop sz="83838" autoAdjust="0"/>
  </p:normalViewPr>
  <p:slideViewPr>
    <p:cSldViewPr snapToGrid="0" snapToObjects="1">
      <p:cViewPr varScale="1">
        <p:scale>
          <a:sx n="134" d="100"/>
          <a:sy n="134" d="100"/>
        </p:scale>
        <p:origin x="2418" y="132"/>
      </p:cViewPr>
      <p:guideLst>
        <p:guide orient="horz" pos="2160"/>
        <p:guide pos="2880"/>
      </p:guideLst>
    </p:cSldViewPr>
  </p:slideViewPr>
  <p:outlineViewPr>
    <p:cViewPr>
      <p:scale>
        <a:sx n="33" d="100"/>
        <a:sy n="33" d="100"/>
      </p:scale>
      <p:origin x="0" y="2622"/>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120" d="100"/>
          <a:sy n="120" d="100"/>
        </p:scale>
        <p:origin x="-4064"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303" tIns="45651" rIns="91303" bIns="45651" rtlCol="0"/>
          <a:lstStyle>
            <a:lvl1pPr algn="l">
              <a:defRPr sz="1200">
                <a:latin typeface="Arial" pitchFamily="34" charset="0"/>
                <a:ea typeface="+mn-ea"/>
                <a:cs typeface="Arial" pitchFamily="34" charset="0"/>
              </a:defRPr>
            </a:lvl1pPr>
          </a:lstStyle>
          <a:p>
            <a:pPr>
              <a:defRPr/>
            </a:pPr>
            <a:endParaRPr lang="nb-NO"/>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303" tIns="45651" rIns="91303" bIns="45651" numCol="1" anchor="t" anchorCtr="0" compatLnSpc="1">
            <a:prstTxWarp prst="textNoShape">
              <a:avLst/>
            </a:prstTxWarp>
          </a:bodyPr>
          <a:lstStyle>
            <a:lvl1pPr algn="r">
              <a:defRPr sz="1200">
                <a:latin typeface="Arial" charset="0"/>
                <a:ea typeface="Arial" charset="0"/>
                <a:cs typeface="Arial" charset="0"/>
              </a:defRPr>
            </a:lvl1pPr>
          </a:lstStyle>
          <a:p>
            <a:pPr>
              <a:defRPr/>
            </a:pPr>
            <a:fld id="{4FE1332E-6C5A-451D-8C14-3E1C0EADB80B}" type="datetimeFigureOut">
              <a:rPr lang="nb-NO"/>
              <a:pPr>
                <a:defRPr/>
              </a:pPr>
              <a:t>23.02.2017</a:t>
            </a:fld>
            <a:endParaRPr lang="nb-NO"/>
          </a:p>
        </p:txBody>
      </p:sp>
      <p:sp>
        <p:nvSpPr>
          <p:cNvPr id="4" name="Footer Placeholder 3"/>
          <p:cNvSpPr>
            <a:spLocks noGrp="1"/>
          </p:cNvSpPr>
          <p:nvPr>
            <p:ph type="ftr" sz="quarter" idx="2"/>
          </p:nvPr>
        </p:nvSpPr>
        <p:spPr>
          <a:xfrm>
            <a:off x="0" y="9428163"/>
            <a:ext cx="2946400" cy="496887"/>
          </a:xfrm>
          <a:prstGeom prst="rect">
            <a:avLst/>
          </a:prstGeom>
        </p:spPr>
        <p:txBody>
          <a:bodyPr vert="horz" lIns="91303" tIns="45651" rIns="91303" bIns="45651" rtlCol="0" anchor="b"/>
          <a:lstStyle>
            <a:lvl1pPr algn="l">
              <a:defRPr sz="1200">
                <a:latin typeface="Arial" pitchFamily="34" charset="0"/>
                <a:ea typeface="+mn-ea"/>
                <a:cs typeface="Arial" pitchFamily="34" charset="0"/>
              </a:defRPr>
            </a:lvl1pPr>
          </a:lstStyle>
          <a:p>
            <a:pPr>
              <a:defRPr/>
            </a:pPr>
            <a:endParaRPr lang="nb-NO"/>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303" tIns="45651" rIns="91303" bIns="45651" numCol="1" anchor="b" anchorCtr="0" compatLnSpc="1">
            <a:prstTxWarp prst="textNoShape">
              <a:avLst/>
            </a:prstTxWarp>
          </a:bodyPr>
          <a:lstStyle>
            <a:lvl1pPr algn="r">
              <a:defRPr sz="1200">
                <a:latin typeface="Arial" charset="0"/>
                <a:ea typeface="Arial" charset="0"/>
                <a:cs typeface="Arial" charset="0"/>
              </a:defRPr>
            </a:lvl1pPr>
          </a:lstStyle>
          <a:p>
            <a:pPr>
              <a:defRPr/>
            </a:pPr>
            <a:fld id="{45B9E79A-16CE-4F00-91F8-CE61AE3C7C1F}" type="slidenum">
              <a:rPr lang="nb-NO"/>
              <a:pPr>
                <a:defRPr/>
              </a:pPr>
              <a:t>‹#›</a:t>
            </a:fld>
            <a:endParaRPr lang="nb-NO"/>
          </a:p>
        </p:txBody>
      </p:sp>
    </p:spTree>
    <p:extLst>
      <p:ext uri="{BB962C8B-B14F-4D97-AF65-F5344CB8AC3E}">
        <p14:creationId xmlns:p14="http://schemas.microsoft.com/office/powerpoint/2010/main" val="3841900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303" tIns="45651" rIns="91303" bIns="45651" rtlCol="0"/>
          <a:lstStyle>
            <a:lvl1pPr algn="l" fontAlgn="auto">
              <a:spcBef>
                <a:spcPts val="0"/>
              </a:spcBef>
              <a:spcAft>
                <a:spcPts val="0"/>
              </a:spcAft>
              <a:defRPr sz="1200">
                <a:latin typeface="+mn-lt"/>
                <a:ea typeface="+mn-ea"/>
                <a:cs typeface="+mn-cs"/>
              </a:defRPr>
            </a:lvl1pPr>
          </a:lstStyle>
          <a:p>
            <a:pPr>
              <a:defRPr/>
            </a:pPr>
            <a:endParaRPr lang="nn-NO"/>
          </a:p>
        </p:txBody>
      </p:sp>
      <p:sp>
        <p:nvSpPr>
          <p:cNvPr id="3" name="Plassholder for dato 2"/>
          <p:cNvSpPr>
            <a:spLocks noGrp="1"/>
          </p:cNvSpPr>
          <p:nvPr>
            <p:ph type="dt" idx="1"/>
          </p:nvPr>
        </p:nvSpPr>
        <p:spPr>
          <a:xfrm>
            <a:off x="3849688" y="0"/>
            <a:ext cx="2946400" cy="496888"/>
          </a:xfrm>
          <a:prstGeom prst="rect">
            <a:avLst/>
          </a:prstGeom>
        </p:spPr>
        <p:txBody>
          <a:bodyPr vert="horz" wrap="square" lIns="91303" tIns="45651" rIns="91303" bIns="45651" numCol="1" anchor="t" anchorCtr="0" compatLnSpc="1">
            <a:prstTxWarp prst="textNoShape">
              <a:avLst/>
            </a:prstTxWarp>
          </a:bodyPr>
          <a:lstStyle>
            <a:lvl1pPr algn="r">
              <a:defRPr sz="1200">
                <a:latin typeface="Calibri" charset="0"/>
                <a:ea typeface="Arial" charset="0"/>
                <a:cs typeface="Arial" charset="0"/>
              </a:defRPr>
            </a:lvl1pPr>
          </a:lstStyle>
          <a:p>
            <a:pPr>
              <a:defRPr/>
            </a:pPr>
            <a:fld id="{4BE2327D-8501-483C-9E0D-16D07E7E248E}" type="datetimeFigureOut">
              <a:rPr lang="nn-NO"/>
              <a:pPr>
                <a:defRPr/>
              </a:pPr>
              <a:t>23.02.2017</a:t>
            </a:fld>
            <a:endParaRPr lang="nn-NO"/>
          </a:p>
        </p:txBody>
      </p:sp>
      <p:sp>
        <p:nvSpPr>
          <p:cNvPr id="4" name="Plassholder for lysbilde 3"/>
          <p:cNvSpPr>
            <a:spLocks noGrp="1" noRot="1" noChangeAspect="1"/>
          </p:cNvSpPr>
          <p:nvPr>
            <p:ph type="sldImg" idx="2"/>
          </p:nvPr>
        </p:nvSpPr>
        <p:spPr>
          <a:xfrm>
            <a:off x="919163" y="744538"/>
            <a:ext cx="4960937" cy="3721100"/>
          </a:xfrm>
          <a:prstGeom prst="rect">
            <a:avLst/>
          </a:prstGeom>
          <a:noFill/>
          <a:ln w="12700">
            <a:solidFill>
              <a:prstClr val="black"/>
            </a:solidFill>
          </a:ln>
        </p:spPr>
        <p:txBody>
          <a:bodyPr vert="horz" lIns="91303" tIns="45651" rIns="91303" bIns="45651" rtlCol="0" anchor="ctr"/>
          <a:lstStyle/>
          <a:p>
            <a:pPr lvl="0"/>
            <a:endParaRPr lang="nn-NO" noProof="0"/>
          </a:p>
        </p:txBody>
      </p:sp>
      <p:sp>
        <p:nvSpPr>
          <p:cNvPr id="5" name="Plassholder for notater 4"/>
          <p:cNvSpPr>
            <a:spLocks noGrp="1"/>
          </p:cNvSpPr>
          <p:nvPr>
            <p:ph type="body" sz="quarter" idx="3"/>
          </p:nvPr>
        </p:nvSpPr>
        <p:spPr>
          <a:xfrm>
            <a:off x="679450" y="4714875"/>
            <a:ext cx="5438775" cy="4467225"/>
          </a:xfrm>
          <a:prstGeom prst="rect">
            <a:avLst/>
          </a:prstGeom>
        </p:spPr>
        <p:txBody>
          <a:bodyPr vert="horz" wrap="square" lIns="91303" tIns="45651" rIns="91303" bIns="45651" numCol="1" anchor="t" anchorCtr="0" compatLnSpc="1">
            <a:prstTxWarp prst="textNoShape">
              <a:avLst/>
            </a:prstTxWarp>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n-NO" noProof="0"/>
          </a:p>
        </p:txBody>
      </p:sp>
      <p:sp>
        <p:nvSpPr>
          <p:cNvPr id="6" name="Plassholder for bunntekst 5"/>
          <p:cNvSpPr>
            <a:spLocks noGrp="1"/>
          </p:cNvSpPr>
          <p:nvPr>
            <p:ph type="ftr" sz="quarter" idx="4"/>
          </p:nvPr>
        </p:nvSpPr>
        <p:spPr>
          <a:xfrm>
            <a:off x="0" y="9428163"/>
            <a:ext cx="2946400" cy="496887"/>
          </a:xfrm>
          <a:prstGeom prst="rect">
            <a:avLst/>
          </a:prstGeom>
        </p:spPr>
        <p:txBody>
          <a:bodyPr vert="horz" lIns="91303" tIns="45651" rIns="91303" bIns="45651" rtlCol="0" anchor="b"/>
          <a:lstStyle>
            <a:lvl1pPr algn="l" fontAlgn="auto">
              <a:spcBef>
                <a:spcPts val="0"/>
              </a:spcBef>
              <a:spcAft>
                <a:spcPts val="0"/>
              </a:spcAft>
              <a:defRPr sz="1200">
                <a:latin typeface="+mn-lt"/>
                <a:ea typeface="+mn-ea"/>
                <a:cs typeface="+mn-cs"/>
              </a:defRPr>
            </a:lvl1pPr>
          </a:lstStyle>
          <a:p>
            <a:pPr>
              <a:defRPr/>
            </a:pPr>
            <a:endParaRPr lang="nn-NO"/>
          </a:p>
        </p:txBody>
      </p:sp>
      <p:sp>
        <p:nvSpPr>
          <p:cNvPr id="7" name="Plassholder for lysbildenummer 6"/>
          <p:cNvSpPr>
            <a:spLocks noGrp="1"/>
          </p:cNvSpPr>
          <p:nvPr>
            <p:ph type="sldNum" sz="quarter" idx="5"/>
          </p:nvPr>
        </p:nvSpPr>
        <p:spPr>
          <a:xfrm>
            <a:off x="3849688" y="9428163"/>
            <a:ext cx="2946400" cy="496887"/>
          </a:xfrm>
          <a:prstGeom prst="rect">
            <a:avLst/>
          </a:prstGeom>
        </p:spPr>
        <p:txBody>
          <a:bodyPr vert="horz" wrap="square" lIns="91303" tIns="45651" rIns="91303" bIns="45651" numCol="1" anchor="b" anchorCtr="0" compatLnSpc="1">
            <a:prstTxWarp prst="textNoShape">
              <a:avLst/>
            </a:prstTxWarp>
          </a:bodyPr>
          <a:lstStyle>
            <a:lvl1pPr algn="r">
              <a:defRPr sz="1200">
                <a:latin typeface="Calibri" charset="0"/>
                <a:ea typeface="Arial" charset="0"/>
                <a:cs typeface="Arial" charset="0"/>
              </a:defRPr>
            </a:lvl1pPr>
          </a:lstStyle>
          <a:p>
            <a:pPr>
              <a:defRPr/>
            </a:pPr>
            <a:fld id="{892D56F3-3DB8-44DE-B6D6-7D5A0B14D7AE}" type="slidenum">
              <a:rPr lang="nn-NO"/>
              <a:pPr>
                <a:defRPr/>
              </a:pPr>
              <a:t>‹#›</a:t>
            </a:fld>
            <a:endParaRPr lang="nn-NO"/>
          </a:p>
        </p:txBody>
      </p:sp>
    </p:spTree>
    <p:extLst>
      <p:ext uri="{BB962C8B-B14F-4D97-AF65-F5344CB8AC3E}">
        <p14:creationId xmlns:p14="http://schemas.microsoft.com/office/powerpoint/2010/main" val="78041572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ssholder for lysbilde 1"/>
          <p:cNvSpPr>
            <a:spLocks noGrp="1" noRot="1" noChangeAspect="1" noTextEdit="1"/>
          </p:cNvSpPr>
          <p:nvPr>
            <p:ph type="sldImg"/>
          </p:nvPr>
        </p:nvSpPr>
        <p:spPr bwMode="auto">
          <a:noFill/>
          <a:ln>
            <a:solidFill>
              <a:srgbClr val="000000"/>
            </a:solidFill>
            <a:miter lim="800000"/>
            <a:headEnd/>
            <a:tailEnd/>
          </a:ln>
        </p:spPr>
      </p:sp>
      <p:sp>
        <p:nvSpPr>
          <p:cNvPr id="34819" name="Plassholder for notater 2"/>
          <p:cNvSpPr>
            <a:spLocks noGrp="1"/>
          </p:cNvSpPr>
          <p:nvPr>
            <p:ph type="body" idx="1"/>
          </p:nvPr>
        </p:nvSpPr>
        <p:spPr bwMode="auto">
          <a:noFill/>
        </p:spPr>
        <p:txBody>
          <a:bodyPr/>
          <a:lstStyle/>
          <a:p>
            <a:endParaRPr lang="nb-NO" smtClean="0"/>
          </a:p>
        </p:txBody>
      </p:sp>
      <p:sp>
        <p:nvSpPr>
          <p:cNvPr id="34820" name="Plassholder for lysbildenummer 3"/>
          <p:cNvSpPr>
            <a:spLocks noGrp="1"/>
          </p:cNvSpPr>
          <p:nvPr>
            <p:ph type="sldNum" sz="quarter" idx="5"/>
          </p:nvPr>
        </p:nvSpPr>
        <p:spPr bwMode="auto">
          <a:noFill/>
          <a:ln>
            <a:miter lim="800000"/>
            <a:headEnd/>
            <a:tailEnd/>
          </a:ln>
        </p:spPr>
        <p:txBody>
          <a:bodyPr/>
          <a:lstStyle/>
          <a:p>
            <a:fld id="{40499A55-7A68-40BA-840C-9AF3A39367BD}" type="slidenum">
              <a:rPr lang="nn-NO" smtClean="0">
                <a:latin typeface="Calibri" pitchFamily="34" charset="0"/>
                <a:cs typeface="Arial" pitchFamily="34" charset="0"/>
              </a:rPr>
              <a:pPr/>
              <a:t>1</a:t>
            </a:fld>
            <a:endParaRPr lang="nn-NO" smtClean="0">
              <a:latin typeface="Calibri" pitchFamily="34" charset="0"/>
              <a:cs typeface="Arial" pitchFamily="34" charset="0"/>
            </a:endParaRPr>
          </a:p>
        </p:txBody>
      </p:sp>
    </p:spTree>
    <p:extLst>
      <p:ext uri="{BB962C8B-B14F-4D97-AF65-F5344CB8AC3E}">
        <p14:creationId xmlns:p14="http://schemas.microsoft.com/office/powerpoint/2010/main" val="2182058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pPr>
              <a:defRPr/>
            </a:pPr>
            <a:fld id="{892D56F3-3DB8-44DE-B6D6-7D5A0B14D7AE}" type="slidenum">
              <a:rPr lang="nn-NO" smtClean="0"/>
              <a:pPr>
                <a:defRPr/>
              </a:pPr>
              <a:t>6</a:t>
            </a:fld>
            <a:endParaRPr lang="nn-NO"/>
          </a:p>
        </p:txBody>
      </p:sp>
    </p:spTree>
    <p:extLst>
      <p:ext uri="{BB962C8B-B14F-4D97-AF65-F5344CB8AC3E}">
        <p14:creationId xmlns:p14="http://schemas.microsoft.com/office/powerpoint/2010/main" val="3010905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596CE19-9475-40AC-A5E2-BC3B037E9422}" type="slidenum">
              <a:rPr lang="nb-NO" smtClean="0"/>
              <a:pPr/>
              <a:t>7</a:t>
            </a:fld>
            <a:endParaRPr lang="nb-NO"/>
          </a:p>
        </p:txBody>
      </p:sp>
    </p:spTree>
    <p:extLst>
      <p:ext uri="{BB962C8B-B14F-4D97-AF65-F5344CB8AC3E}">
        <p14:creationId xmlns:p14="http://schemas.microsoft.com/office/powerpoint/2010/main" val="1364562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9596CE19-9475-40AC-A5E2-BC3B037E9422}" type="slidenum">
              <a:rPr lang="nb-NO" smtClean="0"/>
              <a:pPr/>
              <a:t>8</a:t>
            </a:fld>
            <a:endParaRPr lang="nb-NO"/>
          </a:p>
        </p:txBody>
      </p:sp>
    </p:spTree>
    <p:extLst>
      <p:ext uri="{BB962C8B-B14F-4D97-AF65-F5344CB8AC3E}">
        <p14:creationId xmlns:p14="http://schemas.microsoft.com/office/powerpoint/2010/main" val="1037864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892D56F3-3DB8-44DE-B6D6-7D5A0B14D7AE}" type="slidenum">
              <a:rPr lang="nn-NO" smtClean="0"/>
              <a:pPr>
                <a:defRPr/>
              </a:pPr>
              <a:t>9</a:t>
            </a:fld>
            <a:endParaRPr lang="nn-NO"/>
          </a:p>
        </p:txBody>
      </p:sp>
    </p:spTree>
    <p:extLst>
      <p:ext uri="{BB962C8B-B14F-4D97-AF65-F5344CB8AC3E}">
        <p14:creationId xmlns:p14="http://schemas.microsoft.com/office/powerpoint/2010/main" val="2801658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en-GB" dirty="0" smtClean="0"/>
              <a:t>By utilizing the PRIMAR infrastructure, a PRIMAR member nation can contribute to increased maritime safety and protect the maritime environment. </a:t>
            </a:r>
          </a:p>
          <a:p>
            <a:endParaRPr lang="en-GB" dirty="0" smtClean="0"/>
          </a:p>
          <a:p>
            <a:r>
              <a:rPr lang="en-GB" dirty="0" smtClean="0"/>
              <a:t>All actors in the maritime safety circle can have access to the same charting information.</a:t>
            </a:r>
          </a:p>
        </p:txBody>
      </p:sp>
      <p:sp>
        <p:nvSpPr>
          <p:cNvPr id="4" name="Plassholder for lysbildenummer 3"/>
          <p:cNvSpPr>
            <a:spLocks noGrp="1"/>
          </p:cNvSpPr>
          <p:nvPr>
            <p:ph type="sldNum" sz="quarter" idx="10"/>
          </p:nvPr>
        </p:nvSpPr>
        <p:spPr/>
        <p:txBody>
          <a:bodyPr/>
          <a:lstStyle/>
          <a:p>
            <a:pPr>
              <a:defRPr/>
            </a:pPr>
            <a:fld id="{892D56F3-3DB8-44DE-B6D6-7D5A0B14D7AE}" type="slidenum">
              <a:rPr lang="nn-NO" smtClean="0"/>
              <a:pPr>
                <a:defRPr/>
              </a:pPr>
              <a:t>17</a:t>
            </a:fld>
            <a:endParaRPr lang="nn-NO"/>
          </a:p>
        </p:txBody>
      </p:sp>
    </p:spTree>
    <p:extLst>
      <p:ext uri="{BB962C8B-B14F-4D97-AF65-F5344CB8AC3E}">
        <p14:creationId xmlns:p14="http://schemas.microsoft.com/office/powerpoint/2010/main" val="3635852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irst page with photo">
    <p:spTree>
      <p:nvGrpSpPr>
        <p:cNvPr id="1" name=""/>
        <p:cNvGrpSpPr/>
        <p:nvPr/>
      </p:nvGrpSpPr>
      <p:grpSpPr>
        <a:xfrm>
          <a:off x="0" y="0"/>
          <a:ext cx="0" cy="0"/>
          <a:chOff x="0" y="0"/>
          <a:chExt cx="0" cy="0"/>
        </a:xfrm>
      </p:grpSpPr>
      <p:pic>
        <p:nvPicPr>
          <p:cNvPr id="4" name="Bilde 8" descr="Primar-indiskehav.jpg"/>
          <p:cNvPicPr>
            <a:picLocks noChangeAspect="1"/>
          </p:cNvPicPr>
          <p:nvPr/>
        </p:nvPicPr>
        <p:blipFill>
          <a:blip r:embed="rId2"/>
          <a:srcRect t="8096" r="10252" b="21042"/>
          <a:stretch>
            <a:fillRect/>
          </a:stretch>
        </p:blipFill>
        <p:spPr bwMode="auto">
          <a:xfrm>
            <a:off x="0" y="0"/>
            <a:ext cx="9144000" cy="6858000"/>
          </a:xfrm>
          <a:prstGeom prst="rect">
            <a:avLst/>
          </a:prstGeom>
          <a:noFill/>
          <a:ln w="9525">
            <a:noFill/>
            <a:miter lim="800000"/>
            <a:headEnd/>
            <a:tailEnd/>
          </a:ln>
        </p:spPr>
      </p:pic>
      <p:sp>
        <p:nvSpPr>
          <p:cNvPr id="5" name="Plassholder for tittel 1"/>
          <p:cNvSpPr txBox="1">
            <a:spLocks/>
          </p:cNvSpPr>
          <p:nvPr/>
        </p:nvSpPr>
        <p:spPr>
          <a:xfrm>
            <a:off x="6659563" y="6453188"/>
            <a:ext cx="2297112" cy="288925"/>
          </a:xfrm>
          <a:prstGeom prst="rect">
            <a:avLst/>
          </a:prstGeom>
        </p:spPr>
        <p:txBody>
          <a:bodyPr anchor="ctr"/>
          <a:lstStyle/>
          <a:p>
            <a:pPr algn="r" defTabSz="914400" fontAlgn="auto">
              <a:spcAft>
                <a:spcPts val="0"/>
              </a:spcAft>
              <a:defRPr/>
            </a:pPr>
            <a:r>
              <a:rPr lang="nb-NO" sz="1400" b="1" dirty="0">
                <a:solidFill>
                  <a:srgbClr val="ECAD25"/>
                </a:solidFill>
                <a:latin typeface="Helvetica Condensed" pitchFamily="34" charset="0"/>
                <a:ea typeface="+mj-ea"/>
                <a:cs typeface="+mj-cs"/>
              </a:rPr>
              <a:t>FREEDOM TO CHOOSE</a:t>
            </a:r>
          </a:p>
        </p:txBody>
      </p:sp>
      <p:sp>
        <p:nvSpPr>
          <p:cNvPr id="6" name="Rektangel 11"/>
          <p:cNvSpPr/>
          <p:nvPr/>
        </p:nvSpPr>
        <p:spPr>
          <a:xfrm>
            <a:off x="468313" y="6494463"/>
            <a:ext cx="4572000" cy="247650"/>
          </a:xfrm>
          <a:prstGeom prst="rect">
            <a:avLst/>
          </a:prstGeom>
        </p:spPr>
        <p:txBody>
          <a:bodyPr>
            <a:spAutoFit/>
          </a:bodyPr>
          <a:lstStyle/>
          <a:p>
            <a:pPr>
              <a:defRPr/>
            </a:pPr>
            <a:r>
              <a:rPr lang="en-US" sz="1000" noProof="0" dirty="0" smtClean="0">
                <a:solidFill>
                  <a:schemeClr val="bg1"/>
                </a:solidFill>
                <a:latin typeface="Helvetica Light" pitchFamily="34" charset="0"/>
              </a:rPr>
              <a:t>Operated by the Norwegian Mapping Authority,</a:t>
            </a:r>
            <a:r>
              <a:rPr lang="en-US" sz="1000" baseline="0" noProof="0" dirty="0" smtClean="0">
                <a:solidFill>
                  <a:schemeClr val="bg1"/>
                </a:solidFill>
                <a:latin typeface="Helvetica Light" pitchFamily="34" charset="0"/>
              </a:rPr>
              <a:t> </a:t>
            </a:r>
            <a:r>
              <a:rPr lang="en-US" sz="1000" noProof="0" dirty="0" smtClean="0">
                <a:solidFill>
                  <a:schemeClr val="bg1"/>
                </a:solidFill>
                <a:latin typeface="Helvetica Light" pitchFamily="34" charset="0"/>
              </a:rPr>
              <a:t>Hydrographic Service</a:t>
            </a:r>
            <a:endParaRPr lang="en-US" sz="1000" noProof="0" dirty="0">
              <a:solidFill>
                <a:schemeClr val="bg1"/>
              </a:solidFill>
              <a:latin typeface="Helvetica Light" pitchFamily="34" charset="0"/>
            </a:endParaRPr>
          </a:p>
        </p:txBody>
      </p:sp>
      <p:pic>
        <p:nvPicPr>
          <p:cNvPr id="7" name="Bilde 18" descr="Primar-ST vektor.png"/>
          <p:cNvPicPr>
            <a:picLocks noChangeAspect="1"/>
          </p:cNvPicPr>
          <p:nvPr/>
        </p:nvPicPr>
        <p:blipFill>
          <a:blip r:embed="rId3"/>
          <a:srcRect/>
          <a:stretch>
            <a:fillRect/>
          </a:stretch>
        </p:blipFill>
        <p:spPr bwMode="auto">
          <a:xfrm>
            <a:off x="7391400" y="260350"/>
            <a:ext cx="1573213" cy="865188"/>
          </a:xfrm>
          <a:prstGeom prst="rect">
            <a:avLst/>
          </a:prstGeom>
          <a:noFill/>
          <a:ln w="9525">
            <a:noFill/>
            <a:miter lim="800000"/>
            <a:headEnd/>
            <a:tailEnd/>
          </a:ln>
        </p:spPr>
      </p:pic>
      <p:sp>
        <p:nvSpPr>
          <p:cNvPr id="3" name="Undertittel 2"/>
          <p:cNvSpPr>
            <a:spLocks noGrp="1"/>
          </p:cNvSpPr>
          <p:nvPr>
            <p:ph type="subTitle" idx="1"/>
          </p:nvPr>
        </p:nvSpPr>
        <p:spPr>
          <a:xfrm>
            <a:off x="467544" y="5589240"/>
            <a:ext cx="6400800" cy="576064"/>
          </a:xfrm>
          <a:prstGeom prst="rect">
            <a:avLst/>
          </a:prstGeom>
        </p:spPr>
        <p:txBody>
          <a:bodyPr/>
          <a:lstStyle>
            <a:lvl1pPr marL="0" indent="0" algn="l">
              <a:buNone/>
              <a:defRPr sz="2000" b="1" baseline="0">
                <a:solidFill>
                  <a:schemeClr val="bg1"/>
                </a:solidFill>
                <a:latin typeface="Helvetica Condens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b-NO" dirty="0"/>
          </a:p>
        </p:txBody>
      </p:sp>
      <p:sp>
        <p:nvSpPr>
          <p:cNvPr id="13" name="Tittel 1"/>
          <p:cNvSpPr>
            <a:spLocks noGrp="1"/>
          </p:cNvSpPr>
          <p:nvPr>
            <p:ph type="ctrTitle"/>
          </p:nvPr>
        </p:nvSpPr>
        <p:spPr>
          <a:xfrm>
            <a:off x="467544" y="4581128"/>
            <a:ext cx="6696744" cy="1008112"/>
          </a:xfrm>
          <a:prstGeom prst="rect">
            <a:avLst/>
          </a:prstGeom>
        </p:spPr>
        <p:txBody>
          <a:bodyPr/>
          <a:lstStyle>
            <a:lvl1pPr>
              <a:defRPr sz="2800" b="1" baseline="0">
                <a:solidFill>
                  <a:schemeClr val="bg1"/>
                </a:solidFill>
                <a:latin typeface="Helvetica Condensed" pitchFamily="34" charset="0"/>
              </a:defRPr>
            </a:lvl1pPr>
          </a:lstStyle>
          <a:p>
            <a:r>
              <a:rPr lang="en-US" smtClean="0"/>
              <a:t>Click to edit Master title style</a:t>
            </a:r>
            <a:endParaRPr lang="nb-NO"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rst page no photo">
    <p:spTree>
      <p:nvGrpSpPr>
        <p:cNvPr id="1" name=""/>
        <p:cNvGrpSpPr/>
        <p:nvPr/>
      </p:nvGrpSpPr>
      <p:grpSpPr>
        <a:xfrm>
          <a:off x="0" y="0"/>
          <a:ext cx="0" cy="0"/>
          <a:chOff x="0" y="0"/>
          <a:chExt cx="0" cy="0"/>
        </a:xfrm>
      </p:grpSpPr>
      <p:sp>
        <p:nvSpPr>
          <p:cNvPr id="4" name="Rektangel 3"/>
          <p:cNvSpPr/>
          <p:nvPr/>
        </p:nvSpPr>
        <p:spPr>
          <a:xfrm>
            <a:off x="360363" y="6494463"/>
            <a:ext cx="4572000" cy="247650"/>
          </a:xfrm>
          <a:prstGeom prst="rect">
            <a:avLst/>
          </a:prstGeom>
        </p:spPr>
        <p:txBody>
          <a:bodyPr>
            <a:spAutoFit/>
          </a:bodyPr>
          <a:lstStyle/>
          <a:p>
            <a:pPr>
              <a:defRPr/>
            </a:pPr>
            <a:r>
              <a:rPr lang="nb-NO" sz="1000" dirty="0" err="1">
                <a:solidFill>
                  <a:srgbClr val="001E76"/>
                </a:solidFill>
                <a:latin typeface="Helvetica Light" pitchFamily="34" charset="0"/>
              </a:rPr>
              <a:t>Operated</a:t>
            </a:r>
            <a:r>
              <a:rPr lang="nb-NO" sz="1000" dirty="0">
                <a:solidFill>
                  <a:srgbClr val="001E76"/>
                </a:solidFill>
                <a:latin typeface="Helvetica Light" pitchFamily="34" charset="0"/>
              </a:rPr>
              <a:t> by </a:t>
            </a:r>
            <a:r>
              <a:rPr lang="nb-NO" sz="1000" dirty="0" err="1">
                <a:solidFill>
                  <a:srgbClr val="001E76"/>
                </a:solidFill>
                <a:latin typeface="Helvetica Light" pitchFamily="34" charset="0"/>
              </a:rPr>
              <a:t>the</a:t>
            </a:r>
            <a:r>
              <a:rPr lang="nb-NO" sz="1000" dirty="0">
                <a:solidFill>
                  <a:srgbClr val="001E76"/>
                </a:solidFill>
                <a:latin typeface="Helvetica Light" pitchFamily="34" charset="0"/>
              </a:rPr>
              <a:t> </a:t>
            </a:r>
            <a:r>
              <a:rPr lang="nb-NO" sz="1000" dirty="0" err="1">
                <a:solidFill>
                  <a:srgbClr val="001E76"/>
                </a:solidFill>
                <a:latin typeface="Helvetica Light" pitchFamily="34" charset="0"/>
              </a:rPr>
              <a:t>Norwegian</a:t>
            </a:r>
            <a:r>
              <a:rPr lang="nb-NO" sz="1000" dirty="0">
                <a:solidFill>
                  <a:srgbClr val="001E76"/>
                </a:solidFill>
                <a:latin typeface="Helvetica Light" pitchFamily="34" charset="0"/>
              </a:rPr>
              <a:t> </a:t>
            </a:r>
            <a:r>
              <a:rPr lang="nb-NO" sz="1000" dirty="0" err="1">
                <a:solidFill>
                  <a:srgbClr val="001E76"/>
                </a:solidFill>
                <a:latin typeface="Helvetica Light" pitchFamily="34" charset="0"/>
              </a:rPr>
              <a:t>Hydrographic</a:t>
            </a:r>
            <a:r>
              <a:rPr lang="nb-NO" sz="1000" dirty="0">
                <a:solidFill>
                  <a:srgbClr val="001E76"/>
                </a:solidFill>
                <a:latin typeface="Helvetica Light" pitchFamily="34" charset="0"/>
              </a:rPr>
              <a:t> Service</a:t>
            </a:r>
          </a:p>
        </p:txBody>
      </p:sp>
      <p:sp>
        <p:nvSpPr>
          <p:cNvPr id="5" name="Rektangel 4"/>
          <p:cNvSpPr/>
          <p:nvPr/>
        </p:nvSpPr>
        <p:spPr>
          <a:xfrm>
            <a:off x="7451725" y="115888"/>
            <a:ext cx="1512888" cy="1009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pic>
        <p:nvPicPr>
          <p:cNvPr id="6" name="Bilde 6" descr="Primar-ST vektor.png"/>
          <p:cNvPicPr>
            <a:picLocks noChangeAspect="1"/>
          </p:cNvPicPr>
          <p:nvPr/>
        </p:nvPicPr>
        <p:blipFill>
          <a:blip r:embed="rId2"/>
          <a:srcRect/>
          <a:stretch>
            <a:fillRect/>
          </a:stretch>
        </p:blipFill>
        <p:spPr bwMode="auto">
          <a:xfrm>
            <a:off x="7391400" y="260350"/>
            <a:ext cx="1573213" cy="865188"/>
          </a:xfrm>
          <a:prstGeom prst="rect">
            <a:avLst/>
          </a:prstGeom>
          <a:noFill/>
          <a:ln w="9525">
            <a:noFill/>
            <a:miter lim="800000"/>
            <a:headEnd/>
            <a:tailEnd/>
          </a:ln>
        </p:spPr>
      </p:pic>
      <p:sp>
        <p:nvSpPr>
          <p:cNvPr id="8" name="Undertittel 2"/>
          <p:cNvSpPr>
            <a:spLocks noGrp="1"/>
          </p:cNvSpPr>
          <p:nvPr>
            <p:ph type="subTitle" idx="1"/>
          </p:nvPr>
        </p:nvSpPr>
        <p:spPr>
          <a:xfrm>
            <a:off x="467544" y="2996952"/>
            <a:ext cx="6400800" cy="576064"/>
          </a:xfrm>
          <a:prstGeom prst="rect">
            <a:avLst/>
          </a:prstGeom>
        </p:spPr>
        <p:txBody>
          <a:bodyPr/>
          <a:lstStyle>
            <a:lvl1pPr marL="0" indent="0" algn="l">
              <a:buNone/>
              <a:defRPr sz="2000" b="1" baseline="0">
                <a:solidFill>
                  <a:schemeClr val="tx1"/>
                </a:solidFill>
                <a:latin typeface="Helvetica Condens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b-NO" dirty="0"/>
          </a:p>
        </p:txBody>
      </p:sp>
      <p:sp>
        <p:nvSpPr>
          <p:cNvPr id="12" name="Tittel 1"/>
          <p:cNvSpPr>
            <a:spLocks noGrp="1"/>
          </p:cNvSpPr>
          <p:nvPr>
            <p:ph type="ctrTitle"/>
          </p:nvPr>
        </p:nvSpPr>
        <p:spPr>
          <a:xfrm>
            <a:off x="467544" y="1988840"/>
            <a:ext cx="6696744" cy="1008112"/>
          </a:xfrm>
          <a:prstGeom prst="rect">
            <a:avLst/>
          </a:prstGeom>
        </p:spPr>
        <p:txBody>
          <a:bodyPr/>
          <a:lstStyle>
            <a:lvl1pPr>
              <a:defRPr sz="2800" b="1">
                <a:solidFill>
                  <a:schemeClr val="tx1"/>
                </a:solidFill>
                <a:latin typeface="Helvetica Condensed" pitchFamily="34" charset="0"/>
              </a:defRPr>
            </a:lvl1pPr>
          </a:lstStyle>
          <a:p>
            <a:r>
              <a:rPr lang="en-US" smtClean="0"/>
              <a:t>Click to edit Master title style</a:t>
            </a:r>
            <a:endParaRPr lang="nb-NO"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7" name="Tittel 1"/>
          <p:cNvSpPr>
            <a:spLocks noGrp="1"/>
          </p:cNvSpPr>
          <p:nvPr>
            <p:ph type="ctrTitle"/>
          </p:nvPr>
        </p:nvSpPr>
        <p:spPr>
          <a:xfrm>
            <a:off x="467544" y="1052736"/>
            <a:ext cx="6696744" cy="936104"/>
          </a:xfrm>
          <a:prstGeom prst="rect">
            <a:avLst/>
          </a:prstGeom>
        </p:spPr>
        <p:txBody>
          <a:bodyPr/>
          <a:lstStyle>
            <a:lvl1pPr>
              <a:defRPr sz="2800" b="1">
                <a:solidFill>
                  <a:schemeClr val="tx1"/>
                </a:solidFill>
                <a:latin typeface="Helvetica Condensed" pitchFamily="34" charset="0"/>
              </a:defRPr>
            </a:lvl1pPr>
          </a:lstStyle>
          <a:p>
            <a:r>
              <a:rPr lang="en-US" smtClean="0"/>
              <a:t>Click to edit Master title style</a:t>
            </a:r>
            <a:endParaRPr lang="nb-NO" dirty="0"/>
          </a:p>
        </p:txBody>
      </p:sp>
      <p:sp>
        <p:nvSpPr>
          <p:cNvPr id="8" name="Plassholder for innhold 2"/>
          <p:cNvSpPr>
            <a:spLocks noGrp="1"/>
          </p:cNvSpPr>
          <p:nvPr>
            <p:ph sz="half" idx="1"/>
          </p:nvPr>
        </p:nvSpPr>
        <p:spPr>
          <a:xfrm>
            <a:off x="457200" y="1988840"/>
            <a:ext cx="8435280" cy="4137323"/>
          </a:xfrm>
          <a:prstGeom prst="rect">
            <a:avLst/>
          </a:prstGeom>
        </p:spPr>
        <p:txBody>
          <a:bodyPr/>
          <a:lstStyle>
            <a:lvl1pPr>
              <a:defRPr sz="2000">
                <a:latin typeface="Helvetica" pitchFamily="34" charset="0"/>
              </a:defRPr>
            </a:lvl1pPr>
            <a:lvl2pPr>
              <a:defRPr sz="1800" baseline="0">
                <a:latin typeface="Helvetica" pitchFamily="34" charset="0"/>
              </a:defRPr>
            </a:lvl2pPr>
            <a:lvl3pPr>
              <a:buFont typeface="Wingdings" pitchFamily="2" charset="2"/>
              <a:buChar char="§"/>
              <a:defRPr sz="1600">
                <a:latin typeface="Helvetica" pitchFamily="34" charset="0"/>
              </a:defRPr>
            </a:lvl3pPr>
            <a:lvl4pPr>
              <a:buFont typeface="Courier New" pitchFamily="49" charset="0"/>
              <a:buChar char="o"/>
              <a:defRPr sz="16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457200" y="1988840"/>
            <a:ext cx="4038600" cy="4137323"/>
          </a:xfrm>
          <a:prstGeom prst="rect">
            <a:avLst/>
          </a:prstGeom>
        </p:spPr>
        <p:txBody>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buFont typeface="Courier New" pitchFamily="49" charset="0"/>
              <a:buChar char="o"/>
              <a:defRPr sz="16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Plassholder for innhold 2"/>
          <p:cNvSpPr>
            <a:spLocks noGrp="1"/>
          </p:cNvSpPr>
          <p:nvPr>
            <p:ph sz="half" idx="10"/>
          </p:nvPr>
        </p:nvSpPr>
        <p:spPr>
          <a:xfrm>
            <a:off x="4716016" y="1988840"/>
            <a:ext cx="4038600" cy="4137323"/>
          </a:xfrm>
          <a:prstGeom prst="rect">
            <a:avLst/>
          </a:prstGeom>
        </p:spPr>
        <p:txBody>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buFont typeface="Courier New" pitchFamily="49" charset="0"/>
              <a:buChar char="o"/>
              <a:defRPr sz="16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ittel 1"/>
          <p:cNvSpPr>
            <a:spLocks noGrp="1"/>
          </p:cNvSpPr>
          <p:nvPr>
            <p:ph type="ctrTitle"/>
          </p:nvPr>
        </p:nvSpPr>
        <p:spPr>
          <a:xfrm>
            <a:off x="467544" y="1052736"/>
            <a:ext cx="6696744" cy="936104"/>
          </a:xfrm>
          <a:prstGeom prst="rect">
            <a:avLst/>
          </a:prstGeom>
        </p:spPr>
        <p:txBody>
          <a:bodyPr/>
          <a:lstStyle>
            <a:lvl1pPr>
              <a:defRPr sz="2800" b="1">
                <a:solidFill>
                  <a:schemeClr val="tx1"/>
                </a:solidFill>
                <a:latin typeface="Helvetica Condensed" pitchFamily="34" charset="0"/>
              </a:defRPr>
            </a:lvl1pPr>
          </a:lstStyle>
          <a:p>
            <a:r>
              <a:rPr lang="en-US" smtClean="0"/>
              <a:t>Click to edit Master title style</a:t>
            </a:r>
            <a:endParaRPr lang="nb-NO"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small photo">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457200" y="1988840"/>
            <a:ext cx="5770984" cy="4137323"/>
          </a:xfrm>
          <a:prstGeom prst="rect">
            <a:avLst/>
          </a:prstGeom>
        </p:spPr>
        <p:txBody>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buFont typeface="Courier New" pitchFamily="49" charset="0"/>
              <a:buChar char="o"/>
              <a:defRPr sz="16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Plassholder for innhold 2"/>
          <p:cNvSpPr>
            <a:spLocks noGrp="1"/>
          </p:cNvSpPr>
          <p:nvPr>
            <p:ph sz="half" idx="10"/>
          </p:nvPr>
        </p:nvSpPr>
        <p:spPr>
          <a:xfrm>
            <a:off x="6588224" y="1988840"/>
            <a:ext cx="2166392" cy="4137323"/>
          </a:xfrm>
          <a:prstGeom prst="rect">
            <a:avLst/>
          </a:prstGeom>
        </p:spPr>
        <p:txBody>
          <a:bodyPr/>
          <a:lstStyle>
            <a:lvl1pPr>
              <a:buNone/>
              <a:defRPr sz="2000">
                <a:latin typeface="Helvetica" pitchFamily="34" charset="0"/>
              </a:defRPr>
            </a:lvl1pPr>
            <a:lvl2pPr>
              <a:defRPr sz="1800">
                <a:latin typeface="Helvetica" pitchFamily="34" charset="0"/>
              </a:defRPr>
            </a:lvl2pPr>
            <a:lvl3pPr>
              <a:defRPr sz="1600">
                <a:latin typeface="Helvetica" pitchFamily="34" charset="0"/>
              </a:defRPr>
            </a:lvl3pPr>
            <a:lvl4pPr>
              <a:buFont typeface="Courier New" pitchFamily="49" charset="0"/>
              <a:buChar char="o"/>
              <a:defRPr sz="16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en-US" smtClean="0"/>
              <a:t>Click to edit Master text styles</a:t>
            </a:r>
          </a:p>
        </p:txBody>
      </p:sp>
      <p:sp>
        <p:nvSpPr>
          <p:cNvPr id="6" name="Tittel 1"/>
          <p:cNvSpPr>
            <a:spLocks noGrp="1"/>
          </p:cNvSpPr>
          <p:nvPr>
            <p:ph type="ctrTitle"/>
          </p:nvPr>
        </p:nvSpPr>
        <p:spPr>
          <a:xfrm>
            <a:off x="467544" y="1052736"/>
            <a:ext cx="6696744" cy="936104"/>
          </a:xfrm>
          <a:prstGeom prst="rect">
            <a:avLst/>
          </a:prstGeom>
        </p:spPr>
        <p:txBody>
          <a:bodyPr/>
          <a:lstStyle>
            <a:lvl1pPr>
              <a:defRPr sz="2800" b="1">
                <a:solidFill>
                  <a:schemeClr val="tx1"/>
                </a:solidFill>
                <a:latin typeface="Helvetica Condensed" pitchFamily="34" charset="0"/>
              </a:defRPr>
            </a:lvl1pPr>
          </a:lstStyle>
          <a:p>
            <a:r>
              <a:rPr lang="en-US" smtClean="0"/>
              <a:t>Click to edit Master title style</a:t>
            </a:r>
            <a:endParaRPr lang="nb-NO"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762000" y="457200"/>
            <a:ext cx="5943600" cy="1143000"/>
          </a:xfrm>
          <a:prstGeom prst="rect">
            <a:avLst/>
          </a:prstGeom>
        </p:spPr>
        <p:txBody>
          <a:bodyPr/>
          <a:lstStyle/>
          <a:p>
            <a:r>
              <a:rPr lang="nb-NO" smtClean="0"/>
              <a:t>Klikk for å redigere tittelstil</a:t>
            </a:r>
            <a:endParaRPr lang="nb-NO"/>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153400" cy="914400"/>
          </a:xfrm>
          <a:prstGeom prst="rect">
            <a:avLst/>
          </a:prstGeom>
        </p:spPr>
        <p:txBody>
          <a:bodyPr/>
          <a:lstStyle/>
          <a:p>
            <a:r>
              <a:rPr lang="en-US" smtClean="0"/>
              <a:t>Click to edit Master title style</a:t>
            </a:r>
            <a:endParaRPr lang="nb-NO"/>
          </a:p>
        </p:txBody>
      </p:sp>
      <p:sp>
        <p:nvSpPr>
          <p:cNvPr id="3" name="Content Placeholder 2"/>
          <p:cNvSpPr>
            <a:spLocks noGrp="1"/>
          </p:cNvSpPr>
          <p:nvPr>
            <p:ph idx="1"/>
          </p:nvPr>
        </p:nvSpPr>
        <p:spPr>
          <a:xfrm>
            <a:off x="609600" y="1828800"/>
            <a:ext cx="8153400" cy="4343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Bilde 7" descr="Primar-ST_cd.jpg"/>
          <p:cNvPicPr>
            <a:picLocks noChangeAspect="1"/>
          </p:cNvPicPr>
          <p:nvPr/>
        </p:nvPicPr>
        <p:blipFill>
          <a:blip r:embed="rId9"/>
          <a:srcRect/>
          <a:stretch>
            <a:fillRect/>
          </a:stretch>
        </p:blipFill>
        <p:spPr bwMode="auto">
          <a:xfrm>
            <a:off x="7451725" y="261938"/>
            <a:ext cx="1458913" cy="796925"/>
          </a:xfrm>
          <a:prstGeom prst="rect">
            <a:avLst/>
          </a:prstGeom>
          <a:noFill/>
          <a:ln w="9525">
            <a:noFill/>
            <a:miter lim="800000"/>
            <a:headEnd/>
            <a:tailEnd/>
          </a:ln>
        </p:spPr>
      </p:pic>
      <p:pic>
        <p:nvPicPr>
          <p:cNvPr id="3075" name="Bilde 16" descr="bunn.png"/>
          <p:cNvPicPr>
            <a:picLocks noChangeAspect="1"/>
          </p:cNvPicPr>
          <p:nvPr/>
        </p:nvPicPr>
        <p:blipFill>
          <a:blip r:embed="rId10"/>
          <a:srcRect/>
          <a:stretch>
            <a:fillRect/>
          </a:stretch>
        </p:blipFill>
        <p:spPr bwMode="auto">
          <a:xfrm>
            <a:off x="3657600" y="6403975"/>
            <a:ext cx="5486400" cy="481013"/>
          </a:xfrm>
          <a:prstGeom prst="rect">
            <a:avLst/>
          </a:prstGeom>
          <a:noFill/>
          <a:ln w="9525">
            <a:noFill/>
            <a:miter lim="800000"/>
            <a:headEnd/>
            <a:tailEnd/>
          </a:ln>
        </p:spPr>
      </p:pic>
      <p:pic>
        <p:nvPicPr>
          <p:cNvPr id="3076" name="Bilde 17" descr="topp.png"/>
          <p:cNvPicPr>
            <a:picLocks noChangeAspect="1"/>
          </p:cNvPicPr>
          <p:nvPr/>
        </p:nvPicPr>
        <p:blipFill>
          <a:blip r:embed="rId11"/>
          <a:srcRect/>
          <a:stretch>
            <a:fillRect/>
          </a:stretch>
        </p:blipFill>
        <p:spPr bwMode="auto">
          <a:xfrm>
            <a:off x="0" y="0"/>
            <a:ext cx="5486400" cy="4810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50" r:id="rId1"/>
    <p:sldLayoutId id="2147484151" r:id="rId2"/>
    <p:sldLayoutId id="2147484145" r:id="rId3"/>
    <p:sldLayoutId id="2147484146" r:id="rId4"/>
    <p:sldLayoutId id="2147484147" r:id="rId5"/>
    <p:sldLayoutId id="2147484148" r:id="rId6"/>
    <p:sldLayoutId id="2147484149" r:id="rId7"/>
  </p:sldLayoutIdLst>
  <p:transition/>
  <p:txStyles>
    <p:titleStyle>
      <a:lvl1pPr algn="l" rtl="0" eaLnBrk="0" fontAlgn="base" hangingPunct="0">
        <a:spcBef>
          <a:spcPct val="0"/>
        </a:spcBef>
        <a:spcAft>
          <a:spcPct val="0"/>
        </a:spcAft>
        <a:defRPr lang="nb-NO" sz="1000" kern="1200" dirty="0">
          <a:solidFill>
            <a:schemeClr val="tx1"/>
          </a:solidFill>
          <a:latin typeface="Helvetica Light" pitchFamily="34" charset="0"/>
          <a:ea typeface="+mj-ea"/>
          <a:cs typeface="+mj-cs"/>
        </a:defRPr>
      </a:lvl1pPr>
      <a:lvl2pPr algn="l" rtl="0" eaLnBrk="0" fontAlgn="base" hangingPunct="0">
        <a:spcBef>
          <a:spcPct val="0"/>
        </a:spcBef>
        <a:spcAft>
          <a:spcPct val="0"/>
        </a:spcAft>
        <a:defRPr sz="1000">
          <a:solidFill>
            <a:schemeClr val="tx1"/>
          </a:solidFill>
          <a:latin typeface="Helvetica Light"/>
        </a:defRPr>
      </a:lvl2pPr>
      <a:lvl3pPr algn="l" rtl="0" eaLnBrk="0" fontAlgn="base" hangingPunct="0">
        <a:spcBef>
          <a:spcPct val="0"/>
        </a:spcBef>
        <a:spcAft>
          <a:spcPct val="0"/>
        </a:spcAft>
        <a:defRPr sz="1000">
          <a:solidFill>
            <a:schemeClr val="tx1"/>
          </a:solidFill>
          <a:latin typeface="Helvetica Light"/>
        </a:defRPr>
      </a:lvl3pPr>
      <a:lvl4pPr algn="l" rtl="0" eaLnBrk="0" fontAlgn="base" hangingPunct="0">
        <a:spcBef>
          <a:spcPct val="0"/>
        </a:spcBef>
        <a:spcAft>
          <a:spcPct val="0"/>
        </a:spcAft>
        <a:defRPr sz="1000">
          <a:solidFill>
            <a:schemeClr val="tx1"/>
          </a:solidFill>
          <a:latin typeface="Helvetica Light"/>
        </a:defRPr>
      </a:lvl4pPr>
      <a:lvl5pPr algn="l" rtl="0" eaLnBrk="0" fontAlgn="base" hangingPunct="0">
        <a:spcBef>
          <a:spcPct val="0"/>
        </a:spcBef>
        <a:spcAft>
          <a:spcPct val="0"/>
        </a:spcAft>
        <a:defRPr sz="1000">
          <a:solidFill>
            <a:schemeClr val="tx1"/>
          </a:solidFill>
          <a:latin typeface="Helvetica Light"/>
        </a:defRPr>
      </a:lvl5pPr>
      <a:lvl6pPr marL="457200" algn="l" rtl="0" fontAlgn="base">
        <a:spcBef>
          <a:spcPct val="0"/>
        </a:spcBef>
        <a:spcAft>
          <a:spcPct val="0"/>
        </a:spcAft>
        <a:defRPr sz="1000">
          <a:solidFill>
            <a:schemeClr val="tx1"/>
          </a:solidFill>
          <a:latin typeface="Helvetica Light"/>
        </a:defRPr>
      </a:lvl6pPr>
      <a:lvl7pPr marL="914400" algn="l" rtl="0" fontAlgn="base">
        <a:spcBef>
          <a:spcPct val="0"/>
        </a:spcBef>
        <a:spcAft>
          <a:spcPct val="0"/>
        </a:spcAft>
        <a:defRPr sz="1000">
          <a:solidFill>
            <a:schemeClr val="tx1"/>
          </a:solidFill>
          <a:latin typeface="Helvetica Light"/>
        </a:defRPr>
      </a:lvl7pPr>
      <a:lvl8pPr marL="1371600" algn="l" rtl="0" fontAlgn="base">
        <a:spcBef>
          <a:spcPct val="0"/>
        </a:spcBef>
        <a:spcAft>
          <a:spcPct val="0"/>
        </a:spcAft>
        <a:defRPr sz="1000">
          <a:solidFill>
            <a:schemeClr val="tx1"/>
          </a:solidFill>
          <a:latin typeface="Helvetica Light"/>
        </a:defRPr>
      </a:lvl8pPr>
      <a:lvl9pPr marL="1828800" algn="l" rtl="0" fontAlgn="base">
        <a:spcBef>
          <a:spcPct val="0"/>
        </a:spcBef>
        <a:spcAft>
          <a:spcPct val="0"/>
        </a:spcAft>
        <a:defRPr sz="1000">
          <a:solidFill>
            <a:schemeClr val="tx1"/>
          </a:solidFill>
          <a:latin typeface="Helvetica Light"/>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5.png"/><Relationship Id="rId3" Type="http://schemas.openxmlformats.org/officeDocument/2006/relationships/notesSlide" Target="../notesSlides/notesSlide6.xml"/><Relationship Id="rId7" Type="http://schemas.openxmlformats.org/officeDocument/2006/relationships/image" Target="../media/image19.png"/><Relationship Id="rId12"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25.pn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png"/><Relationship Id="rId14" Type="http://schemas.openxmlformats.org/officeDocument/2006/relationships/image" Target="../media/image2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Word-dokument1.docx"/></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tel 2"/>
          <p:cNvSpPr>
            <a:spLocks noGrp="1"/>
          </p:cNvSpPr>
          <p:nvPr>
            <p:ph type="ctrTitle"/>
          </p:nvPr>
        </p:nvSpPr>
        <p:spPr bwMode="auto">
          <a:xfrm>
            <a:off x="468313" y="4581525"/>
            <a:ext cx="6696075" cy="768397"/>
          </a:xfrm>
          <a:noFill/>
          <a:ln>
            <a:miter lim="800000"/>
            <a:headEnd/>
            <a:tailEnd/>
          </a:ln>
        </p:spPr>
        <p:txBody>
          <a:bodyPr vert="horz" wrap="square" lIns="91440" tIns="45720" rIns="91440" bIns="45720" numCol="1" anchor="t" anchorCtr="0" compatLnSpc="1">
            <a:prstTxWarp prst="textNoShape">
              <a:avLst/>
            </a:prstTxWarp>
          </a:bodyPr>
          <a:lstStyle/>
          <a:p>
            <a:r>
              <a:rPr lang="en-GB" sz="3200" dirty="0" smtClean="0">
                <a:latin typeface="Helvetica" pitchFamily="34" charset="0"/>
              </a:rPr>
              <a:t>PRIMAR 2016 – NHC61</a:t>
            </a:r>
            <a:br>
              <a:rPr lang="en-GB" sz="3200" dirty="0" smtClean="0">
                <a:latin typeface="Helvetica" pitchFamily="34" charset="0"/>
              </a:rPr>
            </a:br>
            <a:r>
              <a:rPr lang="en-GB" sz="3200" dirty="0" smtClean="0">
                <a:latin typeface="Helvetica" pitchFamily="34" charset="0"/>
              </a:rPr>
              <a:t/>
            </a:r>
            <a:br>
              <a:rPr lang="en-GB" sz="3200" dirty="0" smtClean="0">
                <a:latin typeface="Helvetica" pitchFamily="34" charset="0"/>
              </a:rPr>
            </a:br>
            <a:r>
              <a:rPr lang="en-GB" sz="2000" dirty="0" smtClean="0">
                <a:latin typeface="Helvetica" pitchFamily="34" charset="0"/>
              </a:rPr>
              <a:t>Norwegian Hydrographic Service</a:t>
            </a:r>
            <a:endParaRPr lang="en-GB" sz="32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09600" y="699247"/>
            <a:ext cx="8153400" cy="914400"/>
          </a:xfrm>
        </p:spPr>
        <p:txBody>
          <a:bodyPr/>
          <a:lstStyle/>
          <a:p>
            <a:r>
              <a:rPr lang="en-US" sz="2800" b="1" dirty="0" smtClean="0">
                <a:latin typeface="Helvetica" pitchFamily="34" charset="0"/>
              </a:rPr>
              <a:t>2016 Capacity Building</a:t>
            </a:r>
            <a:endParaRPr lang="en-US" sz="2800" b="1" dirty="0">
              <a:latin typeface="Helvetica" pitchFamily="34" charset="0"/>
            </a:endParaRPr>
          </a:p>
        </p:txBody>
      </p:sp>
      <p:sp>
        <p:nvSpPr>
          <p:cNvPr id="3" name="Plassholder for innhold 2"/>
          <p:cNvSpPr>
            <a:spLocks noGrp="1"/>
          </p:cNvSpPr>
          <p:nvPr>
            <p:ph idx="1"/>
          </p:nvPr>
        </p:nvSpPr>
        <p:spPr>
          <a:xfrm>
            <a:off x="528430" y="1398494"/>
            <a:ext cx="8315739" cy="5127812"/>
          </a:xfrm>
        </p:spPr>
        <p:txBody>
          <a:bodyPr/>
          <a:lstStyle/>
          <a:p>
            <a:r>
              <a:rPr lang="en-US" dirty="0" smtClean="0"/>
              <a:t>Three </a:t>
            </a:r>
            <a:r>
              <a:rPr lang="en-US" dirty="0"/>
              <a:t>ENC validation workshops for four different </a:t>
            </a:r>
            <a:r>
              <a:rPr lang="en-US" dirty="0" smtClean="0"/>
              <a:t>nations. Nine </a:t>
            </a:r>
            <a:r>
              <a:rPr lang="en-US" dirty="0"/>
              <a:t>ENC validators were trained. </a:t>
            </a:r>
            <a:endParaRPr lang="en-US" dirty="0" smtClean="0"/>
          </a:p>
          <a:p>
            <a:r>
              <a:rPr lang="en-US" dirty="0"/>
              <a:t>The 14th PRIMAR TEWG </a:t>
            </a:r>
            <a:r>
              <a:rPr lang="en-US" dirty="0" smtClean="0"/>
              <a:t>meeting. Thirty participants. Focus on new </a:t>
            </a:r>
            <a:r>
              <a:rPr lang="en-US" dirty="0" smtClean="0">
                <a:solidFill>
                  <a:srgbClr val="333333"/>
                </a:solidFill>
                <a:latin typeface="Calibri" panose="020F0502020204030204" pitchFamily="34" charset="0"/>
                <a:ea typeface="Times New Roman" panose="02020603050405020304" pitchFamily="18" charset="0"/>
                <a:cs typeface="Arial" panose="020B0604020202020204" pitchFamily="34" charset="0"/>
              </a:rPr>
              <a:t>WEB </a:t>
            </a:r>
            <a:r>
              <a:rPr lang="en-US" dirty="0">
                <a:solidFill>
                  <a:srgbClr val="333333"/>
                </a:solidFill>
                <a:latin typeface="Calibri" panose="020F0502020204030204" pitchFamily="34" charset="0"/>
                <a:ea typeface="Times New Roman" panose="02020603050405020304" pitchFamily="18" charset="0"/>
                <a:cs typeface="Arial" panose="020B0604020202020204" pitchFamily="34" charset="0"/>
              </a:rPr>
              <a:t>Data Management tools in </a:t>
            </a:r>
            <a:r>
              <a:rPr lang="en-US" dirty="0" smtClean="0">
                <a:solidFill>
                  <a:srgbClr val="333333"/>
                </a:solidFill>
                <a:latin typeface="Calibri" panose="020F0502020204030204" pitchFamily="34" charset="0"/>
                <a:ea typeface="Times New Roman" panose="02020603050405020304" pitchFamily="18" charset="0"/>
                <a:cs typeface="Arial" panose="020B0604020202020204" pitchFamily="34" charset="0"/>
              </a:rPr>
              <a:t>PRIMAR, ENC </a:t>
            </a:r>
            <a:r>
              <a:rPr lang="en-US" dirty="0">
                <a:solidFill>
                  <a:srgbClr val="333333"/>
                </a:solidFill>
                <a:latin typeface="Calibri" panose="020F0502020204030204" pitchFamily="34" charset="0"/>
                <a:ea typeface="Times New Roman" panose="02020603050405020304" pitchFamily="18" charset="0"/>
                <a:cs typeface="Arial" panose="020B0604020202020204" pitchFamily="34" charset="0"/>
              </a:rPr>
              <a:t>overlap. S-58, S-101 and </a:t>
            </a:r>
            <a:r>
              <a:rPr lang="en-US" dirty="0" smtClean="0">
                <a:solidFill>
                  <a:srgbClr val="333333"/>
                </a:solidFill>
                <a:latin typeface="Calibri" panose="020F0502020204030204" pitchFamily="34" charset="0"/>
                <a:ea typeface="Times New Roman" panose="02020603050405020304" pitchFamily="18" charset="0"/>
                <a:cs typeface="Arial" panose="020B0604020202020204" pitchFamily="34" charset="0"/>
              </a:rPr>
              <a:t>S-102.</a:t>
            </a:r>
            <a:endParaRPr lang="en-US" dirty="0" smtClean="0"/>
          </a:p>
          <a:p>
            <a:r>
              <a:rPr lang="en-US" dirty="0" smtClean="0"/>
              <a:t>One course in </a:t>
            </a:r>
            <a:r>
              <a:rPr lang="en-US" dirty="0"/>
              <a:t>ENC distribution </a:t>
            </a:r>
            <a:r>
              <a:rPr lang="en-US" dirty="0" smtClean="0"/>
              <a:t>and services arranged </a:t>
            </a:r>
            <a:r>
              <a:rPr lang="en-US" dirty="0"/>
              <a:t>for </a:t>
            </a:r>
            <a:r>
              <a:rPr lang="en-US" dirty="0" smtClean="0"/>
              <a:t>a Navy after signing the </a:t>
            </a:r>
            <a:r>
              <a:rPr lang="en-US" dirty="0"/>
              <a:t>PRIMAR Navy Supplier Service.</a:t>
            </a:r>
            <a:endParaRPr lang="nb-NO" dirty="0"/>
          </a:p>
          <a:p>
            <a:endParaRPr lang="nb-NO" dirty="0"/>
          </a:p>
        </p:txBody>
      </p:sp>
    </p:spTree>
    <p:extLst>
      <p:ext uri="{BB962C8B-B14F-4D97-AF65-F5344CB8AC3E}">
        <p14:creationId xmlns:p14="http://schemas.microsoft.com/office/powerpoint/2010/main" val="4001052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09600" y="699247"/>
            <a:ext cx="8153400" cy="914400"/>
          </a:xfrm>
        </p:spPr>
        <p:txBody>
          <a:bodyPr/>
          <a:lstStyle/>
          <a:p>
            <a:r>
              <a:rPr lang="en-US" sz="2800" b="1" dirty="0" smtClean="0">
                <a:latin typeface="Helvetica" pitchFamily="34" charset="0"/>
              </a:rPr>
              <a:t>2016 Financial Issues</a:t>
            </a:r>
            <a:endParaRPr lang="en-US" sz="2800" b="1" dirty="0">
              <a:latin typeface="Helvetica" pitchFamily="34" charset="0"/>
            </a:endParaRPr>
          </a:p>
        </p:txBody>
      </p:sp>
      <p:sp>
        <p:nvSpPr>
          <p:cNvPr id="3" name="Plassholder for innhold 2"/>
          <p:cNvSpPr>
            <a:spLocks noGrp="1"/>
          </p:cNvSpPr>
          <p:nvPr>
            <p:ph idx="1"/>
          </p:nvPr>
        </p:nvSpPr>
        <p:spPr>
          <a:xfrm>
            <a:off x="528430" y="1936376"/>
            <a:ext cx="8315739" cy="4392706"/>
          </a:xfrm>
        </p:spPr>
        <p:txBody>
          <a:bodyPr/>
          <a:lstStyle/>
          <a:p>
            <a:r>
              <a:rPr lang="en-US" dirty="0" smtClean="0"/>
              <a:t>Total </a:t>
            </a:r>
            <a:r>
              <a:rPr lang="en-US" dirty="0"/>
              <a:t>revenue of ENC sales 21 % increase compared with </a:t>
            </a:r>
            <a:r>
              <a:rPr lang="en-US" dirty="0" smtClean="0"/>
              <a:t>2015.</a:t>
            </a:r>
            <a:endParaRPr lang="nb-NO" dirty="0"/>
          </a:p>
          <a:p>
            <a:r>
              <a:rPr lang="en-US" dirty="0" smtClean="0"/>
              <a:t>Total </a:t>
            </a:r>
            <a:r>
              <a:rPr lang="en-US" dirty="0"/>
              <a:t>cost of PRIMAR operation $</a:t>
            </a:r>
            <a:r>
              <a:rPr lang="en-US" dirty="0" smtClean="0"/>
              <a:t>2,07m.</a:t>
            </a:r>
          </a:p>
          <a:p>
            <a:r>
              <a:rPr lang="en-US" dirty="0" smtClean="0"/>
              <a:t>Financial </a:t>
            </a:r>
            <a:r>
              <a:rPr lang="en-US" dirty="0"/>
              <a:t>surplus (excess of cost coverage) of approximately </a:t>
            </a:r>
            <a:r>
              <a:rPr lang="en-US" dirty="0" smtClean="0"/>
              <a:t>$460k </a:t>
            </a:r>
            <a:r>
              <a:rPr lang="en-US" dirty="0"/>
              <a:t>to be paid back to member nations</a:t>
            </a:r>
            <a:r>
              <a:rPr lang="en-US" dirty="0" smtClean="0"/>
              <a:t>.</a:t>
            </a:r>
          </a:p>
        </p:txBody>
      </p:sp>
    </p:spTree>
    <p:extLst>
      <p:ext uri="{BB962C8B-B14F-4D97-AF65-F5344CB8AC3E}">
        <p14:creationId xmlns:p14="http://schemas.microsoft.com/office/powerpoint/2010/main" val="4116845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09600" y="699247"/>
            <a:ext cx="8153400" cy="914400"/>
          </a:xfrm>
        </p:spPr>
        <p:txBody>
          <a:bodyPr/>
          <a:lstStyle/>
          <a:p>
            <a:r>
              <a:rPr lang="en-US" sz="2800" b="1" dirty="0" smtClean="0">
                <a:latin typeface="Helvetica" pitchFamily="34" charset="0"/>
              </a:rPr>
              <a:t>2016 Financial Issues</a:t>
            </a:r>
            <a:endParaRPr lang="en-US" sz="2800" b="1" dirty="0">
              <a:latin typeface="Helvetica" pitchFamily="34" charset="0"/>
            </a:endParaRPr>
          </a:p>
        </p:txBody>
      </p:sp>
      <p:sp>
        <p:nvSpPr>
          <p:cNvPr id="3" name="Plassholder for innhold 2"/>
          <p:cNvSpPr>
            <a:spLocks noGrp="1"/>
          </p:cNvSpPr>
          <p:nvPr>
            <p:ph idx="1"/>
          </p:nvPr>
        </p:nvSpPr>
        <p:spPr>
          <a:xfrm>
            <a:off x="528430" y="1775012"/>
            <a:ext cx="8315739" cy="4213412"/>
          </a:xfrm>
        </p:spPr>
        <p:txBody>
          <a:bodyPr/>
          <a:lstStyle/>
          <a:p>
            <a:r>
              <a:rPr lang="en-US" dirty="0" smtClean="0"/>
              <a:t>New financial model approved by PAC 23. Effective from 2017.</a:t>
            </a:r>
          </a:p>
          <a:p>
            <a:r>
              <a:rPr lang="en-US" dirty="0" smtClean="0"/>
              <a:t>Fixed fee pr. ENC transaction</a:t>
            </a:r>
          </a:p>
          <a:p>
            <a:r>
              <a:rPr lang="en-US" dirty="0" smtClean="0">
                <a:solidFill>
                  <a:srgbClr val="333333"/>
                </a:solidFill>
                <a:latin typeface="Calibri" panose="020F0502020204030204" pitchFamily="34" charset="0"/>
                <a:ea typeface="Times New Roman" panose="02020603050405020304" pitchFamily="18" charset="0"/>
                <a:cs typeface="Arial" panose="020B0604020202020204" pitchFamily="34" charset="0"/>
              </a:rPr>
              <a:t>Transaction </a:t>
            </a:r>
            <a:r>
              <a:rPr lang="en-US" dirty="0">
                <a:solidFill>
                  <a:srgbClr val="333333"/>
                </a:solidFill>
                <a:latin typeface="Calibri" panose="020F0502020204030204" pitchFamily="34" charset="0"/>
                <a:ea typeface="Times New Roman" panose="02020603050405020304" pitchFamily="18" charset="0"/>
                <a:cs typeface="Arial" panose="020B0604020202020204" pitchFamily="34" charset="0"/>
              </a:rPr>
              <a:t>fee commercial transactions: $</a:t>
            </a:r>
            <a:r>
              <a:rPr lang="en-US" dirty="0" smtClean="0">
                <a:solidFill>
                  <a:srgbClr val="333333"/>
                </a:solidFill>
                <a:latin typeface="Calibri" panose="020F0502020204030204" pitchFamily="34" charset="0"/>
                <a:ea typeface="Times New Roman" panose="02020603050405020304" pitchFamily="18" charset="0"/>
                <a:cs typeface="Arial" panose="020B0604020202020204" pitchFamily="34" charset="0"/>
              </a:rPr>
              <a:t>1,0</a:t>
            </a:r>
          </a:p>
          <a:p>
            <a:r>
              <a:rPr lang="en-US" dirty="0" smtClean="0">
                <a:solidFill>
                  <a:srgbClr val="333333"/>
                </a:solidFill>
                <a:latin typeface="Calibri" panose="020F0502020204030204" pitchFamily="34" charset="0"/>
                <a:ea typeface="Times New Roman" panose="02020603050405020304" pitchFamily="18" charset="0"/>
                <a:cs typeface="Arial" panose="020B0604020202020204" pitchFamily="34" charset="0"/>
              </a:rPr>
              <a:t>Transaction </a:t>
            </a:r>
            <a:r>
              <a:rPr lang="en-US" dirty="0">
                <a:solidFill>
                  <a:srgbClr val="333333"/>
                </a:solidFill>
                <a:latin typeface="Calibri" panose="020F0502020204030204" pitchFamily="34" charset="0"/>
                <a:ea typeface="Times New Roman" panose="02020603050405020304" pitchFamily="18" charset="0"/>
                <a:cs typeface="Arial" panose="020B0604020202020204" pitchFamily="34" charset="0"/>
              </a:rPr>
              <a:t>fee national transactions: $1,4 </a:t>
            </a:r>
            <a:endParaRPr lang="en-US" dirty="0" smtClean="0"/>
          </a:p>
          <a:p>
            <a:r>
              <a:rPr lang="en-US" dirty="0"/>
              <a:t>Transaction fee national services to non-PRIMAR members: $2,3</a:t>
            </a:r>
            <a:endParaRPr lang="nb-NO" dirty="0"/>
          </a:p>
          <a:p>
            <a:endParaRPr lang="nb-NO" dirty="0"/>
          </a:p>
        </p:txBody>
      </p:sp>
    </p:spTree>
    <p:extLst>
      <p:ext uri="{BB962C8B-B14F-4D97-AF65-F5344CB8AC3E}">
        <p14:creationId xmlns:p14="http://schemas.microsoft.com/office/powerpoint/2010/main" val="1754125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457199" y="2239852"/>
            <a:ext cx="8292353" cy="4137323"/>
          </a:xfrm>
        </p:spPr>
        <p:txBody>
          <a:bodyPr/>
          <a:lstStyle/>
          <a:p>
            <a:r>
              <a:rPr lang="en-US" sz="3200" dirty="0">
                <a:latin typeface="+mn-lt"/>
              </a:rPr>
              <a:t>VPN Java applets to WEB project. </a:t>
            </a:r>
            <a:r>
              <a:rPr lang="en-US" sz="3200" dirty="0" smtClean="0">
                <a:latin typeface="+mn-lt"/>
              </a:rPr>
              <a:t>Completed.</a:t>
            </a:r>
            <a:endParaRPr lang="en-US" sz="3200" dirty="0">
              <a:latin typeface="+mn-lt"/>
            </a:endParaRPr>
          </a:p>
          <a:p>
            <a:r>
              <a:rPr lang="en-US" sz="3200" dirty="0">
                <a:latin typeface="+mn-lt"/>
              </a:rPr>
              <a:t>Official ENC data report</a:t>
            </a:r>
            <a:r>
              <a:rPr lang="en-US" sz="3200" dirty="0" smtClean="0">
                <a:latin typeface="+mn-lt"/>
              </a:rPr>
              <a:t>. Completed.</a:t>
            </a:r>
            <a:endParaRPr lang="en-US" sz="3200" dirty="0">
              <a:latin typeface="+mn-lt"/>
            </a:endParaRPr>
          </a:p>
          <a:p>
            <a:r>
              <a:rPr lang="en-US" sz="3200" dirty="0">
                <a:latin typeface="+mn-lt"/>
              </a:rPr>
              <a:t>Development of next generation of the </a:t>
            </a:r>
            <a:r>
              <a:rPr lang="en-US" sz="3200" dirty="0" smtClean="0">
                <a:latin typeface="+mn-lt"/>
              </a:rPr>
              <a:t>PRIMAR Chart </a:t>
            </a:r>
            <a:r>
              <a:rPr lang="en-US" sz="3200" dirty="0">
                <a:latin typeface="+mn-lt"/>
              </a:rPr>
              <a:t>Catalogue has started. From Java to </a:t>
            </a:r>
            <a:r>
              <a:rPr lang="en-US" sz="3200" dirty="0" smtClean="0">
                <a:latin typeface="+mn-lt"/>
              </a:rPr>
              <a:t>Web with improved </a:t>
            </a:r>
            <a:r>
              <a:rPr lang="en-US" sz="3200" dirty="0">
                <a:latin typeface="+mn-lt"/>
              </a:rPr>
              <a:t>functionality. </a:t>
            </a:r>
            <a:endParaRPr lang="nb-NO" sz="3200" dirty="0">
              <a:latin typeface="+mn-lt"/>
            </a:endParaRPr>
          </a:p>
        </p:txBody>
      </p:sp>
      <p:sp>
        <p:nvSpPr>
          <p:cNvPr id="2" name="Tittel 1"/>
          <p:cNvSpPr>
            <a:spLocks noGrp="1"/>
          </p:cNvSpPr>
          <p:nvPr>
            <p:ph type="ctrTitle"/>
          </p:nvPr>
        </p:nvSpPr>
        <p:spPr/>
        <p:txBody>
          <a:bodyPr/>
          <a:lstStyle/>
          <a:p>
            <a:r>
              <a:rPr lang="en-US" sz="2800" b="1" dirty="0" smtClean="0">
                <a:latin typeface="Helvetica" pitchFamily="34" charset="0"/>
              </a:rPr>
              <a:t>2016 Technology Development</a:t>
            </a:r>
            <a:endParaRPr lang="en-US" sz="2800" b="1" dirty="0">
              <a:latin typeface="Helvetica" pitchFamily="34" charset="0"/>
            </a:endParaRPr>
          </a:p>
        </p:txBody>
      </p:sp>
    </p:spTree>
    <p:extLst>
      <p:ext uri="{BB962C8B-B14F-4D97-AF65-F5344CB8AC3E}">
        <p14:creationId xmlns:p14="http://schemas.microsoft.com/office/powerpoint/2010/main" val="145069983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457199" y="1772272"/>
            <a:ext cx="8292353" cy="4484149"/>
          </a:xfrm>
        </p:spPr>
        <p:txBody>
          <a:bodyPr/>
          <a:lstStyle/>
          <a:p>
            <a:r>
              <a:rPr lang="en-US" sz="3200" dirty="0" smtClean="0">
                <a:latin typeface="Calibri" panose="020F0502020204030204" pitchFamily="34" charset="0"/>
                <a:ea typeface="Times New Roman" panose="02020603050405020304" pitchFamily="18" charset="0"/>
                <a:cs typeface="Times New Roman" panose="02020603050405020304" pitchFamily="18" charset="0"/>
              </a:rPr>
              <a:t>Web-based PRIMAR </a:t>
            </a:r>
            <a:r>
              <a:rPr lang="en-US" sz="3200" dirty="0">
                <a:latin typeface="Calibri" panose="020F0502020204030204" pitchFamily="34" charset="0"/>
                <a:ea typeface="Times New Roman" panose="02020603050405020304" pitchFamily="18" charset="0"/>
                <a:cs typeface="Times New Roman" panose="02020603050405020304" pitchFamily="18" charset="0"/>
              </a:rPr>
              <a:t>ENC </a:t>
            </a:r>
            <a:r>
              <a:rPr lang="en-US" sz="3200" dirty="0" smtClean="0">
                <a:latin typeface="Calibri" panose="020F0502020204030204" pitchFamily="34" charset="0"/>
                <a:ea typeface="Times New Roman" panose="02020603050405020304" pitchFamily="18" charset="0"/>
                <a:cs typeface="Times New Roman" panose="02020603050405020304" pitchFamily="18" charset="0"/>
              </a:rPr>
              <a:t>Improver. Completed.</a:t>
            </a:r>
          </a:p>
          <a:p>
            <a:r>
              <a:rPr lang="en-US" sz="3200" dirty="0" smtClean="0">
                <a:latin typeface="Calibri" panose="020F0502020204030204" pitchFamily="34" charset="0"/>
                <a:ea typeface="Times New Roman" panose="02020603050405020304" pitchFamily="18" charset="0"/>
                <a:cs typeface="Times New Roman" panose="02020603050405020304" pitchFamily="18" charset="0"/>
              </a:rPr>
              <a:t>Allows </a:t>
            </a:r>
            <a:r>
              <a:rPr lang="en-US" sz="3200" dirty="0">
                <a:latin typeface="Calibri" panose="020F0502020204030204" pitchFamily="34" charset="0"/>
                <a:ea typeface="Times New Roman" panose="02020603050405020304" pitchFamily="18" charset="0"/>
                <a:cs typeface="Times New Roman" panose="02020603050405020304" pitchFamily="18" charset="0"/>
              </a:rPr>
              <a:t>an end-user </a:t>
            </a:r>
            <a:r>
              <a:rPr lang="en-US" sz="3200" dirty="0" smtClean="0">
                <a:latin typeface="Calibri" panose="020F0502020204030204" pitchFamily="34" charset="0"/>
                <a:ea typeface="Times New Roman" panose="02020603050405020304" pitchFamily="18" charset="0"/>
                <a:cs typeface="Times New Roman" panose="02020603050405020304" pitchFamily="18" charset="0"/>
              </a:rPr>
              <a:t>to </a:t>
            </a:r>
            <a:r>
              <a:rPr lang="en-US" sz="3200" dirty="0">
                <a:latin typeface="Calibri" panose="020F0502020204030204" pitchFamily="34" charset="0"/>
                <a:ea typeface="Times New Roman" panose="02020603050405020304" pitchFamily="18" charset="0"/>
                <a:cs typeface="Times New Roman" panose="02020603050405020304" pitchFamily="18" charset="0"/>
              </a:rPr>
              <a:t>provide feedback to the Hydrographic Office on observed errors in an ENC.</a:t>
            </a:r>
            <a:endParaRPr lang="en-US" sz="3200" dirty="0">
              <a:latin typeface="+mn-lt"/>
            </a:endParaRPr>
          </a:p>
        </p:txBody>
      </p:sp>
      <p:sp>
        <p:nvSpPr>
          <p:cNvPr id="2" name="Tittel 1"/>
          <p:cNvSpPr>
            <a:spLocks noGrp="1"/>
          </p:cNvSpPr>
          <p:nvPr>
            <p:ph type="ctrTitle"/>
          </p:nvPr>
        </p:nvSpPr>
        <p:spPr/>
        <p:txBody>
          <a:bodyPr/>
          <a:lstStyle/>
          <a:p>
            <a:r>
              <a:rPr lang="en-US" sz="2800" b="1" dirty="0" smtClean="0">
                <a:latin typeface="Helvetica" pitchFamily="34" charset="0"/>
              </a:rPr>
              <a:t>2016 Technology Development</a:t>
            </a:r>
            <a:endParaRPr lang="en-US" sz="2800" b="1" dirty="0">
              <a:latin typeface="Helvetica" pitchFamily="34" charset="0"/>
            </a:endParaRPr>
          </a:p>
        </p:txBody>
      </p:sp>
      <p:pic>
        <p:nvPicPr>
          <p:cNvPr id="4" name="Bilde 3"/>
          <p:cNvPicPr>
            <a:picLocks noChangeAspect="1"/>
          </p:cNvPicPr>
          <p:nvPr/>
        </p:nvPicPr>
        <p:blipFill>
          <a:blip r:embed="rId2"/>
          <a:stretch>
            <a:fillRect/>
          </a:stretch>
        </p:blipFill>
        <p:spPr>
          <a:xfrm>
            <a:off x="2039617" y="3633534"/>
            <a:ext cx="5124671" cy="2875786"/>
          </a:xfrm>
          <a:prstGeom prst="rect">
            <a:avLst/>
          </a:prstGeom>
        </p:spPr>
      </p:pic>
    </p:spTree>
    <p:extLst>
      <p:ext uri="{BB962C8B-B14F-4D97-AF65-F5344CB8AC3E}">
        <p14:creationId xmlns:p14="http://schemas.microsoft.com/office/powerpoint/2010/main" val="227505423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498282" y="1422803"/>
            <a:ext cx="8292353" cy="4484149"/>
          </a:xfrm>
        </p:spPr>
        <p:txBody>
          <a:bodyPr/>
          <a:lstStyle/>
          <a:p>
            <a:r>
              <a:rPr lang="en-US" sz="3200" dirty="0" smtClean="0">
                <a:latin typeface="Calibri" panose="020F0502020204030204" pitchFamily="34" charset="0"/>
                <a:ea typeface="Times New Roman" panose="02020603050405020304" pitchFamily="18" charset="0"/>
                <a:cs typeface="Times New Roman" panose="02020603050405020304" pitchFamily="18" charset="0"/>
              </a:rPr>
              <a:t>S-102 data distribution. Ongoing. </a:t>
            </a:r>
          </a:p>
          <a:p>
            <a:r>
              <a:rPr lang="en-US" sz="3200" dirty="0" smtClean="0">
                <a:latin typeface="Calibri" panose="020F0502020204030204" pitchFamily="34" charset="0"/>
                <a:ea typeface="Times New Roman" panose="02020603050405020304" pitchFamily="18" charset="0"/>
                <a:cs typeface="Times New Roman" panose="02020603050405020304" pitchFamily="18" charset="0"/>
              </a:rPr>
              <a:t>S-102 upload, validation, viewing, encryption and distribution.</a:t>
            </a:r>
            <a:endParaRPr lang="en-US" sz="3200" dirty="0">
              <a:latin typeface="+mn-lt"/>
            </a:endParaRPr>
          </a:p>
        </p:txBody>
      </p:sp>
      <p:sp>
        <p:nvSpPr>
          <p:cNvPr id="2" name="Tittel 1"/>
          <p:cNvSpPr>
            <a:spLocks noGrp="1"/>
          </p:cNvSpPr>
          <p:nvPr>
            <p:ph type="ctrTitle"/>
          </p:nvPr>
        </p:nvSpPr>
        <p:spPr>
          <a:xfrm>
            <a:off x="467544" y="827766"/>
            <a:ext cx="6696744" cy="936104"/>
          </a:xfrm>
        </p:spPr>
        <p:txBody>
          <a:bodyPr/>
          <a:lstStyle/>
          <a:p>
            <a:r>
              <a:rPr lang="en-US" sz="2800" b="1" dirty="0" smtClean="0">
                <a:latin typeface="Helvetica" pitchFamily="34" charset="0"/>
              </a:rPr>
              <a:t>2016 Technology Development</a:t>
            </a:r>
            <a:endParaRPr lang="en-US" sz="2800" b="1" dirty="0">
              <a:latin typeface="Helvetica" pitchFamily="34" charset="0"/>
            </a:endParaRPr>
          </a:p>
        </p:txBody>
      </p:sp>
      <p:pic>
        <p:nvPicPr>
          <p:cNvPr id="5" name="Bilde 4"/>
          <p:cNvPicPr>
            <a:picLocks noChangeAspect="1"/>
          </p:cNvPicPr>
          <p:nvPr/>
        </p:nvPicPr>
        <p:blipFill>
          <a:blip r:embed="rId2"/>
          <a:stretch>
            <a:fillRect/>
          </a:stretch>
        </p:blipFill>
        <p:spPr>
          <a:xfrm>
            <a:off x="1582906" y="3248526"/>
            <a:ext cx="5786217" cy="3226929"/>
          </a:xfrm>
          <a:prstGeom prst="rect">
            <a:avLst/>
          </a:prstGeom>
        </p:spPr>
      </p:pic>
    </p:spTree>
    <p:extLst>
      <p:ext uri="{BB962C8B-B14F-4D97-AF65-F5344CB8AC3E}">
        <p14:creationId xmlns:p14="http://schemas.microsoft.com/office/powerpoint/2010/main" val="201070984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09600" y="762000"/>
            <a:ext cx="8153400" cy="914400"/>
          </a:xfrm>
        </p:spPr>
        <p:txBody>
          <a:bodyPr/>
          <a:lstStyle/>
          <a:p>
            <a:r>
              <a:rPr lang="nb-NO" sz="2800" b="1" dirty="0" smtClean="0">
                <a:latin typeface="Helvetica" pitchFamily="34" charset="0"/>
              </a:rPr>
              <a:t>Targets for 2017</a:t>
            </a:r>
            <a:endParaRPr lang="nb-NO" sz="2800" b="1" dirty="0">
              <a:latin typeface="Helvetica" pitchFamily="34" charset="0"/>
            </a:endParaRPr>
          </a:p>
        </p:txBody>
      </p:sp>
      <p:sp>
        <p:nvSpPr>
          <p:cNvPr id="3" name="Plassholder for innhold 2"/>
          <p:cNvSpPr>
            <a:spLocks noGrp="1"/>
          </p:cNvSpPr>
          <p:nvPr>
            <p:ph idx="1"/>
          </p:nvPr>
        </p:nvSpPr>
        <p:spPr>
          <a:xfrm>
            <a:off x="538369" y="1407459"/>
            <a:ext cx="8295861" cy="4876800"/>
          </a:xfrm>
        </p:spPr>
        <p:txBody>
          <a:bodyPr/>
          <a:lstStyle/>
          <a:p>
            <a:r>
              <a:rPr lang="en-US" dirty="0" smtClean="0"/>
              <a:t>Provide </a:t>
            </a:r>
            <a:r>
              <a:rPr lang="en-US" dirty="0"/>
              <a:t>the world’s most efficient ENC quality control and validation </a:t>
            </a:r>
            <a:r>
              <a:rPr lang="en-US" dirty="0" smtClean="0"/>
              <a:t>services.</a:t>
            </a:r>
            <a:endParaRPr lang="nb-NO" dirty="0"/>
          </a:p>
          <a:p>
            <a:pPr lvl="0"/>
            <a:r>
              <a:rPr lang="en-US" dirty="0" smtClean="0"/>
              <a:t>Increased </a:t>
            </a:r>
            <a:r>
              <a:rPr lang="en-US" dirty="0"/>
              <a:t>ENC coverage </a:t>
            </a:r>
            <a:r>
              <a:rPr lang="en-US" dirty="0" smtClean="0"/>
              <a:t>– new members.</a:t>
            </a:r>
          </a:p>
          <a:p>
            <a:pPr lvl="0"/>
            <a:r>
              <a:rPr lang="en-US" dirty="0" smtClean="0"/>
              <a:t>Capacity Building</a:t>
            </a:r>
          </a:p>
          <a:p>
            <a:pPr lvl="0"/>
            <a:r>
              <a:rPr lang="en-US" dirty="0" smtClean="0"/>
              <a:t>Evaluation of new financial model</a:t>
            </a:r>
          </a:p>
          <a:p>
            <a:pPr lvl="0"/>
            <a:r>
              <a:rPr lang="en-US" dirty="0" smtClean="0"/>
              <a:t>Updated strategic plan</a:t>
            </a:r>
          </a:p>
          <a:p>
            <a:pPr lvl="0"/>
            <a:r>
              <a:rPr lang="en-US" dirty="0" smtClean="0"/>
              <a:t>Continue technology development – S-101 project start.</a:t>
            </a:r>
          </a:p>
          <a:p>
            <a:pPr lvl="0"/>
            <a:r>
              <a:rPr lang="en-US" dirty="0" smtClean="0"/>
              <a:t>Visibility</a:t>
            </a:r>
          </a:p>
          <a:p>
            <a:pPr lvl="0"/>
            <a:endParaRPr lang="en-US" dirty="0" smtClean="0"/>
          </a:p>
          <a:p>
            <a:pPr lvl="0"/>
            <a:endParaRPr lang="en-US" dirty="0" smtClean="0"/>
          </a:p>
          <a:p>
            <a:pPr lvl="0"/>
            <a:endParaRPr lang="nb-NO" dirty="0"/>
          </a:p>
          <a:p>
            <a:endParaRPr lang="nb-NO" dirty="0"/>
          </a:p>
        </p:txBody>
      </p:sp>
    </p:spTree>
    <p:extLst>
      <p:ext uri="{BB962C8B-B14F-4D97-AF65-F5344CB8AC3E}">
        <p14:creationId xmlns:p14="http://schemas.microsoft.com/office/powerpoint/2010/main" val="3872605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3" name="Oval 2"/>
          <p:cNvSpPr>
            <a:spLocks noChangeArrowheads="1"/>
          </p:cNvSpPr>
          <p:nvPr/>
        </p:nvSpPr>
        <p:spPr bwMode="auto">
          <a:xfrm>
            <a:off x="2519363" y="2420938"/>
            <a:ext cx="4105275" cy="3744912"/>
          </a:xfrm>
          <a:prstGeom prst="ellipse">
            <a:avLst/>
          </a:prstGeom>
          <a:noFill/>
          <a:ln w="38100">
            <a:solidFill>
              <a:srgbClr val="FF0000"/>
            </a:solidFill>
            <a:round/>
            <a:headEnd/>
            <a:tailEnd/>
          </a:ln>
        </p:spPr>
        <p:txBody>
          <a:bodyPr wrap="none" anchor="ctr"/>
          <a:lstStyle/>
          <a:p>
            <a:pPr algn="ctr"/>
            <a:endParaRPr lang="en-US">
              <a:solidFill>
                <a:srgbClr val="FF0000"/>
              </a:solidFill>
              <a:latin typeface="Times New Roman" pitchFamily="18" charset="0"/>
            </a:endParaRPr>
          </a:p>
        </p:txBody>
      </p:sp>
      <p:pic>
        <p:nvPicPr>
          <p:cNvPr id="2055" name="Picture 6" descr="lafayette10"/>
          <p:cNvPicPr>
            <a:picLocks noChangeAspect="1" noChangeArrowheads="1"/>
          </p:cNvPicPr>
          <p:nvPr/>
        </p:nvPicPr>
        <p:blipFill>
          <a:blip r:embed="rId4"/>
          <a:srcRect/>
          <a:stretch>
            <a:fillRect/>
          </a:stretch>
        </p:blipFill>
        <p:spPr bwMode="auto">
          <a:xfrm>
            <a:off x="3887788" y="5734050"/>
            <a:ext cx="1368425" cy="939800"/>
          </a:xfrm>
          <a:prstGeom prst="rect">
            <a:avLst/>
          </a:prstGeom>
          <a:noFill/>
          <a:ln w="9525">
            <a:noFill/>
            <a:miter lim="800000"/>
            <a:headEnd/>
            <a:tailEnd/>
          </a:ln>
        </p:spPr>
      </p:pic>
      <p:sp>
        <p:nvSpPr>
          <p:cNvPr id="2056" name="Text Box 7"/>
          <p:cNvSpPr txBox="1">
            <a:spLocks noChangeArrowheads="1"/>
          </p:cNvSpPr>
          <p:nvPr/>
        </p:nvSpPr>
        <p:spPr bwMode="auto">
          <a:xfrm>
            <a:off x="3971925" y="5229225"/>
            <a:ext cx="1198563" cy="523875"/>
          </a:xfrm>
          <a:prstGeom prst="rect">
            <a:avLst/>
          </a:prstGeom>
          <a:noFill/>
          <a:ln w="9525">
            <a:noFill/>
            <a:miter lim="800000"/>
            <a:headEnd/>
            <a:tailEnd/>
          </a:ln>
        </p:spPr>
        <p:txBody>
          <a:bodyPr wrap="none">
            <a:spAutoFit/>
          </a:bodyPr>
          <a:lstStyle/>
          <a:p>
            <a:pPr algn="ctr"/>
            <a:r>
              <a:rPr lang="nb-NO" sz="1400" b="1"/>
              <a:t>Navy and </a:t>
            </a:r>
          </a:p>
          <a:p>
            <a:pPr algn="ctr"/>
            <a:r>
              <a:rPr lang="nb-NO" sz="1400" b="1"/>
              <a:t>coast guard</a:t>
            </a:r>
          </a:p>
        </p:txBody>
      </p:sp>
      <p:sp>
        <p:nvSpPr>
          <p:cNvPr id="2057" name="Rectangle 8"/>
          <p:cNvSpPr>
            <a:spLocks noChangeArrowheads="1"/>
          </p:cNvSpPr>
          <p:nvPr/>
        </p:nvSpPr>
        <p:spPr bwMode="auto">
          <a:xfrm>
            <a:off x="2379663" y="3284538"/>
            <a:ext cx="1587" cy="365125"/>
          </a:xfrm>
          <a:prstGeom prst="rect">
            <a:avLst/>
          </a:prstGeom>
          <a:noFill/>
          <a:ln w="9525">
            <a:noFill/>
            <a:miter lim="800000"/>
            <a:headEnd/>
            <a:tailEnd/>
          </a:ln>
        </p:spPr>
        <p:txBody>
          <a:bodyPr wrap="none" lIns="0" tIns="0" rIns="0" bIns="0">
            <a:spAutoFit/>
          </a:bodyPr>
          <a:lstStyle/>
          <a:p>
            <a:endParaRPr lang="en-US">
              <a:latin typeface="Times" pitchFamily="18" charset="0"/>
            </a:endParaRPr>
          </a:p>
        </p:txBody>
      </p:sp>
      <p:grpSp>
        <p:nvGrpSpPr>
          <p:cNvPr id="2058" name="Group 9"/>
          <p:cNvGrpSpPr>
            <a:grpSpLocks/>
          </p:cNvGrpSpPr>
          <p:nvPr/>
        </p:nvGrpSpPr>
        <p:grpSpPr bwMode="auto">
          <a:xfrm>
            <a:off x="534987" y="3573463"/>
            <a:ext cx="2381250" cy="865187"/>
            <a:chOff x="337" y="2251"/>
            <a:chExt cx="1500" cy="545"/>
          </a:xfrm>
        </p:grpSpPr>
        <p:pic>
          <p:nvPicPr>
            <p:cNvPr id="2095" name="Picture 10" descr="Brevik VTS"/>
            <p:cNvPicPr>
              <a:picLocks noChangeAspect="1" noChangeArrowheads="1"/>
            </p:cNvPicPr>
            <p:nvPr/>
          </p:nvPicPr>
          <p:blipFill>
            <a:blip r:embed="rId5"/>
            <a:srcRect/>
            <a:stretch>
              <a:fillRect/>
            </a:stretch>
          </p:blipFill>
          <p:spPr bwMode="auto">
            <a:xfrm>
              <a:off x="1156" y="2251"/>
              <a:ext cx="681" cy="545"/>
            </a:xfrm>
            <a:prstGeom prst="rect">
              <a:avLst/>
            </a:prstGeom>
            <a:noFill/>
            <a:ln w="9525">
              <a:noFill/>
              <a:miter lim="800000"/>
              <a:headEnd/>
              <a:tailEnd/>
            </a:ln>
          </p:spPr>
        </p:pic>
        <p:sp>
          <p:nvSpPr>
            <p:cNvPr id="2096" name="Text Box 11"/>
            <p:cNvSpPr txBox="1">
              <a:spLocks noChangeArrowheads="1"/>
            </p:cNvSpPr>
            <p:nvPr/>
          </p:nvSpPr>
          <p:spPr bwMode="auto">
            <a:xfrm>
              <a:off x="337" y="2394"/>
              <a:ext cx="868" cy="330"/>
            </a:xfrm>
            <a:prstGeom prst="rect">
              <a:avLst/>
            </a:prstGeom>
            <a:noFill/>
            <a:ln w="9525">
              <a:noFill/>
              <a:miter lim="800000"/>
              <a:headEnd/>
              <a:tailEnd/>
            </a:ln>
          </p:spPr>
          <p:txBody>
            <a:bodyPr wrap="none">
              <a:spAutoFit/>
            </a:bodyPr>
            <a:lstStyle/>
            <a:p>
              <a:pPr algn="ctr"/>
              <a:r>
                <a:rPr lang="en-US" sz="1400" b="1" dirty="0" smtClean="0"/>
                <a:t>Vessel Traffic </a:t>
              </a:r>
            </a:p>
            <a:p>
              <a:pPr algn="ctr"/>
              <a:r>
                <a:rPr lang="nb-NO" sz="1400" b="1" dirty="0" smtClean="0"/>
                <a:t>Management</a:t>
              </a:r>
              <a:endParaRPr lang="nb-NO" sz="1400" b="1" dirty="0"/>
            </a:p>
          </p:txBody>
        </p:sp>
      </p:grpSp>
      <p:sp>
        <p:nvSpPr>
          <p:cNvPr id="2094" name="Text Box 14"/>
          <p:cNvSpPr txBox="1">
            <a:spLocks noChangeArrowheads="1"/>
          </p:cNvSpPr>
          <p:nvPr/>
        </p:nvSpPr>
        <p:spPr bwMode="auto">
          <a:xfrm>
            <a:off x="2342463" y="1783824"/>
            <a:ext cx="1030288" cy="523875"/>
          </a:xfrm>
          <a:prstGeom prst="rect">
            <a:avLst/>
          </a:prstGeom>
          <a:noFill/>
          <a:ln w="9525">
            <a:noFill/>
            <a:miter lim="800000"/>
            <a:headEnd/>
            <a:tailEnd/>
          </a:ln>
        </p:spPr>
        <p:txBody>
          <a:bodyPr wrap="none">
            <a:spAutoFit/>
          </a:bodyPr>
          <a:lstStyle/>
          <a:p>
            <a:pPr algn="ctr"/>
            <a:r>
              <a:rPr lang="nb-NO" sz="1400" b="1" dirty="0"/>
              <a:t>Port State</a:t>
            </a:r>
          </a:p>
          <a:p>
            <a:pPr algn="ctr"/>
            <a:r>
              <a:rPr lang="nb-NO" sz="1400" b="1" dirty="0"/>
              <a:t>Control</a:t>
            </a:r>
          </a:p>
        </p:txBody>
      </p:sp>
      <p:grpSp>
        <p:nvGrpSpPr>
          <p:cNvPr id="2060" name="Group 15"/>
          <p:cNvGrpSpPr>
            <a:grpSpLocks/>
          </p:cNvGrpSpPr>
          <p:nvPr/>
        </p:nvGrpSpPr>
        <p:grpSpPr bwMode="auto">
          <a:xfrm>
            <a:off x="7358802" y="3754438"/>
            <a:ext cx="1337677" cy="1028700"/>
            <a:chOff x="3696" y="2976"/>
            <a:chExt cx="1180" cy="850"/>
          </a:xfrm>
        </p:grpSpPr>
        <p:pic>
          <p:nvPicPr>
            <p:cNvPr id="2091" name="Picture 16" descr="9834878"/>
            <p:cNvPicPr>
              <a:picLocks noChangeAspect="1" noChangeArrowheads="1"/>
            </p:cNvPicPr>
            <p:nvPr/>
          </p:nvPicPr>
          <p:blipFill>
            <a:blip r:embed="rId6"/>
            <a:srcRect/>
            <a:stretch>
              <a:fillRect/>
            </a:stretch>
          </p:blipFill>
          <p:spPr bwMode="auto">
            <a:xfrm>
              <a:off x="3696" y="3113"/>
              <a:ext cx="1180" cy="713"/>
            </a:xfrm>
            <a:prstGeom prst="rect">
              <a:avLst/>
            </a:prstGeom>
            <a:noFill/>
            <a:ln w="9525">
              <a:noFill/>
              <a:miter lim="800000"/>
              <a:headEnd/>
              <a:tailEnd/>
            </a:ln>
          </p:spPr>
        </p:pic>
        <p:sp>
          <p:nvSpPr>
            <p:cNvPr id="2092" name="Text Box 17"/>
            <p:cNvSpPr txBox="1">
              <a:spLocks noChangeArrowheads="1"/>
            </p:cNvSpPr>
            <p:nvPr/>
          </p:nvSpPr>
          <p:spPr bwMode="auto">
            <a:xfrm>
              <a:off x="4610" y="2976"/>
              <a:ext cx="116" cy="173"/>
            </a:xfrm>
            <a:prstGeom prst="rect">
              <a:avLst/>
            </a:prstGeom>
            <a:noFill/>
            <a:ln w="9525">
              <a:noFill/>
              <a:miter lim="800000"/>
              <a:headEnd/>
              <a:tailEnd/>
            </a:ln>
          </p:spPr>
          <p:txBody>
            <a:bodyPr wrap="none">
              <a:spAutoFit/>
            </a:bodyPr>
            <a:lstStyle/>
            <a:p>
              <a:pPr algn="ctr"/>
              <a:endParaRPr lang="en-US" sz="1200" b="1"/>
            </a:p>
          </p:txBody>
        </p:sp>
      </p:grpSp>
      <p:sp>
        <p:nvSpPr>
          <p:cNvPr id="2062" name="Text Box 29"/>
          <p:cNvSpPr txBox="1">
            <a:spLocks noChangeArrowheads="1"/>
          </p:cNvSpPr>
          <p:nvPr/>
        </p:nvSpPr>
        <p:spPr bwMode="auto">
          <a:xfrm>
            <a:off x="3861168" y="2652713"/>
            <a:ext cx="1365250" cy="523875"/>
          </a:xfrm>
          <a:prstGeom prst="rect">
            <a:avLst/>
          </a:prstGeom>
          <a:noFill/>
          <a:ln w="9525">
            <a:noFill/>
            <a:miter lim="800000"/>
            <a:headEnd/>
            <a:tailEnd/>
          </a:ln>
        </p:spPr>
        <p:txBody>
          <a:bodyPr>
            <a:spAutoFit/>
          </a:bodyPr>
          <a:lstStyle/>
          <a:p>
            <a:pPr algn="ctr"/>
            <a:r>
              <a:rPr lang="en-US" sz="1400" b="1" dirty="0" smtClean="0"/>
              <a:t>Navigation</a:t>
            </a:r>
            <a:r>
              <a:rPr lang="nb-NO" sz="1400" b="1" dirty="0" smtClean="0"/>
              <a:t> </a:t>
            </a:r>
            <a:r>
              <a:rPr lang="en-US" sz="1400" b="1" dirty="0"/>
              <a:t>on</a:t>
            </a:r>
            <a:r>
              <a:rPr lang="nb-NO" sz="1400" b="1" dirty="0"/>
              <a:t/>
            </a:r>
            <a:br>
              <a:rPr lang="nb-NO" sz="1400" b="1" dirty="0"/>
            </a:br>
            <a:r>
              <a:rPr lang="en-US" sz="1400" b="1" dirty="0"/>
              <a:t>official</a:t>
            </a:r>
            <a:r>
              <a:rPr lang="nb-NO" sz="1400" b="1" dirty="0"/>
              <a:t> ENCs</a:t>
            </a:r>
          </a:p>
        </p:txBody>
      </p:sp>
      <p:sp>
        <p:nvSpPr>
          <p:cNvPr id="2063" name="Text Box 30"/>
          <p:cNvSpPr txBox="1">
            <a:spLocks noChangeArrowheads="1"/>
          </p:cNvSpPr>
          <p:nvPr/>
        </p:nvSpPr>
        <p:spPr bwMode="auto">
          <a:xfrm>
            <a:off x="1575595" y="5106911"/>
            <a:ext cx="673100" cy="307975"/>
          </a:xfrm>
          <a:prstGeom prst="rect">
            <a:avLst/>
          </a:prstGeom>
          <a:noFill/>
          <a:ln w="9525">
            <a:noFill/>
            <a:miter lim="800000"/>
            <a:headEnd/>
            <a:tailEnd/>
          </a:ln>
        </p:spPr>
        <p:txBody>
          <a:bodyPr wrap="none">
            <a:spAutoFit/>
          </a:bodyPr>
          <a:lstStyle/>
          <a:p>
            <a:pPr algn="ctr"/>
            <a:r>
              <a:rPr lang="en-US" sz="1400" b="1" dirty="0"/>
              <a:t>Pilots</a:t>
            </a:r>
          </a:p>
        </p:txBody>
      </p:sp>
      <p:pic>
        <p:nvPicPr>
          <p:cNvPr id="2064" name="Picture 4"/>
          <p:cNvPicPr>
            <a:picLocks noChangeAspect="1" noChangeArrowheads="1"/>
          </p:cNvPicPr>
          <p:nvPr/>
        </p:nvPicPr>
        <p:blipFill>
          <a:blip r:embed="rId7"/>
          <a:srcRect/>
          <a:stretch>
            <a:fillRect/>
          </a:stretch>
        </p:blipFill>
        <p:spPr bwMode="auto">
          <a:xfrm>
            <a:off x="2300582" y="4941811"/>
            <a:ext cx="792162" cy="1223962"/>
          </a:xfrm>
          <a:prstGeom prst="rect">
            <a:avLst/>
          </a:prstGeom>
          <a:noFill/>
          <a:ln w="9525">
            <a:noFill/>
            <a:miter lim="800000"/>
            <a:headEnd/>
            <a:tailEnd/>
          </a:ln>
        </p:spPr>
      </p:pic>
      <p:grpSp>
        <p:nvGrpSpPr>
          <p:cNvPr id="2068" name="Group 26"/>
          <p:cNvGrpSpPr>
            <a:grpSpLocks/>
          </p:cNvGrpSpPr>
          <p:nvPr/>
        </p:nvGrpSpPr>
        <p:grpSpPr bwMode="auto">
          <a:xfrm>
            <a:off x="5724525" y="2563813"/>
            <a:ext cx="1152525" cy="1223962"/>
            <a:chOff x="1111" y="709"/>
            <a:chExt cx="2132" cy="2298"/>
          </a:xfrm>
        </p:grpSpPr>
        <p:pic>
          <p:nvPicPr>
            <p:cNvPr id="2089" name="Picture 4"/>
            <p:cNvPicPr>
              <a:picLocks noChangeAspect="1" noChangeArrowheads="1"/>
            </p:cNvPicPr>
            <p:nvPr/>
          </p:nvPicPr>
          <p:blipFill>
            <a:blip r:embed="rId8"/>
            <a:srcRect l="37694"/>
            <a:stretch>
              <a:fillRect/>
            </a:stretch>
          </p:blipFill>
          <p:spPr bwMode="auto">
            <a:xfrm>
              <a:off x="1519" y="709"/>
              <a:ext cx="1724" cy="2065"/>
            </a:xfrm>
            <a:prstGeom prst="rect">
              <a:avLst/>
            </a:prstGeom>
            <a:noFill/>
            <a:ln w="9525">
              <a:noFill/>
              <a:miter lim="800000"/>
              <a:headEnd/>
              <a:tailEnd/>
            </a:ln>
          </p:spPr>
        </p:pic>
        <p:pic>
          <p:nvPicPr>
            <p:cNvPr id="2090" name="Bilde 6" descr="iphone.png"/>
            <p:cNvPicPr>
              <a:picLocks noChangeAspect="1"/>
            </p:cNvPicPr>
            <p:nvPr/>
          </p:nvPicPr>
          <p:blipFill>
            <a:blip r:embed="rId9"/>
            <a:srcRect/>
            <a:stretch>
              <a:fillRect/>
            </a:stretch>
          </p:blipFill>
          <p:spPr bwMode="auto">
            <a:xfrm>
              <a:off x="1111" y="1162"/>
              <a:ext cx="932" cy="1845"/>
            </a:xfrm>
            <a:prstGeom prst="rect">
              <a:avLst/>
            </a:prstGeom>
            <a:noFill/>
            <a:ln w="9525">
              <a:noFill/>
              <a:miter lim="800000"/>
              <a:headEnd/>
              <a:tailEnd/>
            </a:ln>
          </p:spPr>
        </p:pic>
      </p:grpSp>
      <p:sp>
        <p:nvSpPr>
          <p:cNvPr id="2069" name="Rectangle 42"/>
          <p:cNvSpPr>
            <a:spLocks noGrp="1" noChangeArrowheads="1"/>
          </p:cNvSpPr>
          <p:nvPr>
            <p:ph type="title"/>
          </p:nvPr>
        </p:nvSpPr>
        <p:spPr bwMode="auto">
          <a:xfrm>
            <a:off x="-47625" y="361950"/>
            <a:ext cx="8964613" cy="1266825"/>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sz="2800" b="1" dirty="0" smtClean="0">
                <a:latin typeface="Helvetica Light"/>
              </a:rPr>
              <a:t>Maritime </a:t>
            </a:r>
            <a:r>
              <a:rPr sz="2800" b="1" dirty="0" err="1" smtClean="0">
                <a:latin typeface="Helvetica Light"/>
              </a:rPr>
              <a:t>Safety</a:t>
            </a:r>
            <a:r>
              <a:rPr sz="2800" b="1" dirty="0" smtClean="0">
                <a:latin typeface="Helvetica Light"/>
              </a:rPr>
              <a:t> </a:t>
            </a:r>
            <a:r>
              <a:rPr sz="2800" b="1" dirty="0" err="1" smtClean="0">
                <a:latin typeface="Helvetica Light"/>
              </a:rPr>
              <a:t>Circle</a:t>
            </a:r>
            <a:r>
              <a:rPr sz="2800" b="1" dirty="0" smtClean="0">
                <a:latin typeface="Helvetica Light"/>
              </a:rPr>
              <a:t/>
            </a:r>
            <a:br>
              <a:rPr sz="2800" b="1" dirty="0" smtClean="0">
                <a:latin typeface="Helvetica Light"/>
              </a:rPr>
            </a:br>
            <a:r>
              <a:rPr lang="en-US" sz="1800" dirty="0" smtClean="0">
                <a:latin typeface="Helvetica Light"/>
              </a:rPr>
              <a:t>Through</a:t>
            </a:r>
            <a:r>
              <a:rPr sz="1800" dirty="0" smtClean="0">
                <a:latin typeface="Helvetica Light"/>
              </a:rPr>
              <a:t> PRIMAR, all </a:t>
            </a:r>
            <a:r>
              <a:rPr sz="1800" dirty="0" err="1" smtClean="0">
                <a:latin typeface="Helvetica Light"/>
              </a:rPr>
              <a:t>actors</a:t>
            </a:r>
            <a:r>
              <a:rPr sz="1800" dirty="0" smtClean="0">
                <a:latin typeface="Helvetica Light"/>
              </a:rPr>
              <a:t> have </a:t>
            </a:r>
            <a:r>
              <a:rPr sz="1800" dirty="0" err="1" smtClean="0">
                <a:latin typeface="Helvetica Light"/>
              </a:rPr>
              <a:t>access</a:t>
            </a:r>
            <a:r>
              <a:rPr sz="1800" dirty="0" smtClean="0">
                <a:latin typeface="Helvetica Light"/>
              </a:rPr>
              <a:t> to </a:t>
            </a:r>
            <a:r>
              <a:rPr sz="1800" dirty="0" err="1" smtClean="0">
                <a:latin typeface="Helvetica Light"/>
              </a:rPr>
              <a:t>the</a:t>
            </a:r>
            <a:r>
              <a:rPr sz="1800" dirty="0" smtClean="0">
                <a:latin typeface="Helvetica Light"/>
              </a:rPr>
              <a:t> </a:t>
            </a:r>
            <a:br>
              <a:rPr sz="1800" dirty="0" smtClean="0">
                <a:latin typeface="Helvetica Light"/>
              </a:rPr>
            </a:br>
            <a:r>
              <a:rPr sz="1800" dirty="0" smtClean="0">
                <a:latin typeface="Helvetica Light"/>
              </a:rPr>
              <a:t>SAME CHARTING INFORMATION</a:t>
            </a:r>
          </a:p>
        </p:txBody>
      </p:sp>
      <p:sp>
        <p:nvSpPr>
          <p:cNvPr id="2070" name="Text Box 43"/>
          <p:cNvSpPr txBox="1">
            <a:spLocks noChangeArrowheads="1"/>
          </p:cNvSpPr>
          <p:nvPr/>
        </p:nvSpPr>
        <p:spPr bwMode="auto">
          <a:xfrm>
            <a:off x="7826375" y="5046663"/>
            <a:ext cx="1200150" cy="523875"/>
          </a:xfrm>
          <a:prstGeom prst="rect">
            <a:avLst/>
          </a:prstGeom>
          <a:noFill/>
          <a:ln w="9525">
            <a:noFill/>
            <a:miter lim="800000"/>
            <a:headEnd/>
            <a:tailEnd/>
          </a:ln>
        </p:spPr>
        <p:txBody>
          <a:bodyPr wrap="none">
            <a:spAutoFit/>
          </a:bodyPr>
          <a:lstStyle/>
          <a:p>
            <a:pPr algn="ctr"/>
            <a:r>
              <a:rPr lang="nb-NO" sz="1400" b="1"/>
              <a:t>Search and </a:t>
            </a:r>
          </a:p>
          <a:p>
            <a:pPr algn="ctr"/>
            <a:r>
              <a:rPr lang="nb-NO" sz="1400" b="1"/>
              <a:t>Rescue</a:t>
            </a:r>
          </a:p>
        </p:txBody>
      </p:sp>
      <p:sp>
        <p:nvSpPr>
          <p:cNvPr id="2071" name="Text Box 25"/>
          <p:cNvSpPr txBox="1">
            <a:spLocks noChangeArrowheads="1"/>
          </p:cNvSpPr>
          <p:nvPr/>
        </p:nvSpPr>
        <p:spPr bwMode="auto">
          <a:xfrm>
            <a:off x="5676900" y="2082800"/>
            <a:ext cx="1895475" cy="523875"/>
          </a:xfrm>
          <a:prstGeom prst="rect">
            <a:avLst/>
          </a:prstGeom>
          <a:noFill/>
          <a:ln w="9525">
            <a:noFill/>
            <a:miter lim="800000"/>
            <a:headEnd/>
            <a:tailEnd/>
          </a:ln>
        </p:spPr>
        <p:txBody>
          <a:bodyPr wrap="none">
            <a:spAutoFit/>
          </a:bodyPr>
          <a:lstStyle/>
          <a:p>
            <a:pPr algn="ctr"/>
            <a:r>
              <a:rPr lang="nb-NO" sz="1400" b="1"/>
              <a:t>Government and </a:t>
            </a:r>
          </a:p>
          <a:p>
            <a:pPr algn="ctr"/>
            <a:r>
              <a:rPr lang="nb-NO" sz="1400" b="1"/>
              <a:t>maritime authorities</a:t>
            </a:r>
          </a:p>
        </p:txBody>
      </p:sp>
      <p:grpSp>
        <p:nvGrpSpPr>
          <p:cNvPr id="2072" name="Group 47"/>
          <p:cNvGrpSpPr>
            <a:grpSpLocks/>
          </p:cNvGrpSpPr>
          <p:nvPr/>
        </p:nvGrpSpPr>
        <p:grpSpPr bwMode="auto">
          <a:xfrm>
            <a:off x="1427093" y="2297342"/>
            <a:ext cx="2109594" cy="1422173"/>
            <a:chOff x="1427765" y="2297443"/>
            <a:chExt cx="2109788" cy="1422401"/>
          </a:xfrm>
        </p:grpSpPr>
        <p:grpSp>
          <p:nvGrpSpPr>
            <p:cNvPr id="2077" name="Group 44"/>
            <p:cNvGrpSpPr>
              <a:grpSpLocks/>
            </p:cNvGrpSpPr>
            <p:nvPr/>
          </p:nvGrpSpPr>
          <p:grpSpPr bwMode="auto">
            <a:xfrm>
              <a:off x="1427765" y="2297443"/>
              <a:ext cx="2109788" cy="1422401"/>
              <a:chOff x="906" y="1381"/>
              <a:chExt cx="1329" cy="896"/>
            </a:xfrm>
          </p:grpSpPr>
          <p:sp>
            <p:nvSpPr>
              <p:cNvPr id="2079" name="Text Box 4"/>
              <p:cNvSpPr txBox="1">
                <a:spLocks noChangeArrowheads="1"/>
              </p:cNvSpPr>
              <p:nvPr/>
            </p:nvSpPr>
            <p:spPr bwMode="auto">
              <a:xfrm>
                <a:off x="906" y="2027"/>
                <a:ext cx="116" cy="250"/>
              </a:xfrm>
              <a:prstGeom prst="rect">
                <a:avLst/>
              </a:prstGeom>
              <a:noFill/>
              <a:ln w="9525">
                <a:noFill/>
                <a:miter lim="800000"/>
                <a:headEnd/>
                <a:tailEnd/>
              </a:ln>
            </p:spPr>
            <p:txBody>
              <a:bodyPr wrap="none">
                <a:spAutoFit/>
              </a:bodyPr>
              <a:lstStyle/>
              <a:p>
                <a:pPr algn="ctr"/>
                <a:endParaRPr lang="en-US" b="1">
                  <a:solidFill>
                    <a:srgbClr val="FF0000"/>
                  </a:solidFill>
                </a:endParaRPr>
              </a:p>
            </p:txBody>
          </p:sp>
          <p:pic>
            <p:nvPicPr>
              <p:cNvPr id="2088" name="Picture 4" descr="inspector_report1_shadow"/>
              <p:cNvPicPr>
                <a:picLocks noChangeAspect="1" noChangeArrowheads="1"/>
              </p:cNvPicPr>
              <p:nvPr/>
            </p:nvPicPr>
            <p:blipFill>
              <a:blip r:embed="rId10"/>
              <a:srcRect/>
              <a:stretch>
                <a:fillRect/>
              </a:stretch>
            </p:blipFill>
            <p:spPr bwMode="auto">
              <a:xfrm>
                <a:off x="1844" y="1381"/>
                <a:ext cx="391" cy="551"/>
              </a:xfrm>
              <a:prstGeom prst="rect">
                <a:avLst/>
              </a:prstGeom>
              <a:noFill/>
              <a:ln w="9525">
                <a:solidFill>
                  <a:srgbClr val="FF0000"/>
                </a:solidFill>
                <a:miter lim="800000"/>
                <a:headEnd/>
                <a:tailEnd/>
              </a:ln>
            </p:spPr>
          </p:pic>
        </p:grpSp>
        <p:pic>
          <p:nvPicPr>
            <p:cNvPr id="2078" name="Picture 46" descr="traffic.jpg"/>
            <p:cNvPicPr>
              <a:picLocks noChangeAspect="1"/>
            </p:cNvPicPr>
            <p:nvPr/>
          </p:nvPicPr>
          <p:blipFill>
            <a:blip r:embed="rId11"/>
            <a:srcRect/>
            <a:stretch>
              <a:fillRect/>
            </a:stretch>
          </p:blipFill>
          <p:spPr bwMode="auto">
            <a:xfrm>
              <a:off x="2252352" y="2324274"/>
              <a:ext cx="644701" cy="644701"/>
            </a:xfrm>
            <a:prstGeom prst="rect">
              <a:avLst/>
            </a:prstGeom>
            <a:noFill/>
            <a:ln w="9525">
              <a:noFill/>
              <a:miter lim="800000"/>
              <a:headEnd/>
              <a:tailEnd/>
            </a:ln>
          </p:spPr>
        </p:pic>
      </p:grpSp>
      <p:graphicFrame>
        <p:nvGraphicFramePr>
          <p:cNvPr id="2051" name="Object 3"/>
          <p:cNvGraphicFramePr>
            <a:graphicFrameLocks noChangeAspect="1"/>
          </p:cNvGraphicFramePr>
          <p:nvPr>
            <p:extLst/>
          </p:nvPr>
        </p:nvGraphicFramePr>
        <p:xfrm>
          <a:off x="4055321" y="1560373"/>
          <a:ext cx="919163" cy="1125537"/>
        </p:xfrm>
        <a:graphic>
          <a:graphicData uri="http://schemas.openxmlformats.org/presentationml/2006/ole">
            <mc:AlternateContent xmlns:mc="http://schemas.openxmlformats.org/markup-compatibility/2006">
              <mc:Choice xmlns:v="urn:schemas-microsoft-com:vml" Requires="v">
                <p:oleObj spid="_x0000_s39963" name="Bitmap Image" r:id="rId12" imgW="5990476" imgH="5858693" progId="PBrush">
                  <p:embed/>
                </p:oleObj>
              </mc:Choice>
              <mc:Fallback>
                <p:oleObj name="Bitmap Image" r:id="rId12" imgW="5990476" imgH="5858693" progId="PBrush">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55321" y="1560373"/>
                        <a:ext cx="919163" cy="112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074" name="Text Box 25"/>
          <p:cNvSpPr txBox="1">
            <a:spLocks noChangeArrowheads="1"/>
          </p:cNvSpPr>
          <p:nvPr/>
        </p:nvSpPr>
        <p:spPr bwMode="auto">
          <a:xfrm>
            <a:off x="6802438" y="2776538"/>
            <a:ext cx="1009650" cy="522287"/>
          </a:xfrm>
          <a:prstGeom prst="rect">
            <a:avLst/>
          </a:prstGeom>
          <a:noFill/>
          <a:ln w="9525">
            <a:noFill/>
            <a:miter lim="800000"/>
            <a:headEnd/>
            <a:tailEnd/>
          </a:ln>
        </p:spPr>
        <p:txBody>
          <a:bodyPr>
            <a:spAutoFit/>
          </a:bodyPr>
          <a:lstStyle/>
          <a:p>
            <a:pPr algn="ctr"/>
            <a:r>
              <a:rPr lang="nb-NO" sz="1400" b="1"/>
              <a:t>ENC</a:t>
            </a:r>
            <a:br>
              <a:rPr lang="nb-NO" sz="1400" b="1"/>
            </a:br>
            <a:r>
              <a:rPr lang="nb-NO" sz="1400" b="1"/>
              <a:t>on WMS</a:t>
            </a:r>
          </a:p>
        </p:txBody>
      </p:sp>
      <p:sp>
        <p:nvSpPr>
          <p:cNvPr id="2076" name="Text Box 29"/>
          <p:cNvSpPr txBox="1">
            <a:spLocks noChangeArrowheads="1"/>
          </p:cNvSpPr>
          <p:nvPr/>
        </p:nvSpPr>
        <p:spPr bwMode="auto">
          <a:xfrm>
            <a:off x="5254625" y="6165850"/>
            <a:ext cx="1365250" cy="523875"/>
          </a:xfrm>
          <a:prstGeom prst="rect">
            <a:avLst/>
          </a:prstGeom>
          <a:noFill/>
          <a:ln w="9525">
            <a:noFill/>
            <a:miter lim="800000"/>
            <a:headEnd/>
            <a:tailEnd/>
          </a:ln>
        </p:spPr>
        <p:txBody>
          <a:bodyPr>
            <a:spAutoFit/>
          </a:bodyPr>
          <a:lstStyle/>
          <a:p>
            <a:pPr algn="ctr"/>
            <a:r>
              <a:rPr lang="nb-NO" sz="1400" b="1"/>
              <a:t>Navigation </a:t>
            </a:r>
            <a:r>
              <a:rPr lang="en-US" sz="1400" b="1"/>
              <a:t>on</a:t>
            </a:r>
            <a:r>
              <a:rPr lang="nb-NO" sz="1400" b="1"/>
              <a:t/>
            </a:r>
            <a:br>
              <a:rPr lang="nb-NO" sz="1400" b="1"/>
            </a:br>
            <a:r>
              <a:rPr lang="en-US" sz="1400" b="1"/>
              <a:t>official</a:t>
            </a:r>
            <a:r>
              <a:rPr lang="nb-NO" sz="1400" b="1"/>
              <a:t> ENCs</a:t>
            </a:r>
          </a:p>
        </p:txBody>
      </p:sp>
      <p:pic>
        <p:nvPicPr>
          <p:cNvPr id="2052" name="Picture 46"/>
          <p:cNvPicPr>
            <a:picLocks noChangeAspect="1" noChangeArrowheads="1"/>
          </p:cNvPicPr>
          <p:nvPr/>
        </p:nvPicPr>
        <p:blipFill>
          <a:blip r:embed="rId14"/>
          <a:srcRect/>
          <a:stretch>
            <a:fillRect/>
          </a:stretch>
        </p:blipFill>
        <p:spPr bwMode="auto">
          <a:xfrm>
            <a:off x="6326982" y="4041775"/>
            <a:ext cx="1608138" cy="1187450"/>
          </a:xfrm>
          <a:prstGeom prst="rect">
            <a:avLst/>
          </a:prstGeom>
          <a:noFill/>
          <a:ln w="9525">
            <a:noFill/>
            <a:miter lim="800000"/>
            <a:headEnd/>
            <a:tailEnd/>
          </a:ln>
        </p:spPr>
      </p:pic>
      <p:pic>
        <p:nvPicPr>
          <p:cNvPr id="4" name="Bilde 3"/>
          <p:cNvPicPr>
            <a:picLocks noChangeAspect="1"/>
          </p:cNvPicPr>
          <p:nvPr/>
        </p:nvPicPr>
        <p:blipFill rotWithShape="1">
          <a:blip r:embed="rId15"/>
          <a:srcRect b="45080"/>
          <a:stretch/>
        </p:blipFill>
        <p:spPr>
          <a:xfrm>
            <a:off x="4063343" y="3257444"/>
            <a:ext cx="911224" cy="1857586"/>
          </a:xfrm>
          <a:prstGeom prst="rect">
            <a:avLst/>
          </a:prstGeom>
        </p:spPr>
      </p:pic>
    </p:spTree>
    <p:extLst>
      <p:ext uri="{BB962C8B-B14F-4D97-AF65-F5344CB8AC3E}">
        <p14:creationId xmlns:p14="http://schemas.microsoft.com/office/powerpoint/2010/main" val="319507808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Undertittel 1"/>
          <p:cNvSpPr>
            <a:spLocks noGrp="1"/>
          </p:cNvSpPr>
          <p:nvPr>
            <p:ph type="subTitle" idx="1"/>
          </p:nvPr>
        </p:nvSpPr>
        <p:spPr bwMode="auto">
          <a:xfrm>
            <a:off x="2609850" y="5589588"/>
            <a:ext cx="3924300" cy="576262"/>
          </a:xfrm>
          <a:noFill/>
          <a:ln>
            <a:miter lim="800000"/>
            <a:headEnd/>
            <a:tailEnd/>
          </a:ln>
        </p:spPr>
        <p:txBody>
          <a:bodyPr vert="horz" wrap="square" lIns="91440" tIns="45720" rIns="91440" bIns="45720" numCol="1" anchor="t" anchorCtr="0" compatLnSpc="1">
            <a:prstTxWarp prst="textNoShape">
              <a:avLst/>
            </a:prstTxWarp>
          </a:bodyPr>
          <a:lstStyle/>
          <a:p>
            <a:pPr algn="ctr"/>
            <a:r>
              <a:rPr lang="nb-NO" smtClean="0"/>
              <a:t>www.primar.org</a:t>
            </a:r>
          </a:p>
        </p:txBody>
      </p:sp>
      <p:sp>
        <p:nvSpPr>
          <p:cNvPr id="3" name="Tittel 2"/>
          <p:cNvSpPr>
            <a:spLocks noGrp="1"/>
          </p:cNvSpPr>
          <p:nvPr>
            <p:ph type="ctrTitle"/>
          </p:nvPr>
        </p:nvSpPr>
        <p:spPr>
          <a:xfrm>
            <a:off x="1223963" y="1916113"/>
            <a:ext cx="6696075" cy="1174750"/>
          </a:xfrm>
        </p:spPr>
        <p:txBody>
          <a:bodyPr/>
          <a:lstStyle/>
          <a:p>
            <a:pPr algn="ctr">
              <a:defRPr/>
            </a:pPr>
            <a:r>
              <a:rPr lang="en-GB" dirty="0" smtClean="0">
                <a:effectLst>
                  <a:outerShdw blurRad="38100" dist="38100" dir="2700000" algn="tl">
                    <a:srgbClr val="000000">
                      <a:alpha val="43137"/>
                    </a:srgbClr>
                  </a:outerShdw>
                </a:effectLst>
              </a:rPr>
              <a:t>Thank you for your attention</a:t>
            </a:r>
            <a:br>
              <a:rPr lang="en-GB" dirty="0" smtClean="0">
                <a:effectLst>
                  <a:outerShdw blurRad="38100" dist="38100" dir="2700000" algn="tl">
                    <a:srgbClr val="000000">
                      <a:alpha val="43137"/>
                    </a:srgbClr>
                  </a:outerShdw>
                </a:effectLst>
              </a:rPr>
            </a:br>
            <a:r>
              <a:rPr lang="en-GB" sz="1600" dirty="0" smtClean="0">
                <a:effectLst>
                  <a:outerShdw blurRad="38100" dist="38100" dir="2700000" algn="tl">
                    <a:srgbClr val="000000">
                      <a:alpha val="43137"/>
                    </a:srgbClr>
                  </a:outerShdw>
                </a:effectLst>
              </a:rPr>
              <a:t/>
            </a:r>
            <a:br>
              <a:rPr lang="en-GB" sz="1600"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Questions?</a:t>
            </a:r>
            <a:endParaRPr lang="en-GB"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722919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p:cNvSpPr>
            <a:spLocks noGrp="1"/>
          </p:cNvSpPr>
          <p:nvPr>
            <p:ph idx="1"/>
          </p:nvPr>
        </p:nvSpPr>
        <p:spPr/>
        <p:txBody>
          <a:bodyPr/>
          <a:lstStyle/>
          <a:p>
            <a:pPr>
              <a:buNone/>
            </a:pPr>
            <a:r>
              <a:rPr lang="en-US" b="1" i="1" cap="all" dirty="0" smtClean="0"/>
              <a:t/>
            </a:r>
            <a:br>
              <a:rPr lang="en-US" b="1" i="1" cap="all" dirty="0" smtClean="0"/>
            </a:br>
            <a:r>
              <a:rPr lang="en-US" b="1" i="1" cap="all" dirty="0" smtClean="0"/>
              <a:t>In order to enhance safety at sea and protect the maritime environment, PRIMAR’s vision is to be the most efficient model for the provision of ENC services and maritime geospatial data worldwide.</a:t>
            </a:r>
            <a:endParaRPr lang="nb-NO" b="1" cap="all" dirty="0" smtClean="0"/>
          </a:p>
          <a:p>
            <a:endParaRPr lang="nb-NO" dirty="0"/>
          </a:p>
        </p:txBody>
      </p:sp>
      <p:sp>
        <p:nvSpPr>
          <p:cNvPr id="7" name="Tittel 3"/>
          <p:cNvSpPr txBox="1">
            <a:spLocks/>
          </p:cNvSpPr>
          <p:nvPr/>
        </p:nvSpPr>
        <p:spPr bwMode="auto">
          <a:xfrm>
            <a:off x="609600" y="1052513"/>
            <a:ext cx="6696075" cy="9366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defTabSz="914400" eaLnBrk="0" hangingPunct="0"/>
            <a:r>
              <a:rPr lang="en-GB" sz="2800" b="1" dirty="0" smtClean="0">
                <a:latin typeface="Helvetica" pitchFamily="34" charset="0"/>
                <a:ea typeface="+mj-ea"/>
                <a:cs typeface="+mj-cs"/>
              </a:rPr>
              <a:t>PRIMAR’s Vision</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800" b="1" dirty="0" smtClean="0">
                <a:latin typeface="Helvetica" pitchFamily="34" charset="0"/>
              </a:rPr>
              <a:t>Targets for 2016</a:t>
            </a:r>
            <a:endParaRPr lang="nb-NO" sz="2800" b="1" dirty="0">
              <a:latin typeface="Helvetica" pitchFamily="34" charset="0"/>
            </a:endParaRPr>
          </a:p>
        </p:txBody>
      </p:sp>
      <p:sp>
        <p:nvSpPr>
          <p:cNvPr id="3" name="Plassholder for innhold 2"/>
          <p:cNvSpPr>
            <a:spLocks noGrp="1"/>
          </p:cNvSpPr>
          <p:nvPr>
            <p:ph idx="1"/>
          </p:nvPr>
        </p:nvSpPr>
        <p:spPr>
          <a:xfrm>
            <a:off x="609600" y="1649506"/>
            <a:ext cx="8295861" cy="4343400"/>
          </a:xfrm>
        </p:spPr>
        <p:txBody>
          <a:bodyPr/>
          <a:lstStyle/>
          <a:p>
            <a:pPr lvl="0"/>
            <a:r>
              <a:rPr lang="en-US" dirty="0" smtClean="0"/>
              <a:t>Continuously </a:t>
            </a:r>
            <a:r>
              <a:rPr lang="en-US" dirty="0"/>
              <a:t>provide the world’s most efficient ENC quality control and validation </a:t>
            </a:r>
            <a:r>
              <a:rPr lang="en-US" dirty="0" smtClean="0"/>
              <a:t>services.</a:t>
            </a:r>
            <a:endParaRPr lang="nb-NO" dirty="0"/>
          </a:p>
          <a:p>
            <a:pPr lvl="0"/>
            <a:r>
              <a:rPr lang="en-US" dirty="0" smtClean="0"/>
              <a:t>Increased </a:t>
            </a:r>
            <a:r>
              <a:rPr lang="en-US" dirty="0"/>
              <a:t>ENC coverage </a:t>
            </a:r>
            <a:endParaRPr lang="en-US" dirty="0" smtClean="0"/>
          </a:p>
          <a:p>
            <a:pPr lvl="0"/>
            <a:r>
              <a:rPr lang="en-US" dirty="0" smtClean="0"/>
              <a:t>Capacity Building</a:t>
            </a:r>
          </a:p>
          <a:p>
            <a:pPr lvl="0"/>
            <a:r>
              <a:rPr lang="en-US" dirty="0" smtClean="0"/>
              <a:t>Increase sales – financial sustainability</a:t>
            </a:r>
          </a:p>
          <a:p>
            <a:pPr lvl="0"/>
            <a:r>
              <a:rPr lang="en-US" dirty="0" smtClean="0"/>
              <a:t>Technology development</a:t>
            </a:r>
          </a:p>
          <a:p>
            <a:pPr lvl="0"/>
            <a:r>
              <a:rPr lang="en-US" dirty="0" smtClean="0"/>
              <a:t>Visibility</a:t>
            </a:r>
          </a:p>
          <a:p>
            <a:pPr lvl="0"/>
            <a:endParaRPr lang="en-US" dirty="0" smtClean="0"/>
          </a:p>
          <a:p>
            <a:pPr lvl="0"/>
            <a:endParaRPr lang="en-US" dirty="0" smtClean="0"/>
          </a:p>
          <a:p>
            <a:pPr lvl="0"/>
            <a:endParaRPr lang="nb-NO" dirty="0"/>
          </a:p>
          <a:p>
            <a:endParaRPr lang="nb-NO" dirty="0"/>
          </a:p>
        </p:txBody>
      </p:sp>
    </p:spTree>
    <p:extLst>
      <p:ext uri="{BB962C8B-B14F-4D97-AF65-F5344CB8AC3E}">
        <p14:creationId xmlns:p14="http://schemas.microsoft.com/office/powerpoint/2010/main" val="2361400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09600" y="1192696"/>
            <a:ext cx="8153400" cy="914400"/>
          </a:xfrm>
        </p:spPr>
        <p:txBody>
          <a:bodyPr/>
          <a:lstStyle/>
          <a:p>
            <a:r>
              <a:rPr lang="en-US" sz="2800" b="1" cap="all" dirty="0" smtClean="0"/>
              <a:t>ENC qC and </a:t>
            </a:r>
            <a:r>
              <a:rPr lang="en-US" sz="2800" b="1" cap="all" dirty="0"/>
              <a:t>validation services</a:t>
            </a:r>
            <a:endParaRPr lang="nb-NO" sz="2800" b="1" cap="all" dirty="0"/>
          </a:p>
        </p:txBody>
      </p:sp>
      <p:pic>
        <p:nvPicPr>
          <p:cNvPr id="5" name="Bilde 4"/>
          <p:cNvPicPr>
            <a:picLocks noChangeAspect="1"/>
          </p:cNvPicPr>
          <p:nvPr/>
        </p:nvPicPr>
        <p:blipFill>
          <a:blip r:embed="rId2"/>
          <a:stretch>
            <a:fillRect/>
          </a:stretch>
        </p:blipFill>
        <p:spPr>
          <a:xfrm>
            <a:off x="401974" y="1894423"/>
            <a:ext cx="8340051" cy="4109060"/>
          </a:xfrm>
          <a:prstGeom prst="rect">
            <a:avLst/>
          </a:prstGeom>
        </p:spPr>
      </p:pic>
    </p:spTree>
    <p:extLst>
      <p:ext uri="{BB962C8B-B14F-4D97-AF65-F5344CB8AC3E}">
        <p14:creationId xmlns:p14="http://schemas.microsoft.com/office/powerpoint/2010/main" val="1911639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09600" y="1192696"/>
            <a:ext cx="8153400" cy="914400"/>
          </a:xfrm>
        </p:spPr>
        <p:txBody>
          <a:bodyPr/>
          <a:lstStyle/>
          <a:p>
            <a:r>
              <a:rPr lang="en-US" sz="2800" b="1" cap="all" dirty="0" smtClean="0"/>
              <a:t>ENC qC and </a:t>
            </a:r>
            <a:r>
              <a:rPr lang="en-US" sz="2800" b="1" cap="all" dirty="0"/>
              <a:t>validation services</a:t>
            </a:r>
            <a:endParaRPr lang="nb-NO" sz="2800" b="1" cap="all" dirty="0"/>
          </a:p>
        </p:txBody>
      </p:sp>
      <p:graphicFrame>
        <p:nvGraphicFramePr>
          <p:cNvPr id="3" name="Objekt 2"/>
          <p:cNvGraphicFramePr>
            <a:graphicFrameLocks noChangeAspect="1"/>
          </p:cNvGraphicFramePr>
          <p:nvPr>
            <p:extLst>
              <p:ext uri="{D42A27DB-BD31-4B8C-83A1-F6EECF244321}">
                <p14:modId xmlns:p14="http://schemas.microsoft.com/office/powerpoint/2010/main" val="909518770"/>
              </p:ext>
            </p:extLst>
          </p:nvPr>
        </p:nvGraphicFramePr>
        <p:xfrm>
          <a:off x="278117" y="2182812"/>
          <a:ext cx="8587689" cy="3715963"/>
        </p:xfrm>
        <a:graphic>
          <a:graphicData uri="http://schemas.openxmlformats.org/presentationml/2006/ole">
            <mc:AlternateContent xmlns:mc="http://schemas.openxmlformats.org/markup-compatibility/2006">
              <mc:Choice xmlns:v="urn:schemas-microsoft-com:vml" Requires="v">
                <p:oleObj spid="_x0000_s40982" name="Dokument" r:id="rId4" imgW="5756309" imgH="2490903" progId="Word.Document.12">
                  <p:embed/>
                </p:oleObj>
              </mc:Choice>
              <mc:Fallback>
                <p:oleObj name="Dokument" r:id="rId4" imgW="5756309" imgH="2490903" progId="Word.Document.12">
                  <p:embed/>
                  <p:pic>
                    <p:nvPicPr>
                      <p:cNvPr id="0" name=""/>
                      <p:cNvPicPr/>
                      <p:nvPr/>
                    </p:nvPicPr>
                    <p:blipFill>
                      <a:blip r:embed="rId5"/>
                      <a:stretch>
                        <a:fillRect/>
                      </a:stretch>
                    </p:blipFill>
                    <p:spPr>
                      <a:xfrm>
                        <a:off x="278117" y="2182812"/>
                        <a:ext cx="8587689" cy="3715963"/>
                      </a:xfrm>
                      <a:prstGeom prst="rect">
                        <a:avLst/>
                      </a:prstGeom>
                    </p:spPr>
                  </p:pic>
                </p:oleObj>
              </mc:Fallback>
            </mc:AlternateContent>
          </a:graphicData>
        </a:graphic>
      </p:graphicFrame>
    </p:spTree>
    <p:extLst>
      <p:ext uri="{BB962C8B-B14F-4D97-AF65-F5344CB8AC3E}">
        <p14:creationId xmlns:p14="http://schemas.microsoft.com/office/powerpoint/2010/main" val="1161163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Line 17"/>
          <p:cNvSpPr>
            <a:spLocks noChangeShapeType="1"/>
          </p:cNvSpPr>
          <p:nvPr/>
        </p:nvSpPr>
        <p:spPr bwMode="auto">
          <a:xfrm flipV="1">
            <a:off x="2014858" y="2252134"/>
            <a:ext cx="1041079" cy="0"/>
          </a:xfrm>
          <a:prstGeom prst="line">
            <a:avLst/>
          </a:prstGeom>
          <a:noFill/>
          <a:ln w="38100">
            <a:solidFill>
              <a:srgbClr val="FFCC00"/>
            </a:solidFill>
            <a:round/>
            <a:headEnd/>
            <a:tailEnd type="triangle"/>
          </a:ln>
        </p:spPr>
        <p:txBody>
          <a:bodyPr/>
          <a:lstStyle/>
          <a:p>
            <a:endParaRPr lang="nb-NO"/>
          </a:p>
        </p:txBody>
      </p:sp>
      <p:sp>
        <p:nvSpPr>
          <p:cNvPr id="1029" name="Rectangle 3"/>
          <p:cNvSpPr>
            <a:spLocks noGrp="1" noChangeArrowheads="1"/>
          </p:cNvSpPr>
          <p:nvPr>
            <p:ph type="title"/>
          </p:nvPr>
        </p:nvSpPr>
        <p:spPr bwMode="auto">
          <a:xfrm>
            <a:off x="2116871" y="327003"/>
            <a:ext cx="5725677" cy="5635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2800" b="1" dirty="0" smtClean="0">
                <a:latin typeface="Helvetica" pitchFamily="34" charset="0"/>
              </a:rPr>
              <a:t>PRIMAR RENC value chain</a:t>
            </a:r>
          </a:p>
        </p:txBody>
      </p:sp>
      <p:grpSp>
        <p:nvGrpSpPr>
          <p:cNvPr id="2" name="Gruppe 1"/>
          <p:cNvGrpSpPr/>
          <p:nvPr/>
        </p:nvGrpSpPr>
        <p:grpSpPr>
          <a:xfrm>
            <a:off x="261395" y="723569"/>
            <a:ext cx="2001148" cy="2915898"/>
            <a:chOff x="1657350" y="536397"/>
            <a:chExt cx="1848060" cy="2915898"/>
          </a:xfrm>
        </p:grpSpPr>
        <p:sp>
          <p:nvSpPr>
            <p:cNvPr id="1030" name="Rectangle 6"/>
            <p:cNvSpPr>
              <a:spLocks noChangeArrowheads="1"/>
            </p:cNvSpPr>
            <p:nvPr/>
          </p:nvSpPr>
          <p:spPr bwMode="auto">
            <a:xfrm>
              <a:off x="1657350" y="536397"/>
              <a:ext cx="1319212" cy="2915898"/>
            </a:xfrm>
            <a:prstGeom prst="rect">
              <a:avLst/>
            </a:prstGeom>
            <a:solidFill>
              <a:srgbClr val="FFCC00"/>
            </a:solidFill>
            <a:ln w="28575">
              <a:noFill/>
              <a:miter lim="800000"/>
              <a:headEnd/>
              <a:tailEnd/>
            </a:ln>
          </p:spPr>
          <p:txBody>
            <a:bodyPr wrap="none" anchor="ctr"/>
            <a:lstStyle/>
            <a:p>
              <a:pPr eaLnBrk="0" hangingPunct="0"/>
              <a:r>
                <a:rPr lang="en-GB" sz="1200" b="1" dirty="0" smtClean="0"/>
                <a:t>Croatia</a:t>
              </a:r>
              <a:endParaRPr lang="en-GB" sz="1200" b="1" dirty="0"/>
            </a:p>
            <a:p>
              <a:pPr eaLnBrk="0" hangingPunct="0"/>
              <a:r>
                <a:rPr lang="en-GB" sz="1200" b="1" dirty="0" smtClean="0"/>
                <a:t>Estonia</a:t>
              </a:r>
              <a:endParaRPr lang="en-GB" sz="1200" b="1" dirty="0"/>
            </a:p>
            <a:p>
              <a:pPr eaLnBrk="0" hangingPunct="0"/>
              <a:r>
                <a:rPr lang="en-GB" sz="1200" b="1" dirty="0"/>
                <a:t>Finland</a:t>
              </a:r>
            </a:p>
            <a:p>
              <a:pPr eaLnBrk="0" hangingPunct="0"/>
              <a:r>
                <a:rPr lang="en-GB" sz="1200" b="1" dirty="0"/>
                <a:t>France</a:t>
              </a:r>
            </a:p>
            <a:p>
              <a:pPr eaLnBrk="0" hangingPunct="0"/>
              <a:r>
                <a:rPr lang="en-GB" sz="1200" b="1" dirty="0" smtClean="0"/>
                <a:t>Georgia</a:t>
              </a:r>
              <a:endParaRPr lang="en-GB" sz="1200" b="1" dirty="0"/>
            </a:p>
            <a:p>
              <a:pPr eaLnBrk="0" hangingPunct="0"/>
              <a:r>
                <a:rPr lang="en-GB" sz="1200" b="1" dirty="0"/>
                <a:t>Iran</a:t>
              </a:r>
            </a:p>
            <a:p>
              <a:pPr eaLnBrk="0" hangingPunct="0"/>
              <a:r>
                <a:rPr lang="en-GB" sz="1200" b="1" dirty="0"/>
                <a:t>Latvia</a:t>
              </a:r>
            </a:p>
            <a:p>
              <a:pPr eaLnBrk="0" hangingPunct="0"/>
              <a:r>
                <a:rPr lang="en-GB" sz="1200" b="1" dirty="0"/>
                <a:t>Lithuania</a:t>
              </a:r>
            </a:p>
            <a:p>
              <a:pPr eaLnBrk="0" hangingPunct="0"/>
              <a:r>
                <a:rPr lang="en-GB" sz="1200" b="1" dirty="0" smtClean="0"/>
                <a:t>Montenegro</a:t>
              </a:r>
            </a:p>
            <a:p>
              <a:pPr eaLnBrk="0" hangingPunct="0"/>
              <a:r>
                <a:rPr lang="en-GB" sz="1200" b="1" dirty="0" smtClean="0"/>
                <a:t>Mozambique</a:t>
              </a:r>
              <a:endParaRPr lang="en-GB" sz="1200" b="1" dirty="0"/>
            </a:p>
            <a:p>
              <a:pPr eaLnBrk="0" hangingPunct="0"/>
              <a:r>
                <a:rPr lang="en-GB" sz="1200" b="1" dirty="0"/>
                <a:t>Norway</a:t>
              </a:r>
            </a:p>
            <a:p>
              <a:pPr eaLnBrk="0" hangingPunct="0"/>
              <a:r>
                <a:rPr lang="en-GB" sz="1200" b="1" dirty="0"/>
                <a:t>Poland</a:t>
              </a:r>
            </a:p>
            <a:p>
              <a:pPr eaLnBrk="0" hangingPunct="0"/>
              <a:r>
                <a:rPr lang="en-GB" sz="1200" b="1" dirty="0"/>
                <a:t>Sweden</a:t>
              </a:r>
            </a:p>
            <a:p>
              <a:pPr eaLnBrk="0" hangingPunct="0"/>
              <a:r>
                <a:rPr lang="en-GB" sz="1200" b="1" dirty="0" smtClean="0"/>
                <a:t>Russia</a:t>
              </a:r>
            </a:p>
            <a:p>
              <a:pPr eaLnBrk="0" hangingPunct="0"/>
              <a:r>
                <a:rPr lang="en-GB" sz="1200" b="1" dirty="0" smtClean="0"/>
                <a:t>Ukraine</a:t>
              </a:r>
              <a:endParaRPr lang="en-GB" sz="1200" b="1" dirty="0"/>
            </a:p>
          </p:txBody>
        </p:sp>
        <p:sp>
          <p:nvSpPr>
            <p:cNvPr id="1031" name="Text Box 2"/>
            <p:cNvSpPr txBox="1">
              <a:spLocks noChangeArrowheads="1"/>
            </p:cNvSpPr>
            <p:nvPr/>
          </p:nvSpPr>
          <p:spPr bwMode="auto">
            <a:xfrm>
              <a:off x="2473293" y="1394435"/>
              <a:ext cx="1032117" cy="738664"/>
            </a:xfrm>
            <a:prstGeom prst="rect">
              <a:avLst/>
            </a:prstGeom>
            <a:solidFill>
              <a:srgbClr val="FFCC00"/>
            </a:solidFill>
            <a:ln w="19050">
              <a:noFill/>
              <a:miter lim="800000"/>
              <a:headEnd/>
              <a:tailEnd/>
            </a:ln>
          </p:spPr>
          <p:txBody>
            <a:bodyPr wrap="square">
              <a:spAutoFit/>
            </a:bodyPr>
            <a:lstStyle/>
            <a:p>
              <a:r>
                <a:rPr lang="nb-NO" sz="1400" b="1" dirty="0"/>
                <a:t>PRIMAR</a:t>
              </a:r>
            </a:p>
            <a:p>
              <a:r>
                <a:rPr lang="nb-NO" sz="1400" b="1" dirty="0" smtClean="0"/>
                <a:t>RENC</a:t>
              </a:r>
              <a:br>
                <a:rPr lang="nb-NO" sz="1400" b="1" dirty="0" smtClean="0"/>
              </a:br>
              <a:r>
                <a:rPr lang="nb-NO" sz="1400" b="1" dirty="0" smtClean="0"/>
                <a:t>MEMBERS</a:t>
              </a:r>
              <a:endParaRPr lang="en-US" sz="1400" b="1" dirty="0"/>
            </a:p>
          </p:txBody>
        </p:sp>
      </p:grpSp>
      <p:sp>
        <p:nvSpPr>
          <p:cNvPr id="2578" name="Line 19"/>
          <p:cNvSpPr>
            <a:spLocks noChangeShapeType="1"/>
          </p:cNvSpPr>
          <p:nvPr/>
        </p:nvSpPr>
        <p:spPr bwMode="auto">
          <a:xfrm>
            <a:off x="2236925" y="3962201"/>
            <a:ext cx="804214" cy="3337"/>
          </a:xfrm>
          <a:prstGeom prst="line">
            <a:avLst/>
          </a:prstGeom>
          <a:noFill/>
          <a:ln w="38100">
            <a:solidFill>
              <a:schemeClr val="bg2">
                <a:lumMod val="75000"/>
              </a:schemeClr>
            </a:solidFill>
            <a:round/>
            <a:headEnd type="none"/>
            <a:tailEnd type="triangle"/>
          </a:ln>
        </p:spPr>
        <p:txBody>
          <a:bodyPr/>
          <a:lstStyle/>
          <a:p>
            <a:pPr>
              <a:defRPr/>
            </a:pPr>
            <a:endParaRPr lang="nb-NO"/>
          </a:p>
        </p:txBody>
      </p:sp>
      <p:grpSp>
        <p:nvGrpSpPr>
          <p:cNvPr id="3" name="Gruppe 2"/>
          <p:cNvGrpSpPr/>
          <p:nvPr/>
        </p:nvGrpSpPr>
        <p:grpSpPr>
          <a:xfrm>
            <a:off x="261395" y="3702962"/>
            <a:ext cx="1986349" cy="2093540"/>
            <a:chOff x="1657350" y="3592513"/>
            <a:chExt cx="1808433" cy="2304413"/>
          </a:xfrm>
        </p:grpSpPr>
        <p:sp>
          <p:nvSpPr>
            <p:cNvPr id="2070" name="Rectangle 533"/>
            <p:cNvSpPr>
              <a:spLocks noChangeArrowheads="1"/>
            </p:cNvSpPr>
            <p:nvPr/>
          </p:nvSpPr>
          <p:spPr bwMode="auto">
            <a:xfrm>
              <a:off x="1657350" y="3592513"/>
              <a:ext cx="1314450" cy="2304413"/>
            </a:xfrm>
            <a:prstGeom prst="rect">
              <a:avLst/>
            </a:prstGeom>
            <a:solidFill>
              <a:schemeClr val="bg2">
                <a:lumMod val="75000"/>
              </a:schemeClr>
            </a:solidFill>
            <a:ln w="28575">
              <a:noFill/>
              <a:miter lim="800000"/>
              <a:headEnd/>
              <a:tailEnd/>
            </a:ln>
          </p:spPr>
          <p:txBody>
            <a:bodyPr wrap="none" anchor="ctr"/>
            <a:lstStyle/>
            <a:p>
              <a:pPr eaLnBrk="0" hangingPunct="0">
                <a:defRPr/>
              </a:pPr>
              <a:r>
                <a:rPr lang="en-GB" sz="1200" b="1" i="1" dirty="0"/>
                <a:t>Canada</a:t>
              </a:r>
            </a:p>
            <a:p>
              <a:pPr eaLnBrk="0" hangingPunct="0">
                <a:defRPr/>
              </a:pPr>
              <a:r>
                <a:rPr lang="en-GB" sz="1200" b="1" i="1" dirty="0" smtClean="0"/>
                <a:t>China</a:t>
              </a:r>
              <a:br>
                <a:rPr lang="en-GB" sz="1200" b="1" i="1" dirty="0" smtClean="0"/>
              </a:br>
              <a:r>
                <a:rPr lang="en-GB" sz="1200" b="1" i="1" dirty="0" smtClean="0"/>
                <a:t>India</a:t>
              </a:r>
            </a:p>
            <a:p>
              <a:pPr eaLnBrk="0" hangingPunct="0">
                <a:defRPr/>
              </a:pPr>
              <a:r>
                <a:rPr lang="en-GB" sz="1200" b="1" i="1" dirty="0" smtClean="0"/>
                <a:t>Indonesia</a:t>
              </a:r>
              <a:br>
                <a:rPr lang="en-GB" sz="1200" b="1" i="1" dirty="0" smtClean="0"/>
              </a:br>
              <a:r>
                <a:rPr lang="en-GB" sz="1200" b="1" i="1" dirty="0" smtClean="0"/>
                <a:t>EAHC</a:t>
              </a:r>
              <a:endParaRPr lang="en-GB" sz="1200" b="1" i="1" dirty="0"/>
            </a:p>
            <a:p>
              <a:pPr eaLnBrk="0" hangingPunct="0">
                <a:defRPr/>
              </a:pPr>
              <a:r>
                <a:rPr lang="en-GB" sz="1200" b="1" i="1" dirty="0" smtClean="0"/>
                <a:t>MSS</a:t>
              </a:r>
            </a:p>
            <a:p>
              <a:pPr eaLnBrk="0" hangingPunct="0">
                <a:defRPr/>
              </a:pPr>
              <a:r>
                <a:rPr lang="en-GB" sz="1200" b="1" i="1" dirty="0" smtClean="0"/>
                <a:t>Japan</a:t>
              </a:r>
              <a:endParaRPr lang="en-GB" sz="1200" b="1" i="1" dirty="0"/>
            </a:p>
            <a:p>
              <a:pPr eaLnBrk="0" hangingPunct="0">
                <a:defRPr/>
              </a:pPr>
              <a:r>
                <a:rPr lang="en-GB" sz="1200" b="1" i="1" dirty="0"/>
                <a:t>Korea</a:t>
              </a:r>
            </a:p>
            <a:p>
              <a:pPr eaLnBrk="0" hangingPunct="0">
                <a:defRPr/>
              </a:pPr>
              <a:r>
                <a:rPr lang="en-GB" sz="1200" b="1" i="1" dirty="0" smtClean="0"/>
                <a:t>PRD ENC</a:t>
              </a:r>
            </a:p>
            <a:p>
              <a:pPr eaLnBrk="0" hangingPunct="0">
                <a:defRPr/>
              </a:pPr>
              <a:r>
                <a:rPr lang="en-GB" sz="1200" b="1" i="1" dirty="0" smtClean="0"/>
                <a:t>Singapore</a:t>
              </a:r>
            </a:p>
          </p:txBody>
        </p:sp>
        <p:sp>
          <p:nvSpPr>
            <p:cNvPr id="2069" name="Text Box 532"/>
            <p:cNvSpPr txBox="1">
              <a:spLocks noChangeArrowheads="1"/>
            </p:cNvSpPr>
            <p:nvPr/>
          </p:nvSpPr>
          <p:spPr bwMode="auto">
            <a:xfrm>
              <a:off x="2395808" y="3594252"/>
              <a:ext cx="1069975" cy="738664"/>
            </a:xfrm>
            <a:prstGeom prst="rect">
              <a:avLst/>
            </a:prstGeom>
            <a:solidFill>
              <a:schemeClr val="bg2">
                <a:lumMod val="75000"/>
              </a:schemeClr>
            </a:solidFill>
            <a:ln w="19050">
              <a:noFill/>
              <a:miter lim="800000"/>
              <a:headEnd/>
              <a:tailEnd/>
            </a:ln>
          </p:spPr>
          <p:txBody>
            <a:bodyPr wrap="square">
              <a:spAutoFit/>
            </a:bodyPr>
            <a:lstStyle/>
            <a:p>
              <a:pPr>
                <a:defRPr/>
              </a:pPr>
              <a:r>
                <a:rPr lang="nb-NO" sz="1400" b="1" dirty="0" smtClean="0"/>
                <a:t>PRIMAR</a:t>
              </a:r>
              <a:br>
                <a:rPr lang="nb-NO" sz="1400" b="1" dirty="0" smtClean="0"/>
              </a:br>
              <a:r>
                <a:rPr lang="nb-NO" sz="1400" b="1" dirty="0" smtClean="0"/>
                <a:t>LICENSING PARTNERS</a:t>
              </a:r>
              <a:endParaRPr lang="en-US" sz="1400" b="1" dirty="0"/>
            </a:p>
          </p:txBody>
        </p:sp>
      </p:grpSp>
      <p:sp>
        <p:nvSpPr>
          <p:cNvPr id="2072" name="Line 535"/>
          <p:cNvSpPr>
            <a:spLocks noChangeShapeType="1"/>
          </p:cNvSpPr>
          <p:nvPr/>
        </p:nvSpPr>
        <p:spPr bwMode="auto">
          <a:xfrm flipV="1">
            <a:off x="2498558" y="4277801"/>
            <a:ext cx="708896" cy="1196271"/>
          </a:xfrm>
          <a:prstGeom prst="line">
            <a:avLst/>
          </a:prstGeom>
          <a:noFill/>
          <a:ln w="38100">
            <a:solidFill>
              <a:schemeClr val="tx2">
                <a:lumMod val="60000"/>
                <a:lumOff val="40000"/>
              </a:schemeClr>
            </a:solidFill>
            <a:round/>
            <a:headEnd/>
            <a:tailEnd type="triangle"/>
          </a:ln>
        </p:spPr>
        <p:txBody>
          <a:bodyPr/>
          <a:lstStyle/>
          <a:p>
            <a:pPr>
              <a:defRPr/>
            </a:pPr>
            <a:endParaRPr lang="nb-NO"/>
          </a:p>
        </p:txBody>
      </p:sp>
      <p:sp>
        <p:nvSpPr>
          <p:cNvPr id="1045" name="Rectangle 7"/>
          <p:cNvSpPr>
            <a:spLocks noChangeArrowheads="1"/>
          </p:cNvSpPr>
          <p:nvPr/>
        </p:nvSpPr>
        <p:spPr bwMode="auto">
          <a:xfrm>
            <a:off x="1991185" y="5474074"/>
            <a:ext cx="930246" cy="1260674"/>
          </a:xfrm>
          <a:prstGeom prst="rect">
            <a:avLst/>
          </a:prstGeom>
          <a:solidFill>
            <a:schemeClr val="accent1"/>
          </a:solidFill>
          <a:ln w="9525">
            <a:noFill/>
            <a:miter lim="800000"/>
            <a:headEnd/>
            <a:tailEnd/>
          </a:ln>
        </p:spPr>
        <p:txBody>
          <a:bodyPr wrap="none" anchor="ctr"/>
          <a:lstStyle/>
          <a:p>
            <a:pPr algn="ctr" eaLnBrk="0" hangingPunct="0"/>
            <a:r>
              <a:rPr lang="en-GB" sz="1600" b="1" dirty="0" smtClean="0">
                <a:solidFill>
                  <a:schemeClr val="bg1"/>
                </a:solidFill>
              </a:rPr>
              <a:t>ALL</a:t>
            </a:r>
            <a:br>
              <a:rPr lang="en-GB" sz="1600" b="1" dirty="0" smtClean="0">
                <a:solidFill>
                  <a:schemeClr val="bg1"/>
                </a:solidFill>
              </a:rPr>
            </a:br>
            <a:r>
              <a:rPr lang="en-GB" sz="1600" b="1" dirty="0" smtClean="0">
                <a:solidFill>
                  <a:schemeClr val="bg1"/>
                </a:solidFill>
              </a:rPr>
              <a:t>IC-ENC</a:t>
            </a:r>
          </a:p>
          <a:p>
            <a:pPr algn="ctr" eaLnBrk="0" hangingPunct="0"/>
            <a:r>
              <a:rPr lang="en-GB" sz="1600" b="1" dirty="0" smtClean="0">
                <a:solidFill>
                  <a:schemeClr val="bg1"/>
                </a:solidFill>
              </a:rPr>
              <a:t>RENC</a:t>
            </a:r>
          </a:p>
          <a:p>
            <a:pPr algn="ctr" eaLnBrk="0" hangingPunct="0"/>
            <a:r>
              <a:rPr lang="en-GB" sz="1600" b="1" dirty="0" smtClean="0">
                <a:solidFill>
                  <a:schemeClr val="bg1"/>
                </a:solidFill>
              </a:rPr>
              <a:t>DATA</a:t>
            </a:r>
            <a:endParaRPr lang="en-GB" sz="1600" b="1" dirty="0">
              <a:solidFill>
                <a:schemeClr val="bg1"/>
              </a:solidFill>
            </a:endParaRPr>
          </a:p>
        </p:txBody>
      </p:sp>
      <p:sp>
        <p:nvSpPr>
          <p:cNvPr id="1046" name="AutoShape 5"/>
          <p:cNvSpPr>
            <a:spLocks noChangeArrowheads="1"/>
          </p:cNvSpPr>
          <p:nvPr/>
        </p:nvSpPr>
        <p:spPr bwMode="auto">
          <a:xfrm>
            <a:off x="3055937" y="1808215"/>
            <a:ext cx="1149350" cy="2540000"/>
          </a:xfrm>
          <a:prstGeom prst="can">
            <a:avLst>
              <a:gd name="adj" fmla="val 55249"/>
            </a:avLst>
          </a:prstGeom>
          <a:solidFill>
            <a:schemeClr val="folHlink"/>
          </a:solidFill>
          <a:ln w="9525">
            <a:solidFill>
              <a:schemeClr val="folHlink"/>
            </a:solidFill>
            <a:round/>
            <a:headEnd/>
            <a:tailEnd/>
          </a:ln>
        </p:spPr>
        <p:txBody>
          <a:bodyPr wrap="none" anchor="ctr"/>
          <a:lstStyle/>
          <a:p>
            <a:pPr eaLnBrk="0" hangingPunct="0"/>
            <a:endParaRPr lang="nb-NO" sz="1600" b="1" dirty="0">
              <a:solidFill>
                <a:schemeClr val="bg1"/>
              </a:solidFill>
            </a:endParaRPr>
          </a:p>
          <a:p>
            <a:pPr eaLnBrk="0" hangingPunct="0"/>
            <a:r>
              <a:rPr lang="nb-NO" sz="1600" b="1" dirty="0">
                <a:solidFill>
                  <a:schemeClr val="bg1"/>
                </a:solidFill>
              </a:rPr>
              <a:t>PRIMAR</a:t>
            </a:r>
          </a:p>
          <a:p>
            <a:pPr eaLnBrk="0" hangingPunct="0"/>
            <a:r>
              <a:rPr lang="nb-NO" sz="1600" b="1" dirty="0">
                <a:solidFill>
                  <a:schemeClr val="bg1"/>
                </a:solidFill>
              </a:rPr>
              <a:t>ENC</a:t>
            </a:r>
          </a:p>
          <a:p>
            <a:pPr eaLnBrk="0" hangingPunct="0"/>
            <a:r>
              <a:rPr lang="nb-NO" sz="1600" b="1" dirty="0">
                <a:solidFill>
                  <a:schemeClr val="bg1"/>
                </a:solidFill>
              </a:rPr>
              <a:t>Database</a:t>
            </a:r>
          </a:p>
          <a:p>
            <a:pPr eaLnBrk="0" hangingPunct="0"/>
            <a:endParaRPr lang="nb-NO" sz="1400" b="1" dirty="0">
              <a:solidFill>
                <a:schemeClr val="bg1"/>
              </a:solidFill>
            </a:endParaRPr>
          </a:p>
          <a:p>
            <a:pPr eaLnBrk="0" hangingPunct="0"/>
            <a:r>
              <a:rPr lang="nb-NO" b="1" dirty="0" smtClean="0">
                <a:solidFill>
                  <a:schemeClr val="bg1"/>
                </a:solidFill>
              </a:rPr>
              <a:t>15 200</a:t>
            </a:r>
            <a:endParaRPr lang="nb-NO" b="1" dirty="0">
              <a:solidFill>
                <a:schemeClr val="bg1"/>
              </a:solidFill>
            </a:endParaRPr>
          </a:p>
          <a:p>
            <a:pPr eaLnBrk="0" hangingPunct="0"/>
            <a:r>
              <a:rPr lang="nb-NO" sz="1400" b="1" dirty="0">
                <a:solidFill>
                  <a:schemeClr val="bg1"/>
                </a:solidFill>
              </a:rPr>
              <a:t>ENCs</a:t>
            </a:r>
          </a:p>
          <a:p>
            <a:pPr eaLnBrk="0" hangingPunct="0"/>
            <a:endParaRPr lang="nb-NO" sz="1400" b="1" dirty="0">
              <a:solidFill>
                <a:schemeClr val="bg1"/>
              </a:solidFill>
            </a:endParaRPr>
          </a:p>
        </p:txBody>
      </p:sp>
      <p:grpSp>
        <p:nvGrpSpPr>
          <p:cNvPr id="545" name="Gruppe 544"/>
          <p:cNvGrpSpPr/>
          <p:nvPr/>
        </p:nvGrpSpPr>
        <p:grpSpPr>
          <a:xfrm>
            <a:off x="4015489" y="1582325"/>
            <a:ext cx="4882461" cy="3051614"/>
            <a:chOff x="1779625" y="1219959"/>
            <a:chExt cx="7353781" cy="3916869"/>
          </a:xfrm>
        </p:grpSpPr>
        <p:sp>
          <p:nvSpPr>
            <p:cNvPr id="546" name="Text Box 529"/>
            <p:cNvSpPr txBox="1">
              <a:spLocks noChangeArrowheads="1"/>
            </p:cNvSpPr>
            <p:nvPr/>
          </p:nvSpPr>
          <p:spPr bwMode="auto">
            <a:xfrm>
              <a:off x="7163684" y="1219959"/>
              <a:ext cx="1816100" cy="671574"/>
            </a:xfrm>
            <a:prstGeom prst="rect">
              <a:avLst/>
            </a:prstGeom>
            <a:noFill/>
            <a:ln w="9525">
              <a:noFill/>
              <a:miter lim="800000"/>
              <a:headEnd/>
              <a:tailEnd/>
            </a:ln>
          </p:spPr>
          <p:txBody>
            <a:bodyPr>
              <a:spAutoFit/>
            </a:bodyPr>
            <a:lstStyle/>
            <a:p>
              <a:r>
                <a:rPr lang="en-GB" sz="1400" b="1" dirty="0">
                  <a:latin typeface="Helvetica" pitchFamily="34" charset="0"/>
                </a:rPr>
                <a:t>Commercial </a:t>
              </a:r>
            </a:p>
            <a:p>
              <a:r>
                <a:rPr lang="en-GB" sz="1400" b="1" dirty="0">
                  <a:latin typeface="Helvetica" pitchFamily="34" charset="0"/>
                </a:rPr>
                <a:t>users</a:t>
              </a:r>
            </a:p>
          </p:txBody>
        </p:sp>
        <p:sp>
          <p:nvSpPr>
            <p:cNvPr id="547" name="Text Box 529"/>
            <p:cNvSpPr txBox="1">
              <a:spLocks noChangeArrowheads="1"/>
            </p:cNvSpPr>
            <p:nvPr/>
          </p:nvSpPr>
          <p:spPr bwMode="auto">
            <a:xfrm>
              <a:off x="7010058" y="2475046"/>
              <a:ext cx="2123348" cy="671574"/>
            </a:xfrm>
            <a:prstGeom prst="rect">
              <a:avLst/>
            </a:prstGeom>
            <a:noFill/>
            <a:ln w="9525">
              <a:noFill/>
              <a:miter lim="800000"/>
              <a:headEnd/>
              <a:tailEnd/>
            </a:ln>
          </p:spPr>
          <p:txBody>
            <a:bodyPr wrap="square">
              <a:spAutoFit/>
            </a:bodyPr>
            <a:lstStyle/>
            <a:p>
              <a:pPr>
                <a:defRPr/>
              </a:pPr>
              <a:r>
                <a:rPr lang="en-GB" sz="1400" b="1" dirty="0" smtClean="0">
                  <a:latin typeface="Helvetica" pitchFamily="34" charset="0"/>
                  <a:cs typeface="Helvetica" pitchFamily="34" charset="0"/>
                </a:rPr>
                <a:t>Governmental users</a:t>
              </a:r>
              <a:endParaRPr lang="en-GB" sz="1400" b="1" dirty="0">
                <a:latin typeface="Helvetica" pitchFamily="34" charset="0"/>
                <a:cs typeface="Helvetica" pitchFamily="34" charset="0"/>
              </a:endParaRPr>
            </a:p>
          </p:txBody>
        </p:sp>
        <p:sp>
          <p:nvSpPr>
            <p:cNvPr id="548" name="Text Box 529"/>
            <p:cNvSpPr txBox="1">
              <a:spLocks noChangeArrowheads="1"/>
            </p:cNvSpPr>
            <p:nvPr/>
          </p:nvSpPr>
          <p:spPr bwMode="auto">
            <a:xfrm>
              <a:off x="6876255" y="4245348"/>
              <a:ext cx="1335087" cy="671574"/>
            </a:xfrm>
            <a:prstGeom prst="rect">
              <a:avLst/>
            </a:prstGeom>
            <a:noFill/>
            <a:ln w="9525">
              <a:noFill/>
              <a:miter lim="800000"/>
              <a:headEnd/>
              <a:tailEnd/>
            </a:ln>
          </p:spPr>
          <p:txBody>
            <a:bodyPr>
              <a:spAutoFit/>
            </a:bodyPr>
            <a:lstStyle/>
            <a:p>
              <a:r>
                <a:rPr lang="en-GB" sz="1400" b="1" dirty="0">
                  <a:latin typeface="Helvetica" pitchFamily="34" charset="0"/>
                </a:rPr>
                <a:t>Navy </a:t>
              </a:r>
            </a:p>
            <a:p>
              <a:r>
                <a:rPr lang="en-GB" sz="1400" b="1" dirty="0" smtClean="0">
                  <a:latin typeface="Helvetica" pitchFamily="34" charset="0"/>
                </a:rPr>
                <a:t>users</a:t>
              </a:r>
              <a:endParaRPr lang="en-GB" sz="1400" b="1" dirty="0">
                <a:latin typeface="Helvetica" pitchFamily="34" charset="0"/>
              </a:endParaRPr>
            </a:p>
          </p:txBody>
        </p:sp>
        <p:sp>
          <p:nvSpPr>
            <p:cNvPr id="549" name="Text Box 529"/>
            <p:cNvSpPr txBox="1">
              <a:spLocks noChangeArrowheads="1"/>
            </p:cNvSpPr>
            <p:nvPr/>
          </p:nvSpPr>
          <p:spPr bwMode="auto">
            <a:xfrm rot="322668">
              <a:off x="2747649" y="4030198"/>
              <a:ext cx="2377207" cy="356576"/>
            </a:xfrm>
            <a:prstGeom prst="rect">
              <a:avLst/>
            </a:prstGeom>
            <a:noFill/>
            <a:ln w="9525">
              <a:noFill/>
              <a:miter lim="800000"/>
              <a:headEnd/>
              <a:tailEnd/>
            </a:ln>
          </p:spPr>
          <p:txBody>
            <a:bodyPr wrap="square">
              <a:spAutoFit/>
            </a:bodyPr>
            <a:lstStyle/>
            <a:p>
              <a:r>
                <a:rPr lang="en-GB" sz="1200" b="1" dirty="0" smtClean="0">
                  <a:solidFill>
                    <a:schemeClr val="accent1"/>
                  </a:solidFill>
                  <a:latin typeface="Helvetica" pitchFamily="34" charset="0"/>
                </a:rPr>
                <a:t>7 Navy Suppliers</a:t>
              </a:r>
              <a:endParaRPr lang="en-GB" sz="1200" b="1" dirty="0">
                <a:solidFill>
                  <a:schemeClr val="accent1"/>
                </a:solidFill>
                <a:latin typeface="Helvetica" pitchFamily="34" charset="0"/>
              </a:endParaRPr>
            </a:p>
          </p:txBody>
        </p:sp>
        <p:pic>
          <p:nvPicPr>
            <p:cNvPr id="550" name="Picture 1025" descr="ecc163"/>
            <p:cNvPicPr>
              <a:picLocks noChangeAspect="1" noChangeArrowheads="1"/>
            </p:cNvPicPr>
            <p:nvPr/>
          </p:nvPicPr>
          <p:blipFill>
            <a:blip r:embed="rId3" cstate="print"/>
            <a:srcRect/>
            <a:stretch>
              <a:fillRect/>
            </a:stretch>
          </p:blipFill>
          <p:spPr bwMode="auto">
            <a:xfrm>
              <a:off x="5868144" y="2445148"/>
              <a:ext cx="1003300" cy="1439863"/>
            </a:xfrm>
            <a:prstGeom prst="rect">
              <a:avLst/>
            </a:prstGeom>
            <a:noFill/>
            <a:ln w="9525">
              <a:noFill/>
              <a:miter lim="800000"/>
              <a:headEnd/>
              <a:tailEnd/>
            </a:ln>
          </p:spPr>
        </p:pic>
        <p:pic>
          <p:nvPicPr>
            <p:cNvPr id="551" name="Picture 2"/>
            <p:cNvPicPr>
              <a:picLocks noChangeAspect="1" noChangeArrowheads="1"/>
            </p:cNvPicPr>
            <p:nvPr/>
          </p:nvPicPr>
          <p:blipFill>
            <a:blip r:embed="rId4" cstate="print"/>
            <a:srcRect/>
            <a:stretch>
              <a:fillRect/>
            </a:stretch>
          </p:blipFill>
          <p:spPr bwMode="auto">
            <a:xfrm>
              <a:off x="5940152" y="3957316"/>
              <a:ext cx="781050" cy="1179512"/>
            </a:xfrm>
            <a:prstGeom prst="rect">
              <a:avLst/>
            </a:prstGeom>
            <a:noFill/>
            <a:ln w="9525">
              <a:noFill/>
              <a:miter lim="800000"/>
              <a:headEnd/>
              <a:tailEnd/>
            </a:ln>
          </p:spPr>
        </p:pic>
        <p:pic>
          <p:nvPicPr>
            <p:cNvPr id="552" name="Bilde 551"/>
            <p:cNvPicPr>
              <a:picLocks noChangeAspect="1"/>
            </p:cNvPicPr>
            <p:nvPr/>
          </p:nvPicPr>
          <p:blipFill>
            <a:blip r:embed="rId5"/>
            <a:stretch>
              <a:fillRect/>
            </a:stretch>
          </p:blipFill>
          <p:spPr>
            <a:xfrm>
              <a:off x="5657683" y="1315080"/>
              <a:ext cx="1511939" cy="908383"/>
            </a:xfrm>
            <a:prstGeom prst="rect">
              <a:avLst/>
            </a:prstGeom>
          </p:spPr>
        </p:pic>
        <p:sp>
          <p:nvSpPr>
            <p:cNvPr id="553" name="Line 29"/>
            <p:cNvSpPr>
              <a:spLocks noChangeShapeType="1"/>
            </p:cNvSpPr>
            <p:nvPr/>
          </p:nvSpPr>
          <p:spPr bwMode="auto">
            <a:xfrm flipV="1">
              <a:off x="2065984" y="1770012"/>
              <a:ext cx="3568110" cy="1030860"/>
            </a:xfrm>
            <a:prstGeom prst="line">
              <a:avLst/>
            </a:prstGeom>
            <a:noFill/>
            <a:ln w="63500">
              <a:solidFill>
                <a:schemeClr val="tx2"/>
              </a:solidFill>
              <a:round/>
              <a:headEnd/>
              <a:tailEnd type="triangle" w="med" len="med"/>
            </a:ln>
          </p:spPr>
          <p:txBody>
            <a:bodyPr/>
            <a:lstStyle/>
            <a:p>
              <a:endParaRPr lang="nb-NO"/>
            </a:p>
          </p:txBody>
        </p:sp>
        <p:sp>
          <p:nvSpPr>
            <p:cNvPr id="554" name="Line 29"/>
            <p:cNvSpPr>
              <a:spLocks noChangeShapeType="1"/>
            </p:cNvSpPr>
            <p:nvPr/>
          </p:nvSpPr>
          <p:spPr bwMode="auto">
            <a:xfrm flipV="1">
              <a:off x="2067174" y="3425666"/>
              <a:ext cx="3800970" cy="19928"/>
            </a:xfrm>
            <a:prstGeom prst="line">
              <a:avLst/>
            </a:prstGeom>
            <a:noFill/>
            <a:ln w="63500">
              <a:solidFill>
                <a:schemeClr val="tx2"/>
              </a:solidFill>
              <a:round/>
              <a:headEnd/>
              <a:tailEnd type="triangle" w="med" len="med"/>
            </a:ln>
          </p:spPr>
          <p:txBody>
            <a:bodyPr/>
            <a:lstStyle/>
            <a:p>
              <a:endParaRPr lang="nb-NO"/>
            </a:p>
          </p:txBody>
        </p:sp>
        <p:sp>
          <p:nvSpPr>
            <p:cNvPr id="555" name="Line 29"/>
            <p:cNvSpPr>
              <a:spLocks noChangeShapeType="1"/>
            </p:cNvSpPr>
            <p:nvPr/>
          </p:nvSpPr>
          <p:spPr bwMode="auto">
            <a:xfrm>
              <a:off x="2067174" y="4278909"/>
              <a:ext cx="3872977" cy="282259"/>
            </a:xfrm>
            <a:prstGeom prst="line">
              <a:avLst/>
            </a:prstGeom>
            <a:noFill/>
            <a:ln w="63500">
              <a:solidFill>
                <a:schemeClr val="tx2"/>
              </a:solidFill>
              <a:round/>
              <a:headEnd/>
              <a:tailEnd type="triangle" w="med" len="med"/>
            </a:ln>
          </p:spPr>
          <p:txBody>
            <a:bodyPr/>
            <a:lstStyle/>
            <a:p>
              <a:endParaRPr lang="nb-NO"/>
            </a:p>
          </p:txBody>
        </p:sp>
        <p:sp>
          <p:nvSpPr>
            <p:cNvPr id="556" name="Text Box 529"/>
            <p:cNvSpPr txBox="1">
              <a:spLocks noChangeArrowheads="1"/>
            </p:cNvSpPr>
            <p:nvPr/>
          </p:nvSpPr>
          <p:spPr bwMode="auto">
            <a:xfrm rot="20425250">
              <a:off x="1779625" y="1905790"/>
              <a:ext cx="3969948" cy="355539"/>
            </a:xfrm>
            <a:prstGeom prst="rect">
              <a:avLst/>
            </a:prstGeom>
            <a:noFill/>
            <a:ln w="9525">
              <a:noFill/>
              <a:miter lim="800000"/>
              <a:headEnd/>
              <a:tailEnd/>
            </a:ln>
          </p:spPr>
          <p:txBody>
            <a:bodyPr wrap="square">
              <a:spAutoFit/>
            </a:bodyPr>
            <a:lstStyle/>
            <a:p>
              <a:pPr algn="ctr"/>
              <a:r>
                <a:rPr lang="en-GB" sz="1200" b="1" dirty="0" smtClean="0">
                  <a:solidFill>
                    <a:srgbClr val="00B050"/>
                  </a:solidFill>
                  <a:latin typeface="Helvetica" pitchFamily="34" charset="0"/>
                </a:rPr>
                <a:t>54 Commercial Distributors</a:t>
              </a:r>
              <a:endParaRPr lang="en-GB" sz="1200" b="1" dirty="0">
                <a:solidFill>
                  <a:srgbClr val="00B050"/>
                </a:solidFill>
                <a:latin typeface="Helvetica" pitchFamily="34" charset="0"/>
              </a:endParaRPr>
            </a:p>
          </p:txBody>
        </p:sp>
        <p:sp>
          <p:nvSpPr>
            <p:cNvPr id="557" name="Text Box 529"/>
            <p:cNvSpPr txBox="1">
              <a:spLocks noChangeArrowheads="1"/>
            </p:cNvSpPr>
            <p:nvPr/>
          </p:nvSpPr>
          <p:spPr bwMode="auto">
            <a:xfrm>
              <a:off x="1816725" y="3056778"/>
              <a:ext cx="3912806" cy="355539"/>
            </a:xfrm>
            <a:prstGeom prst="rect">
              <a:avLst/>
            </a:prstGeom>
            <a:noFill/>
            <a:ln w="9525">
              <a:noFill/>
              <a:miter lim="800000"/>
              <a:headEnd/>
              <a:tailEnd/>
            </a:ln>
          </p:spPr>
          <p:txBody>
            <a:bodyPr wrap="square">
              <a:spAutoFit/>
            </a:bodyPr>
            <a:lstStyle/>
            <a:p>
              <a:pPr algn="ctr"/>
              <a:r>
                <a:rPr lang="en-GB" sz="1200" b="1" dirty="0" smtClean="0">
                  <a:solidFill>
                    <a:schemeClr val="accent6">
                      <a:lumMod val="50000"/>
                    </a:schemeClr>
                  </a:solidFill>
                  <a:latin typeface="Helvetica" pitchFamily="34" charset="0"/>
                </a:rPr>
                <a:t>8 Governmental Distributors</a:t>
              </a:r>
              <a:endParaRPr lang="en-GB" sz="1200" b="1" dirty="0">
                <a:solidFill>
                  <a:schemeClr val="accent6">
                    <a:lumMod val="50000"/>
                  </a:schemeClr>
                </a:solidFill>
                <a:latin typeface="Helvetica" pitchFamily="34" charset="0"/>
              </a:endParaRPr>
            </a:p>
          </p:txBody>
        </p:sp>
      </p:grpSp>
      <p:sp>
        <p:nvSpPr>
          <p:cNvPr id="558" name="Text Box 529"/>
          <p:cNvSpPr txBox="1">
            <a:spLocks noChangeArrowheads="1"/>
          </p:cNvSpPr>
          <p:nvPr/>
        </p:nvSpPr>
        <p:spPr bwMode="auto">
          <a:xfrm>
            <a:off x="6169997" y="4742315"/>
            <a:ext cx="2605051" cy="307777"/>
          </a:xfrm>
          <a:prstGeom prst="rect">
            <a:avLst/>
          </a:prstGeom>
          <a:noFill/>
          <a:ln w="9525">
            <a:noFill/>
            <a:miter lim="800000"/>
            <a:headEnd/>
            <a:tailEnd/>
          </a:ln>
        </p:spPr>
        <p:txBody>
          <a:bodyPr wrap="square">
            <a:spAutoFit/>
          </a:bodyPr>
          <a:lstStyle/>
          <a:p>
            <a:r>
              <a:rPr lang="en-GB" sz="1400" b="1" dirty="0" smtClean="0">
                <a:latin typeface="Helvetica" pitchFamily="34" charset="0"/>
              </a:rPr>
              <a:t>19 500 registered end-users</a:t>
            </a:r>
            <a:endParaRPr lang="en-GB" sz="1400" b="1" dirty="0">
              <a:latin typeface="Helvetica" pitchFamily="34" charset="0"/>
            </a:endParaRPr>
          </a:p>
        </p:txBody>
      </p:sp>
      <p:sp>
        <p:nvSpPr>
          <p:cNvPr id="559" name="Text Box 529"/>
          <p:cNvSpPr txBox="1">
            <a:spLocks noChangeArrowheads="1"/>
          </p:cNvSpPr>
          <p:nvPr/>
        </p:nvSpPr>
        <p:spPr bwMode="auto">
          <a:xfrm>
            <a:off x="2328086" y="1495211"/>
            <a:ext cx="3060359" cy="307777"/>
          </a:xfrm>
          <a:prstGeom prst="rect">
            <a:avLst/>
          </a:prstGeom>
          <a:noFill/>
          <a:ln w="9525">
            <a:noFill/>
            <a:miter lim="800000"/>
            <a:headEnd/>
            <a:tailEnd/>
          </a:ln>
        </p:spPr>
        <p:txBody>
          <a:bodyPr wrap="square">
            <a:spAutoFit/>
          </a:bodyPr>
          <a:lstStyle/>
          <a:p>
            <a:r>
              <a:rPr lang="en-GB" sz="1400" b="1" dirty="0" smtClean="0">
                <a:latin typeface="Helvetica" pitchFamily="34" charset="0"/>
              </a:rPr>
              <a:t>60 different official ENC providers</a:t>
            </a:r>
            <a:endParaRPr lang="en-GB" sz="1400" b="1" dirty="0">
              <a:latin typeface="Helvetica" pitchFamily="34" charset="0"/>
            </a:endParaRPr>
          </a:p>
        </p:txBody>
      </p:sp>
    </p:spTree>
    <p:extLst>
      <p:ext uri="{BB962C8B-B14F-4D97-AF65-F5344CB8AC3E}">
        <p14:creationId xmlns:p14="http://schemas.microsoft.com/office/powerpoint/2010/main" val="360976264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536" y="620688"/>
            <a:ext cx="8229600" cy="706090"/>
          </a:xfrm>
        </p:spPr>
        <p:txBody>
          <a:bodyPr/>
          <a:lstStyle/>
          <a:p>
            <a:r>
              <a:rPr lang="en-GB" sz="2800" b="1" dirty="0" smtClean="0"/>
              <a:t>PRIMAR ENC Distribution</a:t>
            </a:r>
            <a:r>
              <a:rPr lang="en-GB" b="1" dirty="0" smtClean="0"/>
              <a:t/>
            </a:r>
            <a:br>
              <a:rPr lang="en-GB" b="1" dirty="0" smtClean="0"/>
            </a:br>
            <a:endParaRPr lang="en-GB" dirty="0"/>
          </a:p>
        </p:txBody>
      </p:sp>
      <p:sp>
        <p:nvSpPr>
          <p:cNvPr id="34" name="Text Box 27"/>
          <p:cNvSpPr txBox="1">
            <a:spLocks noChangeArrowheads="1"/>
          </p:cNvSpPr>
          <p:nvPr/>
        </p:nvSpPr>
        <p:spPr bwMode="auto">
          <a:xfrm>
            <a:off x="7018586" y="6692850"/>
            <a:ext cx="273050" cy="336550"/>
          </a:xfrm>
          <a:prstGeom prst="rect">
            <a:avLst/>
          </a:prstGeom>
          <a:noFill/>
          <a:ln w="9525">
            <a:noFill/>
            <a:miter lim="800000"/>
            <a:headEnd/>
            <a:tailEnd/>
          </a:ln>
        </p:spPr>
        <p:txBody>
          <a:bodyPr wrap="none">
            <a:spAutoFit/>
          </a:bodyPr>
          <a:lstStyle/>
          <a:p>
            <a:r>
              <a:rPr lang="nb-NO" sz="1600" b="1">
                <a:solidFill>
                  <a:schemeClr val="bg2"/>
                </a:solidFill>
                <a:latin typeface="Comic Sans MS" pitchFamily="66" charset="0"/>
              </a:rPr>
              <a:t> </a:t>
            </a:r>
            <a:endParaRPr lang="en-GB" sz="1600" b="1">
              <a:solidFill>
                <a:schemeClr val="bg2"/>
              </a:solidFill>
              <a:latin typeface="Comic Sans MS" pitchFamily="66" charset="0"/>
            </a:endParaRPr>
          </a:p>
        </p:txBody>
      </p:sp>
      <p:sp>
        <p:nvSpPr>
          <p:cNvPr id="37" name="Text Box 525"/>
          <p:cNvSpPr txBox="1">
            <a:spLocks noChangeArrowheads="1"/>
          </p:cNvSpPr>
          <p:nvPr/>
        </p:nvSpPr>
        <p:spPr bwMode="auto">
          <a:xfrm>
            <a:off x="4794499" y="1819176"/>
            <a:ext cx="184150" cy="366713"/>
          </a:xfrm>
          <a:prstGeom prst="rect">
            <a:avLst/>
          </a:prstGeom>
          <a:noFill/>
          <a:ln w="9525">
            <a:noFill/>
            <a:miter lim="800000"/>
            <a:headEnd/>
            <a:tailEnd/>
          </a:ln>
        </p:spPr>
        <p:txBody>
          <a:bodyPr wrap="none">
            <a:spAutoFit/>
          </a:bodyPr>
          <a:lstStyle/>
          <a:p>
            <a:endParaRPr lang="en-US" b="1">
              <a:solidFill>
                <a:srgbClr val="FF3300"/>
              </a:solidFill>
              <a:latin typeface="Comic Sans MS" pitchFamily="66" charset="0"/>
            </a:endParaRPr>
          </a:p>
        </p:txBody>
      </p:sp>
      <p:sp>
        <p:nvSpPr>
          <p:cNvPr id="44" name="Text Box 523"/>
          <p:cNvSpPr txBox="1">
            <a:spLocks noChangeArrowheads="1"/>
          </p:cNvSpPr>
          <p:nvPr/>
        </p:nvSpPr>
        <p:spPr bwMode="auto">
          <a:xfrm>
            <a:off x="4842124" y="5468839"/>
            <a:ext cx="184150" cy="336550"/>
          </a:xfrm>
          <a:prstGeom prst="rect">
            <a:avLst/>
          </a:prstGeom>
          <a:noFill/>
          <a:ln w="9525">
            <a:noFill/>
            <a:miter lim="800000"/>
            <a:headEnd/>
            <a:tailEnd/>
          </a:ln>
        </p:spPr>
        <p:txBody>
          <a:bodyPr wrap="none">
            <a:spAutoFit/>
          </a:bodyPr>
          <a:lstStyle/>
          <a:p>
            <a:endParaRPr lang="en-US" sz="1600" b="1">
              <a:solidFill>
                <a:srgbClr val="FF3300"/>
              </a:solidFill>
              <a:latin typeface="Comic Sans MS" pitchFamily="66" charset="0"/>
            </a:endParaRPr>
          </a:p>
        </p:txBody>
      </p:sp>
      <p:sp>
        <p:nvSpPr>
          <p:cNvPr id="61" name="AutoShape 7"/>
          <p:cNvSpPr>
            <a:spLocks noChangeAspect="1" noChangeArrowheads="1" noTextEdit="1"/>
          </p:cNvSpPr>
          <p:nvPr/>
        </p:nvSpPr>
        <p:spPr bwMode="auto">
          <a:xfrm>
            <a:off x="1105149" y="1565176"/>
            <a:ext cx="1079500" cy="561975"/>
          </a:xfrm>
          <a:prstGeom prst="rect">
            <a:avLst/>
          </a:prstGeom>
          <a:noFill/>
          <a:ln w="9525">
            <a:noFill/>
            <a:miter lim="800000"/>
            <a:headEnd/>
            <a:tailEnd/>
          </a:ln>
        </p:spPr>
        <p:txBody>
          <a:bodyPr/>
          <a:lstStyle/>
          <a:p>
            <a:endParaRPr lang="en-GB"/>
          </a:p>
        </p:txBody>
      </p:sp>
      <p:sp>
        <p:nvSpPr>
          <p:cNvPr id="66" name="Rektangel 65"/>
          <p:cNvSpPr/>
          <p:nvPr/>
        </p:nvSpPr>
        <p:spPr>
          <a:xfrm>
            <a:off x="588936" y="5731217"/>
            <a:ext cx="8159528" cy="707886"/>
          </a:xfrm>
          <a:prstGeom prst="rect">
            <a:avLst/>
          </a:prstGeom>
        </p:spPr>
        <p:txBody>
          <a:bodyPr wrap="square">
            <a:spAutoFit/>
          </a:bodyPr>
          <a:lstStyle/>
          <a:p>
            <a:pPr>
              <a:spcBef>
                <a:spcPct val="50000"/>
              </a:spcBef>
            </a:pPr>
            <a:r>
              <a:rPr lang="en-GB" sz="2000" b="1" dirty="0" smtClean="0"/>
              <a:t>PRIMAR supports a wide range of services to assist hydrographic offices in meeting their national requirements.</a:t>
            </a:r>
            <a:endParaRPr lang="en-GB" sz="2000" b="1" dirty="0"/>
          </a:p>
        </p:txBody>
      </p:sp>
      <p:grpSp>
        <p:nvGrpSpPr>
          <p:cNvPr id="6" name="Gruppe 5"/>
          <p:cNvGrpSpPr/>
          <p:nvPr/>
        </p:nvGrpSpPr>
        <p:grpSpPr>
          <a:xfrm>
            <a:off x="2014672" y="1315080"/>
            <a:ext cx="7129327" cy="3821748"/>
            <a:chOff x="2014672" y="1315080"/>
            <a:chExt cx="7129327" cy="3821748"/>
          </a:xfrm>
        </p:grpSpPr>
        <p:sp>
          <p:nvSpPr>
            <p:cNvPr id="36" name="Text Box 529"/>
            <p:cNvSpPr txBox="1">
              <a:spLocks noChangeArrowheads="1"/>
            </p:cNvSpPr>
            <p:nvPr/>
          </p:nvSpPr>
          <p:spPr bwMode="auto">
            <a:xfrm>
              <a:off x="7193211" y="1412776"/>
              <a:ext cx="1816100" cy="708025"/>
            </a:xfrm>
            <a:prstGeom prst="rect">
              <a:avLst/>
            </a:prstGeom>
            <a:noFill/>
            <a:ln w="9525">
              <a:noFill/>
              <a:miter lim="800000"/>
              <a:headEnd/>
              <a:tailEnd/>
            </a:ln>
          </p:spPr>
          <p:txBody>
            <a:bodyPr>
              <a:spAutoFit/>
            </a:bodyPr>
            <a:lstStyle/>
            <a:p>
              <a:r>
                <a:rPr lang="en-GB" sz="2000" b="1" dirty="0">
                  <a:latin typeface="Helvetica" pitchFamily="34" charset="0"/>
                </a:rPr>
                <a:t>Commercial </a:t>
              </a:r>
            </a:p>
            <a:p>
              <a:r>
                <a:rPr lang="en-GB" sz="2000" b="1" dirty="0">
                  <a:latin typeface="Helvetica" pitchFamily="34" charset="0"/>
                </a:rPr>
                <a:t>users</a:t>
              </a:r>
            </a:p>
          </p:txBody>
        </p:sp>
        <p:sp>
          <p:nvSpPr>
            <p:cNvPr id="52" name="Text Box 529"/>
            <p:cNvSpPr txBox="1">
              <a:spLocks noChangeArrowheads="1"/>
            </p:cNvSpPr>
            <p:nvPr/>
          </p:nvSpPr>
          <p:spPr bwMode="auto">
            <a:xfrm>
              <a:off x="7020652" y="2828990"/>
              <a:ext cx="2123347" cy="707886"/>
            </a:xfrm>
            <a:prstGeom prst="rect">
              <a:avLst/>
            </a:prstGeom>
            <a:noFill/>
            <a:ln w="9525">
              <a:noFill/>
              <a:miter lim="800000"/>
              <a:headEnd/>
              <a:tailEnd/>
            </a:ln>
          </p:spPr>
          <p:txBody>
            <a:bodyPr wrap="square">
              <a:spAutoFit/>
            </a:bodyPr>
            <a:lstStyle/>
            <a:p>
              <a:pPr>
                <a:defRPr/>
              </a:pPr>
              <a:r>
                <a:rPr lang="en-GB" sz="2000" b="1" dirty="0" smtClean="0">
                  <a:latin typeface="Helvetica" pitchFamily="34" charset="0"/>
                  <a:cs typeface="Helvetica" pitchFamily="34" charset="0"/>
                </a:rPr>
                <a:t>Governmental users</a:t>
              </a:r>
              <a:endParaRPr lang="en-GB" sz="2000" b="1" dirty="0">
                <a:latin typeface="Helvetica" pitchFamily="34" charset="0"/>
                <a:cs typeface="Helvetica" pitchFamily="34" charset="0"/>
              </a:endParaRPr>
            </a:p>
          </p:txBody>
        </p:sp>
        <p:sp>
          <p:nvSpPr>
            <p:cNvPr id="53" name="Text Box 529"/>
            <p:cNvSpPr txBox="1">
              <a:spLocks noChangeArrowheads="1"/>
            </p:cNvSpPr>
            <p:nvPr/>
          </p:nvSpPr>
          <p:spPr bwMode="auto">
            <a:xfrm>
              <a:off x="6876256" y="4245348"/>
              <a:ext cx="1335087" cy="708025"/>
            </a:xfrm>
            <a:prstGeom prst="rect">
              <a:avLst/>
            </a:prstGeom>
            <a:noFill/>
            <a:ln w="9525">
              <a:noFill/>
              <a:miter lim="800000"/>
              <a:headEnd/>
              <a:tailEnd/>
            </a:ln>
          </p:spPr>
          <p:txBody>
            <a:bodyPr>
              <a:spAutoFit/>
            </a:bodyPr>
            <a:lstStyle/>
            <a:p>
              <a:r>
                <a:rPr lang="en-GB" sz="2000" b="1" dirty="0" smtClean="0">
                  <a:latin typeface="Helvetica" pitchFamily="34" charset="0"/>
                </a:rPr>
                <a:t>Navy </a:t>
              </a:r>
              <a:endParaRPr lang="en-GB" sz="2000" b="1" dirty="0">
                <a:latin typeface="Helvetica" pitchFamily="34" charset="0"/>
              </a:endParaRPr>
            </a:p>
            <a:p>
              <a:r>
                <a:rPr lang="en-GB" sz="2000" b="1" dirty="0" smtClean="0">
                  <a:latin typeface="Helvetica" pitchFamily="34" charset="0"/>
                </a:rPr>
                <a:t>users</a:t>
              </a:r>
              <a:endParaRPr lang="en-GB" sz="2000" b="1" dirty="0">
                <a:latin typeface="Helvetica" pitchFamily="34" charset="0"/>
              </a:endParaRPr>
            </a:p>
          </p:txBody>
        </p:sp>
        <p:sp>
          <p:nvSpPr>
            <p:cNvPr id="59" name="Text Box 529"/>
            <p:cNvSpPr txBox="1">
              <a:spLocks noChangeArrowheads="1"/>
            </p:cNvSpPr>
            <p:nvPr/>
          </p:nvSpPr>
          <p:spPr bwMode="auto">
            <a:xfrm rot="231550">
              <a:off x="2797551" y="3983605"/>
              <a:ext cx="2372027" cy="400110"/>
            </a:xfrm>
            <a:prstGeom prst="rect">
              <a:avLst/>
            </a:prstGeom>
            <a:noFill/>
            <a:ln w="9525">
              <a:noFill/>
              <a:miter lim="800000"/>
              <a:headEnd/>
              <a:tailEnd/>
            </a:ln>
          </p:spPr>
          <p:txBody>
            <a:bodyPr wrap="square">
              <a:spAutoFit/>
            </a:bodyPr>
            <a:lstStyle/>
            <a:p>
              <a:r>
                <a:rPr lang="en-GB" sz="2000" b="1" dirty="0" smtClean="0">
                  <a:solidFill>
                    <a:schemeClr val="accent1"/>
                  </a:solidFill>
                  <a:latin typeface="Helvetica" pitchFamily="34" charset="0"/>
                </a:rPr>
                <a:t>7 Navy Suppliers</a:t>
              </a:r>
              <a:endParaRPr lang="en-GB" sz="2000" b="1" dirty="0">
                <a:solidFill>
                  <a:schemeClr val="accent1"/>
                </a:solidFill>
                <a:latin typeface="Helvetica" pitchFamily="34" charset="0"/>
              </a:endParaRPr>
            </a:p>
          </p:txBody>
        </p:sp>
        <p:pic>
          <p:nvPicPr>
            <p:cNvPr id="62" name="Picture 1025" descr="ecc163"/>
            <p:cNvPicPr>
              <a:picLocks noChangeAspect="1" noChangeArrowheads="1"/>
            </p:cNvPicPr>
            <p:nvPr/>
          </p:nvPicPr>
          <p:blipFill>
            <a:blip r:embed="rId3" cstate="print"/>
            <a:srcRect/>
            <a:stretch>
              <a:fillRect/>
            </a:stretch>
          </p:blipFill>
          <p:spPr bwMode="auto">
            <a:xfrm>
              <a:off x="5868144" y="2445148"/>
              <a:ext cx="1003300" cy="1439863"/>
            </a:xfrm>
            <a:prstGeom prst="rect">
              <a:avLst/>
            </a:prstGeom>
            <a:noFill/>
            <a:ln w="9525">
              <a:noFill/>
              <a:miter lim="800000"/>
              <a:headEnd/>
              <a:tailEnd/>
            </a:ln>
          </p:spPr>
        </p:pic>
        <p:pic>
          <p:nvPicPr>
            <p:cNvPr id="63" name="Picture 2"/>
            <p:cNvPicPr>
              <a:picLocks noChangeAspect="1" noChangeArrowheads="1"/>
            </p:cNvPicPr>
            <p:nvPr/>
          </p:nvPicPr>
          <p:blipFill>
            <a:blip r:embed="rId4" cstate="print"/>
            <a:srcRect/>
            <a:stretch>
              <a:fillRect/>
            </a:stretch>
          </p:blipFill>
          <p:spPr bwMode="auto">
            <a:xfrm>
              <a:off x="5940152" y="3957316"/>
              <a:ext cx="781050" cy="1179512"/>
            </a:xfrm>
            <a:prstGeom prst="rect">
              <a:avLst/>
            </a:prstGeom>
            <a:noFill/>
            <a:ln w="9525">
              <a:noFill/>
              <a:miter lim="800000"/>
              <a:headEnd/>
              <a:tailEnd/>
            </a:ln>
          </p:spPr>
        </p:pic>
        <p:pic>
          <p:nvPicPr>
            <p:cNvPr id="2" name="Bilde 1"/>
            <p:cNvPicPr>
              <a:picLocks noChangeAspect="1"/>
            </p:cNvPicPr>
            <p:nvPr/>
          </p:nvPicPr>
          <p:blipFill>
            <a:blip r:embed="rId5"/>
            <a:stretch>
              <a:fillRect/>
            </a:stretch>
          </p:blipFill>
          <p:spPr>
            <a:xfrm>
              <a:off x="5657683" y="1315080"/>
              <a:ext cx="1511939" cy="908383"/>
            </a:xfrm>
            <a:prstGeom prst="rect">
              <a:avLst/>
            </a:prstGeom>
          </p:spPr>
        </p:pic>
        <p:sp>
          <p:nvSpPr>
            <p:cNvPr id="43" name="Line 29"/>
            <p:cNvSpPr>
              <a:spLocks noChangeShapeType="1"/>
            </p:cNvSpPr>
            <p:nvPr/>
          </p:nvSpPr>
          <p:spPr bwMode="auto">
            <a:xfrm flipV="1">
              <a:off x="2065984" y="1770012"/>
              <a:ext cx="3568110" cy="1030860"/>
            </a:xfrm>
            <a:prstGeom prst="line">
              <a:avLst/>
            </a:prstGeom>
            <a:noFill/>
            <a:ln w="63500">
              <a:solidFill>
                <a:schemeClr val="tx2"/>
              </a:solidFill>
              <a:round/>
              <a:headEnd/>
              <a:tailEnd type="triangle" w="med" len="med"/>
            </a:ln>
          </p:spPr>
          <p:txBody>
            <a:bodyPr/>
            <a:lstStyle/>
            <a:p>
              <a:endParaRPr lang="nb-NO"/>
            </a:p>
          </p:txBody>
        </p:sp>
        <p:sp>
          <p:nvSpPr>
            <p:cNvPr id="45" name="Line 29"/>
            <p:cNvSpPr>
              <a:spLocks noChangeShapeType="1"/>
            </p:cNvSpPr>
            <p:nvPr/>
          </p:nvSpPr>
          <p:spPr bwMode="auto">
            <a:xfrm flipV="1">
              <a:off x="2067174" y="3425666"/>
              <a:ext cx="3800970" cy="19928"/>
            </a:xfrm>
            <a:prstGeom prst="line">
              <a:avLst/>
            </a:prstGeom>
            <a:noFill/>
            <a:ln w="63500">
              <a:solidFill>
                <a:schemeClr val="tx2"/>
              </a:solidFill>
              <a:round/>
              <a:headEnd/>
              <a:tailEnd type="triangle" w="med" len="med"/>
            </a:ln>
          </p:spPr>
          <p:txBody>
            <a:bodyPr/>
            <a:lstStyle/>
            <a:p>
              <a:endParaRPr lang="nb-NO"/>
            </a:p>
          </p:txBody>
        </p:sp>
        <p:sp>
          <p:nvSpPr>
            <p:cNvPr id="67" name="Line 29"/>
            <p:cNvSpPr>
              <a:spLocks noChangeShapeType="1"/>
            </p:cNvSpPr>
            <p:nvPr/>
          </p:nvSpPr>
          <p:spPr bwMode="auto">
            <a:xfrm>
              <a:off x="2026978" y="4278908"/>
              <a:ext cx="3913174" cy="282260"/>
            </a:xfrm>
            <a:prstGeom prst="line">
              <a:avLst/>
            </a:prstGeom>
            <a:noFill/>
            <a:ln w="63500">
              <a:solidFill>
                <a:schemeClr val="tx2"/>
              </a:solidFill>
              <a:round/>
              <a:headEnd/>
              <a:tailEnd type="triangle" w="med" len="med"/>
            </a:ln>
          </p:spPr>
          <p:txBody>
            <a:bodyPr/>
            <a:lstStyle/>
            <a:p>
              <a:endParaRPr lang="nb-NO"/>
            </a:p>
          </p:txBody>
        </p:sp>
        <p:sp>
          <p:nvSpPr>
            <p:cNvPr id="68" name="Text Box 529"/>
            <p:cNvSpPr txBox="1">
              <a:spLocks noChangeArrowheads="1"/>
            </p:cNvSpPr>
            <p:nvPr/>
          </p:nvSpPr>
          <p:spPr bwMode="auto">
            <a:xfrm rot="20614688">
              <a:off x="2014672" y="1823122"/>
              <a:ext cx="3608860" cy="400110"/>
            </a:xfrm>
            <a:prstGeom prst="rect">
              <a:avLst/>
            </a:prstGeom>
            <a:noFill/>
            <a:ln w="9525">
              <a:noFill/>
              <a:miter lim="800000"/>
              <a:headEnd/>
              <a:tailEnd/>
            </a:ln>
          </p:spPr>
          <p:txBody>
            <a:bodyPr wrap="square">
              <a:spAutoFit/>
            </a:bodyPr>
            <a:lstStyle/>
            <a:p>
              <a:pPr algn="ctr"/>
              <a:r>
                <a:rPr lang="en-GB" sz="2000" b="1" dirty="0" smtClean="0">
                  <a:solidFill>
                    <a:srgbClr val="00B050"/>
                  </a:solidFill>
                  <a:latin typeface="Helvetica" pitchFamily="34" charset="0"/>
                </a:rPr>
                <a:t>54 Commercial Distributors</a:t>
              </a:r>
              <a:endParaRPr lang="en-GB" sz="2000" b="1" dirty="0">
                <a:solidFill>
                  <a:srgbClr val="00B050"/>
                </a:solidFill>
                <a:latin typeface="Helvetica" pitchFamily="34" charset="0"/>
              </a:endParaRPr>
            </a:p>
          </p:txBody>
        </p:sp>
        <p:sp>
          <p:nvSpPr>
            <p:cNvPr id="69" name="Text Box 529"/>
            <p:cNvSpPr txBox="1">
              <a:spLocks noChangeArrowheads="1"/>
            </p:cNvSpPr>
            <p:nvPr/>
          </p:nvSpPr>
          <p:spPr bwMode="auto">
            <a:xfrm>
              <a:off x="2033118" y="3019165"/>
              <a:ext cx="3773899" cy="400110"/>
            </a:xfrm>
            <a:prstGeom prst="rect">
              <a:avLst/>
            </a:prstGeom>
            <a:noFill/>
            <a:ln w="9525">
              <a:noFill/>
              <a:miter lim="800000"/>
              <a:headEnd/>
              <a:tailEnd/>
            </a:ln>
          </p:spPr>
          <p:txBody>
            <a:bodyPr wrap="square">
              <a:spAutoFit/>
            </a:bodyPr>
            <a:lstStyle/>
            <a:p>
              <a:pPr algn="ctr"/>
              <a:r>
                <a:rPr lang="en-GB" sz="2000" b="1" dirty="0" smtClean="0">
                  <a:solidFill>
                    <a:schemeClr val="accent6">
                      <a:lumMod val="50000"/>
                    </a:schemeClr>
                  </a:solidFill>
                  <a:latin typeface="Helvetica" pitchFamily="34" charset="0"/>
                </a:rPr>
                <a:t>8 Governmental Distributors</a:t>
              </a:r>
              <a:endParaRPr lang="en-GB" sz="2000" b="1" dirty="0">
                <a:solidFill>
                  <a:schemeClr val="accent6">
                    <a:lumMod val="50000"/>
                  </a:schemeClr>
                </a:solidFill>
                <a:latin typeface="Helvetica" pitchFamily="34" charset="0"/>
              </a:endParaRPr>
            </a:p>
          </p:txBody>
        </p:sp>
      </p:grpSp>
      <p:grpSp>
        <p:nvGrpSpPr>
          <p:cNvPr id="5" name="Gruppe 4"/>
          <p:cNvGrpSpPr/>
          <p:nvPr/>
        </p:nvGrpSpPr>
        <p:grpSpPr>
          <a:xfrm>
            <a:off x="378508" y="1916014"/>
            <a:ext cx="1688666" cy="3240087"/>
            <a:chOff x="378508" y="1916014"/>
            <a:chExt cx="1688666" cy="3240087"/>
          </a:xfrm>
        </p:grpSpPr>
        <p:sp>
          <p:nvSpPr>
            <p:cNvPr id="60" name="AutoShape 5"/>
            <p:cNvSpPr>
              <a:spLocks noChangeArrowheads="1"/>
            </p:cNvSpPr>
            <p:nvPr/>
          </p:nvSpPr>
          <p:spPr bwMode="auto">
            <a:xfrm>
              <a:off x="395536" y="1916014"/>
              <a:ext cx="1671638" cy="3240087"/>
            </a:xfrm>
            <a:prstGeom prst="can">
              <a:avLst>
                <a:gd name="adj" fmla="val 55259"/>
              </a:avLst>
            </a:prstGeom>
            <a:solidFill>
              <a:srgbClr val="003876"/>
            </a:solidFill>
            <a:ln w="9525">
              <a:solidFill>
                <a:srgbClr val="003876"/>
              </a:solidFill>
              <a:round/>
              <a:headEnd/>
              <a:tailEnd/>
            </a:ln>
            <a:effectLst>
              <a:outerShdw blurRad="50800" dist="38100" dir="13500000" algn="br" rotWithShape="0">
                <a:prstClr val="black">
                  <a:alpha val="40000"/>
                </a:prstClr>
              </a:outerShdw>
              <a:reflection blurRad="6350" stA="52000" endA="300" endPos="35000" dir="5400000" sy="-100000" algn="bl" rotWithShape="0"/>
            </a:effectLst>
          </p:spPr>
          <p:txBody>
            <a:bodyPr wrap="none" anchor="ctr"/>
            <a:lstStyle/>
            <a:p>
              <a:pPr>
                <a:defRPr/>
              </a:pPr>
              <a:endParaRPr lang="nb-NO" sz="1600" b="1">
                <a:solidFill>
                  <a:schemeClr val="bg1"/>
                </a:solidFill>
                <a:latin typeface="Calibri" pitchFamily="34" charset="0"/>
              </a:endParaRPr>
            </a:p>
            <a:p>
              <a:pPr>
                <a:defRPr/>
              </a:pPr>
              <a:endParaRPr lang="nb-NO" sz="1600" b="1">
                <a:solidFill>
                  <a:schemeClr val="bg1"/>
                </a:solidFill>
                <a:latin typeface="Calibri" pitchFamily="34" charset="0"/>
              </a:endParaRPr>
            </a:p>
            <a:p>
              <a:pPr>
                <a:defRPr/>
              </a:pPr>
              <a:endParaRPr lang="nb-NO" sz="1400" b="1">
                <a:solidFill>
                  <a:schemeClr val="bg1"/>
                </a:solidFill>
                <a:latin typeface="Calibri" pitchFamily="34" charset="0"/>
              </a:endParaRPr>
            </a:p>
          </p:txBody>
        </p:sp>
        <p:sp>
          <p:nvSpPr>
            <p:cNvPr id="65" name="TextBox 39"/>
            <p:cNvSpPr txBox="1">
              <a:spLocks noChangeArrowheads="1"/>
            </p:cNvSpPr>
            <p:nvPr/>
          </p:nvSpPr>
          <p:spPr bwMode="auto">
            <a:xfrm>
              <a:off x="378508" y="2768372"/>
              <a:ext cx="1671638" cy="1420325"/>
            </a:xfrm>
            <a:prstGeom prst="rect">
              <a:avLst/>
            </a:prstGeom>
            <a:noFill/>
            <a:ln w="9525">
              <a:noFill/>
              <a:miter lim="800000"/>
              <a:headEnd/>
              <a:tailEnd/>
            </a:ln>
          </p:spPr>
          <p:txBody>
            <a:bodyPr>
              <a:spAutoFit/>
            </a:bodyPr>
            <a:lstStyle/>
            <a:p>
              <a:pPr algn="ctr">
                <a:lnSpc>
                  <a:spcPct val="150000"/>
                </a:lnSpc>
                <a:defRPr/>
              </a:pPr>
              <a:r>
                <a:rPr lang="nb-NO" sz="2000" b="1" dirty="0">
                  <a:solidFill>
                    <a:schemeClr val="bg1"/>
                  </a:solidFill>
                  <a:effectLst>
                    <a:glow rad="63500">
                      <a:schemeClr val="accent1">
                        <a:satMod val="175000"/>
                        <a:alpha val="40000"/>
                      </a:schemeClr>
                    </a:glow>
                  </a:effectLst>
                  <a:latin typeface="Helvetica" pitchFamily="34" charset="0"/>
                </a:rPr>
                <a:t>PRIMAR </a:t>
              </a:r>
              <a:r>
                <a:rPr lang="nb-NO" sz="2000" b="1" dirty="0" smtClean="0">
                  <a:solidFill>
                    <a:schemeClr val="bg1"/>
                  </a:solidFill>
                  <a:effectLst>
                    <a:glow rad="63500">
                      <a:schemeClr val="accent1">
                        <a:satMod val="175000"/>
                        <a:alpha val="40000"/>
                      </a:schemeClr>
                    </a:glow>
                  </a:effectLst>
                  <a:latin typeface="Helvetica" pitchFamily="34" charset="0"/>
                </a:rPr>
                <a:t>ENC</a:t>
              </a:r>
            </a:p>
            <a:p>
              <a:pPr algn="ctr">
                <a:lnSpc>
                  <a:spcPct val="150000"/>
                </a:lnSpc>
                <a:defRPr/>
              </a:pPr>
              <a:r>
                <a:rPr lang="nb-NO" sz="2000" b="1" dirty="0" smtClean="0">
                  <a:solidFill>
                    <a:schemeClr val="bg1"/>
                  </a:solidFill>
                  <a:effectLst>
                    <a:glow rad="63500">
                      <a:schemeClr val="accent1">
                        <a:satMod val="175000"/>
                        <a:alpha val="40000"/>
                      </a:schemeClr>
                    </a:glow>
                  </a:effectLst>
                  <a:latin typeface="Helvetica" pitchFamily="34" charset="0"/>
                </a:rPr>
                <a:t>DATABASE</a:t>
              </a:r>
              <a:endParaRPr lang="en-GB" sz="2000" b="1" dirty="0">
                <a:solidFill>
                  <a:schemeClr val="bg1"/>
                </a:solidFill>
                <a:effectLst>
                  <a:glow rad="63500">
                    <a:schemeClr val="accent1">
                      <a:satMod val="175000"/>
                      <a:alpha val="40000"/>
                    </a:schemeClr>
                  </a:glow>
                </a:effectLst>
                <a:latin typeface="Helvetica" pitchFamily="34" charset="0"/>
              </a:endParaRPr>
            </a:p>
          </p:txBody>
        </p:sp>
        <p:pic>
          <p:nvPicPr>
            <p:cNvPr id="3" name="Bilde 2"/>
            <p:cNvPicPr>
              <a:picLocks noChangeAspect="1"/>
            </p:cNvPicPr>
            <p:nvPr/>
          </p:nvPicPr>
          <p:blipFill>
            <a:blip r:embed="rId6"/>
            <a:stretch>
              <a:fillRect/>
            </a:stretch>
          </p:blipFill>
          <p:spPr>
            <a:xfrm>
              <a:off x="693052" y="4196989"/>
              <a:ext cx="1036410" cy="804742"/>
            </a:xfrm>
            <a:prstGeom prst="rect">
              <a:avLst/>
            </a:prstGeom>
          </p:spPr>
        </p:pic>
      </p:grpSp>
    </p:spTree>
    <p:extLst>
      <p:ext uri="{BB962C8B-B14F-4D97-AF65-F5344CB8AC3E}">
        <p14:creationId xmlns:p14="http://schemas.microsoft.com/office/powerpoint/2010/main" val="4139562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66806"/>
            <a:ext cx="8136904" cy="4664243"/>
          </a:xfrm>
        </p:spPr>
        <p:txBody>
          <a:bodyPr/>
          <a:lstStyle/>
          <a:p>
            <a:pPr>
              <a:spcBef>
                <a:spcPts val="0"/>
              </a:spcBef>
              <a:spcAft>
                <a:spcPts val="2400"/>
              </a:spcAft>
            </a:pPr>
            <a:r>
              <a:rPr lang="en-GB" sz="2400" dirty="0" smtClean="0">
                <a:latin typeface="Helvetica" pitchFamily="34" charset="0"/>
                <a:ea typeface="+mn-ea"/>
              </a:rPr>
              <a:t>Delivery </a:t>
            </a:r>
            <a:r>
              <a:rPr lang="en-GB" sz="2400" dirty="0">
                <a:latin typeface="Helvetica" pitchFamily="34" charset="0"/>
                <a:ea typeface="+mn-ea"/>
              </a:rPr>
              <a:t>of </a:t>
            </a:r>
            <a:r>
              <a:rPr lang="en-GB" sz="2400" dirty="0" smtClean="0">
                <a:latin typeface="Helvetica" pitchFamily="34" charset="0"/>
                <a:ea typeface="+mn-ea"/>
              </a:rPr>
              <a:t>both </a:t>
            </a:r>
            <a:r>
              <a:rPr lang="en-GB" sz="2400" dirty="0">
                <a:latin typeface="Helvetica" pitchFamily="34" charset="0"/>
                <a:ea typeface="+mn-ea"/>
              </a:rPr>
              <a:t>encrypted and unencrypted ENC service to Navy </a:t>
            </a:r>
            <a:r>
              <a:rPr lang="en-GB" sz="2400" dirty="0" smtClean="0">
                <a:latin typeface="Helvetica" pitchFamily="34" charset="0"/>
                <a:ea typeface="+mn-ea"/>
              </a:rPr>
              <a:t>users – depending on national restrictions.</a:t>
            </a:r>
          </a:p>
          <a:p>
            <a:pPr>
              <a:spcBef>
                <a:spcPts val="0"/>
              </a:spcBef>
              <a:spcAft>
                <a:spcPts val="2400"/>
              </a:spcAft>
            </a:pPr>
            <a:r>
              <a:rPr lang="en-US" sz="2400" dirty="0">
                <a:latin typeface="Helvetica" pitchFamily="34" charset="0"/>
              </a:rPr>
              <a:t>Access to all ENCs distributed by </a:t>
            </a:r>
            <a:r>
              <a:rPr lang="en-US" sz="2400" dirty="0" smtClean="0">
                <a:latin typeface="Helvetica" pitchFamily="34" charset="0"/>
              </a:rPr>
              <a:t>PRIMAR.</a:t>
            </a:r>
          </a:p>
          <a:p>
            <a:pPr>
              <a:spcBef>
                <a:spcPts val="0"/>
              </a:spcBef>
              <a:spcAft>
                <a:spcPts val="2400"/>
              </a:spcAft>
            </a:pPr>
            <a:r>
              <a:rPr lang="en-GB" sz="2400" dirty="0" smtClean="0">
                <a:latin typeface="Helvetica" pitchFamily="34" charset="0"/>
                <a:ea typeface="+mn-ea"/>
              </a:rPr>
              <a:t>ENCs </a:t>
            </a:r>
            <a:r>
              <a:rPr lang="en-GB" sz="2400" dirty="0">
                <a:latin typeface="Helvetica" pitchFamily="34" charset="0"/>
                <a:ea typeface="+mn-ea"/>
              </a:rPr>
              <a:t>at wholesale prices. HOs may issue a discount for their own national </a:t>
            </a:r>
            <a:r>
              <a:rPr lang="en-GB" sz="2400" dirty="0" smtClean="0">
                <a:latin typeface="Helvetica" pitchFamily="34" charset="0"/>
                <a:ea typeface="+mn-ea"/>
              </a:rPr>
              <a:t>ENCs.</a:t>
            </a:r>
          </a:p>
          <a:p>
            <a:pPr>
              <a:spcBef>
                <a:spcPts val="0"/>
              </a:spcBef>
              <a:spcAft>
                <a:spcPts val="2400"/>
              </a:spcAft>
            </a:pPr>
            <a:r>
              <a:rPr lang="en-GB" sz="2400" dirty="0" smtClean="0">
                <a:latin typeface="Helvetica" pitchFamily="34" charset="0"/>
                <a:ea typeface="+mn-ea"/>
              </a:rPr>
              <a:t>Distribution from the Navy / Governmental Supplier is </a:t>
            </a:r>
            <a:r>
              <a:rPr lang="en-GB" sz="2400" dirty="0">
                <a:latin typeface="Helvetica" pitchFamily="34" charset="0"/>
                <a:ea typeface="+mn-ea"/>
              </a:rPr>
              <a:t>strictly limited to own national </a:t>
            </a:r>
            <a:r>
              <a:rPr lang="en-GB" sz="2400" dirty="0" smtClean="0">
                <a:latin typeface="Helvetica" pitchFamily="34" charset="0"/>
                <a:ea typeface="+mn-ea"/>
              </a:rPr>
              <a:t>users.</a:t>
            </a:r>
          </a:p>
          <a:p>
            <a:pPr marL="0" indent="0">
              <a:spcBef>
                <a:spcPts val="0"/>
              </a:spcBef>
              <a:spcAft>
                <a:spcPts val="2400"/>
              </a:spcAft>
              <a:buNone/>
            </a:pPr>
            <a:endParaRPr lang="en-GB" sz="2200" dirty="0" smtClean="0"/>
          </a:p>
          <a:p>
            <a:pPr>
              <a:spcBef>
                <a:spcPts val="0"/>
              </a:spcBef>
              <a:spcAft>
                <a:spcPts val="2400"/>
              </a:spcAft>
            </a:pPr>
            <a:endParaRPr lang="en-GB" sz="2200" dirty="0" smtClean="0"/>
          </a:p>
          <a:p>
            <a:pPr>
              <a:buNone/>
            </a:pPr>
            <a:r>
              <a:rPr lang="en-GB" sz="2200" dirty="0" smtClean="0"/>
              <a:t/>
            </a:r>
            <a:br>
              <a:rPr lang="en-GB" sz="2200" dirty="0" smtClean="0"/>
            </a:br>
            <a:endParaRPr lang="en-GB" sz="2200" i="1" dirty="0"/>
          </a:p>
        </p:txBody>
      </p:sp>
      <p:sp>
        <p:nvSpPr>
          <p:cNvPr id="4" name="Title 1"/>
          <p:cNvSpPr>
            <a:spLocks noGrp="1"/>
          </p:cNvSpPr>
          <p:nvPr>
            <p:ph type="title"/>
          </p:nvPr>
        </p:nvSpPr>
        <p:spPr>
          <a:xfrm>
            <a:off x="133590" y="692696"/>
            <a:ext cx="8229600" cy="418058"/>
          </a:xfrm>
        </p:spPr>
        <p:txBody>
          <a:bodyPr/>
          <a:lstStyle/>
          <a:p>
            <a:r>
              <a:rPr lang="en-GB" sz="2400" b="1" dirty="0" smtClean="0"/>
              <a:t>PRIMAR Navy / Governmental Supplier Services</a:t>
            </a:r>
            <a:r>
              <a:rPr lang="en-GB" b="1" dirty="0" smtClean="0"/>
              <a:t/>
            </a:r>
            <a:br>
              <a:rPr lang="en-GB" b="1" dirty="0" smtClean="0"/>
            </a:br>
            <a:endParaRPr lang="en-GB" dirty="0"/>
          </a:p>
        </p:txBody>
      </p:sp>
    </p:spTree>
    <p:extLst>
      <p:ext uri="{BB962C8B-B14F-4D97-AF65-F5344CB8AC3E}">
        <p14:creationId xmlns:p14="http://schemas.microsoft.com/office/powerpoint/2010/main" val="342237336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tel 3"/>
          <p:cNvSpPr txBox="1">
            <a:spLocks/>
          </p:cNvSpPr>
          <p:nvPr/>
        </p:nvSpPr>
        <p:spPr bwMode="auto">
          <a:xfrm>
            <a:off x="468313" y="771896"/>
            <a:ext cx="6696075" cy="9366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smtClean="0">
                <a:latin typeface="Helvetica" pitchFamily="34" charset="0"/>
                <a:ea typeface="+mj-ea"/>
                <a:cs typeface="+mj-cs"/>
              </a:rPr>
              <a:t>PRIMAR Chart Catalogue</a:t>
            </a:r>
          </a:p>
        </p:txBody>
      </p:sp>
      <p:pic>
        <p:nvPicPr>
          <p:cNvPr id="2" name="Bilde 1"/>
          <p:cNvPicPr>
            <a:picLocks noChangeAspect="1"/>
          </p:cNvPicPr>
          <p:nvPr/>
        </p:nvPicPr>
        <p:blipFill rotWithShape="1">
          <a:blip r:embed="rId3"/>
          <a:srcRect t="10000" r="9340" b="5692"/>
          <a:stretch/>
        </p:blipFill>
        <p:spPr>
          <a:xfrm>
            <a:off x="0" y="1612479"/>
            <a:ext cx="9144000" cy="5314532"/>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PRIMAR ny design</Template>
  <TotalTime>9871</TotalTime>
  <Words>560</Words>
  <Application>Microsoft Office PowerPoint</Application>
  <PresentationFormat>Skjermfremvisning (4:3)</PresentationFormat>
  <Paragraphs>144</Paragraphs>
  <Slides>18</Slides>
  <Notes>6</Notes>
  <HiddenSlides>3</HiddenSlides>
  <MMClips>0</MMClips>
  <ScaleCrop>false</ScaleCrop>
  <HeadingPairs>
    <vt:vector size="8" baseType="variant">
      <vt:variant>
        <vt:lpstr>Brukte skrifter</vt:lpstr>
      </vt:variant>
      <vt:variant>
        <vt:i4>11</vt:i4>
      </vt:variant>
      <vt:variant>
        <vt:lpstr>Tema</vt:lpstr>
      </vt:variant>
      <vt:variant>
        <vt:i4>1</vt:i4>
      </vt:variant>
      <vt:variant>
        <vt:lpstr>Innebygde OLE-servere</vt:lpstr>
      </vt:variant>
      <vt:variant>
        <vt:i4>2</vt:i4>
      </vt:variant>
      <vt:variant>
        <vt:lpstr>Lysbildetitler</vt:lpstr>
      </vt:variant>
      <vt:variant>
        <vt:i4>18</vt:i4>
      </vt:variant>
    </vt:vector>
  </HeadingPairs>
  <TitlesOfParts>
    <vt:vector size="32" baseType="lpstr">
      <vt:lpstr>MS PGothic</vt:lpstr>
      <vt:lpstr>Arial</vt:lpstr>
      <vt:lpstr>Calibri</vt:lpstr>
      <vt:lpstr>Comic Sans MS</vt:lpstr>
      <vt:lpstr>Courier New</vt:lpstr>
      <vt:lpstr>Helvetica</vt:lpstr>
      <vt:lpstr>Helvetica Condensed</vt:lpstr>
      <vt:lpstr>Helvetica Light</vt:lpstr>
      <vt:lpstr>Times</vt:lpstr>
      <vt:lpstr>Times New Roman</vt:lpstr>
      <vt:lpstr>Wingdings</vt:lpstr>
      <vt:lpstr>Office-tema</vt:lpstr>
      <vt:lpstr>Dokument</vt:lpstr>
      <vt:lpstr>Bitmap Image</vt:lpstr>
      <vt:lpstr>PRIMAR 2016 – NHC61  Norwegian Hydrographic Service</vt:lpstr>
      <vt:lpstr>PowerPoint-presentasjon</vt:lpstr>
      <vt:lpstr>Targets for 2016</vt:lpstr>
      <vt:lpstr>ENC qC and validation services</vt:lpstr>
      <vt:lpstr>ENC qC and validation services</vt:lpstr>
      <vt:lpstr>PRIMAR RENC value chain</vt:lpstr>
      <vt:lpstr>PRIMAR ENC Distribution </vt:lpstr>
      <vt:lpstr>PRIMAR Navy / Governmental Supplier Services </vt:lpstr>
      <vt:lpstr>PowerPoint-presentasjon</vt:lpstr>
      <vt:lpstr>2016 Capacity Building</vt:lpstr>
      <vt:lpstr>2016 Financial Issues</vt:lpstr>
      <vt:lpstr>2016 Financial Issues</vt:lpstr>
      <vt:lpstr>2016 Technology Development</vt:lpstr>
      <vt:lpstr>2016 Technology Development</vt:lpstr>
      <vt:lpstr>2016 Technology Development</vt:lpstr>
      <vt:lpstr>Targets for 2017</vt:lpstr>
      <vt:lpstr>Maritime Safety Circle Through PRIMAR, all actors have access to the  SAME CHARTING INFORMATION</vt:lpstr>
      <vt:lpstr>Thank you for your attention  Questions?</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Dag  Svihus</dc:creator>
  <cp:lastModifiedBy>Evert Flier</cp:lastModifiedBy>
  <cp:revision>580</cp:revision>
  <cp:lastPrinted>2011-07-01T13:00:42Z</cp:lastPrinted>
  <dcterms:created xsi:type="dcterms:W3CDTF">2011-08-10T20:50:18Z</dcterms:created>
  <dcterms:modified xsi:type="dcterms:W3CDTF">2017-02-23T14:23:40Z</dcterms:modified>
</cp:coreProperties>
</file>