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64" r:id="rId5"/>
    <p:sldId id="266" r:id="rId6"/>
    <p:sldId id="258" r:id="rId7"/>
    <p:sldId id="268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79" autoAdjust="0"/>
  </p:normalViewPr>
  <p:slideViewPr>
    <p:cSldViewPr>
      <p:cViewPr varScale="1">
        <p:scale>
          <a:sx n="74" d="100"/>
          <a:sy n="74" d="100"/>
        </p:scale>
        <p:origin x="91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4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6FAC3644-448A-49D0-A53C-1C537CCA5253}" type="datetimeFigureOut">
              <a:rPr lang="fr-FR"/>
              <a:pPr>
                <a:defRPr/>
              </a:pPr>
              <a:t>06/04/2017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F9259A-D5B7-4A47-A80B-92B29DAAF144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22887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FDE7EDD6-F5C3-4932-B813-EABA29757707}" type="datetimeFigureOut">
              <a:rPr lang="fr-FR"/>
              <a:pPr>
                <a:defRPr/>
              </a:pPr>
              <a:t>06/04/2017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ADC1A7-86D1-4C5C-B3A8-06470861D395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66258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mtClean="0"/>
              <a:t>Lagon Ouvéa: 850 km²</a:t>
            </a:r>
          </a:p>
          <a:p>
            <a:pPr eaLnBrk="1" hangingPunct="1"/>
            <a:r>
              <a:rPr lang="fr-FR" altLang="fr-FR" smtClean="0"/>
              <a:t>Lagon Hao : 720 km²</a:t>
            </a:r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C22203-CE0F-47C2-A960-B458999217CA}" type="slidenum">
              <a:rPr lang="fr-FR" altLang="fr-FR"/>
              <a:pPr eaLnBrk="1" hangingPunct="1">
                <a:spcBef>
                  <a:spcPct val="0"/>
                </a:spcBef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3240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fr-FR" smtClean="0"/>
              <a:t>Recommended tracks, moorings, surroundings of islands and atolls, field work for satellite imagery exploitation</a:t>
            </a:r>
          </a:p>
          <a:p>
            <a:pPr eaLnBrk="1" hangingPunct="1"/>
            <a:endParaRPr lang="fr-FR" altLang="fr-FR" smtClean="0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ABF0F6-2E85-4C4B-9863-25AE5FA7A48E}" type="slidenum">
              <a:rPr lang="fr-FR" altLang="fr-FR"/>
              <a:pPr eaLnBrk="1" hangingPunct="1">
                <a:spcBef>
                  <a:spcPct val="0"/>
                </a:spcBef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7719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315km² ont été levés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mtClean="0"/>
              <a:t>Les résultats obtenus sont excellents avec :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mtClean="0"/>
              <a:t>-  des taux de couverture très élevés :  objectif minimal de 95% du domaine maritime (zone 0-40m) atteint sur Bora-Bora et dépassé sur Moorea (97%) et Tahiti (98,7%) ;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mtClean="0"/>
              <a:t>-  des profondeurs maximales de 70m atteintes localement ;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mtClean="0"/>
              <a:t>-  des  densités  de  points  sur  les  zones  terrestres  et  de  très  petits  fonds (typiquement 0-10m) très élevés.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mtClean="0"/>
              <a:t>Ces  données  seront  diffusées  librement  sous  licence  ouverte  OpenData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mtClean="0"/>
              <a:t>Par ailleurs une formation de 7 à 8 personnes du SAU est prévue en novembre 2016 afin de faciliter la prise en main de ces jeux de données.</a:t>
            </a:r>
          </a:p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1E26EF-6CEC-458B-90CF-FB7D1113DE0E}" type="slidenum">
              <a:rPr lang="fr-FR" altLang="fr-FR"/>
              <a:pPr eaLnBrk="1" hangingPunct="1">
                <a:spcBef>
                  <a:spcPct val="0"/>
                </a:spcBef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3845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Papeete et Nuku Hiva sont gérés par l'UHSLC (University of Hawaï Sea Level Center)</a:t>
            </a:r>
          </a:p>
          <a:p>
            <a:pPr marL="0" lvl="1" eaLnBrk="1" hangingPunct="1">
              <a:spcBef>
                <a:spcPct val="0"/>
              </a:spcBef>
            </a:pPr>
            <a:r>
              <a:rPr lang="en-US" altLang="fr-FR" smtClean="0"/>
              <a:t>Nuku Hiva (Marqueses Islands), Noumea (Numbo – New Caledonia), Papeete (Tahiti) and Rikitea (Gambier Islands)</a:t>
            </a:r>
            <a:endParaRPr lang="fr-FR" altLang="fr-FR" smtClean="0"/>
          </a:p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96E85F-2D36-4B7F-ADC3-B3570444F60D}" type="slidenum">
              <a:rPr lang="fr-FR" altLang="fr-FR"/>
              <a:pPr eaLnBrk="1" hangingPunct="1">
                <a:spcBef>
                  <a:spcPct val="0"/>
                </a:spcBef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7567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115888"/>
            <a:ext cx="1371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689" y="2130428"/>
            <a:ext cx="7772623" cy="1470025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376" y="3886200"/>
            <a:ext cx="640124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01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90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3835" y="1604965"/>
            <a:ext cx="2055570" cy="45243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125" y="1604965"/>
            <a:ext cx="6023298" cy="45243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514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7061" y="2286000"/>
            <a:ext cx="7736771" cy="17907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690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115888"/>
            <a:ext cx="1371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689" y="2130428"/>
            <a:ext cx="7772623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376" y="3886200"/>
            <a:ext cx="640124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123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690" y="44624"/>
            <a:ext cx="7763660" cy="1141413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rgbClr val="0070C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690" y="1268760"/>
            <a:ext cx="7763660" cy="4824536"/>
          </a:xfrm>
        </p:spPr>
        <p:txBody>
          <a:bodyPr/>
          <a:lstStyle>
            <a:lvl1pPr marL="342900" indent="-342900" algn="l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  <a:defRPr sz="3200" i="0"/>
            </a:lvl1pPr>
            <a:lvl2pPr marL="735013" indent="-277813">
              <a:lnSpc>
                <a:spcPct val="100000"/>
              </a:lnSpc>
              <a:buFont typeface="Wingdings" panose="05000000000000000000" pitchFamily="2" charset="2"/>
              <a:buChar char="§"/>
              <a:defRPr sz="2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985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3035" y="4406903"/>
            <a:ext cx="777113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3035" y="2906713"/>
            <a:ext cx="777113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83609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690" y="1752603"/>
            <a:ext cx="3809377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8477" y="1752603"/>
            <a:ext cx="3810871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082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26" y="274638"/>
            <a:ext cx="822974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125" y="1535113"/>
            <a:ext cx="40409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125" y="2174875"/>
            <a:ext cx="40409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453" y="1535113"/>
            <a:ext cx="4042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453" y="2174875"/>
            <a:ext cx="4042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407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178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07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831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27" y="273050"/>
            <a:ext cx="30086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4841" y="273053"/>
            <a:ext cx="511203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127" y="1435103"/>
            <a:ext cx="30086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66557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648" y="4800600"/>
            <a:ext cx="54855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648" y="612775"/>
            <a:ext cx="54855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648" y="5367338"/>
            <a:ext cx="54855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12218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192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08807" y="609603"/>
            <a:ext cx="1940541" cy="548481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690" y="609603"/>
            <a:ext cx="5679707" cy="54848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78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3035" y="4406903"/>
            <a:ext cx="777113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3035" y="2906713"/>
            <a:ext cx="777113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7284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125" y="1604965"/>
            <a:ext cx="4039434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9971" y="1604965"/>
            <a:ext cx="4039434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96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26" y="274638"/>
            <a:ext cx="822974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125" y="1535113"/>
            <a:ext cx="40409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125" y="2174875"/>
            <a:ext cx="40409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453" y="1535113"/>
            <a:ext cx="4042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453" y="2174875"/>
            <a:ext cx="4042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41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78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27" y="273050"/>
            <a:ext cx="30086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4841" y="273053"/>
            <a:ext cx="511203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127" y="1435103"/>
            <a:ext cx="30086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5812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648" y="4800600"/>
            <a:ext cx="54855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648" y="612775"/>
            <a:ext cx="54855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648" y="5367338"/>
            <a:ext cx="54855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6510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17550" y="2286000"/>
            <a:ext cx="7735888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/>
            </a:r>
            <a:br>
              <a:rPr lang="en-GB" altLang="fr-FR" smtClean="0"/>
            </a:br>
            <a:r>
              <a:rPr lang="en-GB" altLang="fr-FR" smtClean="0"/>
              <a:t/>
            </a:r>
            <a:br>
              <a:rPr lang="en-GB" altLang="fr-FR" smtClean="0"/>
            </a:br>
            <a:endParaRPr lang="en-GB" altLang="fr-FR" smtClean="0"/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5" y="6237288"/>
            <a:ext cx="62325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5738" y="6237288"/>
            <a:ext cx="24415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308850" y="6237288"/>
            <a:ext cx="207327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4000"/>
              </a:lnSpc>
              <a:defRPr/>
            </a:pPr>
            <a:r>
              <a:rPr lang="en-GB" altLang="fr-FR" sz="1200" i="1" dirty="0" err="1" smtClean="0">
                <a:solidFill>
                  <a:srgbClr val="FFFF00"/>
                </a:solidFill>
                <a:latin typeface="Arial" pitchFamily="34" charset="0"/>
                <a:cs typeface="Arial" charset="0"/>
              </a:rPr>
              <a:t>Nouméa</a:t>
            </a:r>
            <a:r>
              <a:rPr lang="en-GB" altLang="fr-FR" sz="1200" i="1" dirty="0" smtClean="0">
                <a:solidFill>
                  <a:srgbClr val="FFFF00"/>
                </a:solidFill>
                <a:latin typeface="Arial" pitchFamily="34" charset="0"/>
                <a:cs typeface="Arial" charset="0"/>
              </a:rPr>
              <a:t> 30/11/2016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34950" y="6237288"/>
            <a:ext cx="31178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4000"/>
              </a:lnSpc>
              <a:defRPr/>
            </a:pPr>
            <a:r>
              <a:rPr lang="en-GB" altLang="fr-FR" sz="1200" i="1" dirty="0" smtClean="0">
                <a:solidFill>
                  <a:srgbClr val="FFFF00"/>
                </a:solidFill>
                <a:latin typeface="Arial" pitchFamily="34" charset="0"/>
                <a:cs typeface="Arial" charset="0"/>
              </a:rPr>
              <a:t>SWPHC-14 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166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smtClean="0"/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5" y="179388"/>
            <a:ext cx="8809038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12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79388"/>
            <a:ext cx="24384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6" descr="Marianne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13" y="260350"/>
            <a:ext cx="13985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xStyles>
    <p:titleStyle>
      <a:lvl1pPr algn="l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Blip>
          <a:blip r:embed="rId18"/>
        </a:buBlip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Blip>
          <a:blip r:embed="rId18"/>
        </a:buBlip>
        <a:defRPr sz="2800" b="1">
          <a:solidFill>
            <a:srgbClr val="000000"/>
          </a:solidFill>
          <a:latin typeface="Arial" pitchFamily="34" charset="0"/>
        </a:defRPr>
      </a:lvl2pPr>
      <a:lvl3pPr algn="l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Blip>
          <a:blip r:embed="rId18"/>
        </a:buBlip>
        <a:defRPr sz="2800" b="1">
          <a:solidFill>
            <a:srgbClr val="000000"/>
          </a:solidFill>
          <a:latin typeface="Arial" pitchFamily="34" charset="0"/>
        </a:defRPr>
      </a:lvl3pPr>
      <a:lvl4pPr algn="l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Blip>
          <a:blip r:embed="rId18"/>
        </a:buBlip>
        <a:defRPr sz="2800" b="1">
          <a:solidFill>
            <a:srgbClr val="000000"/>
          </a:solidFill>
          <a:latin typeface="Arial" pitchFamily="34" charset="0"/>
        </a:defRPr>
      </a:lvl4pPr>
      <a:lvl5pPr algn="l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Blip>
          <a:blip r:embed="rId18"/>
        </a:buBlip>
        <a:defRPr sz="2800" b="1">
          <a:solidFill>
            <a:srgbClr val="000000"/>
          </a:solidFill>
          <a:latin typeface="Arial" pitchFamily="34" charset="0"/>
        </a:defRPr>
      </a:lvl5pPr>
      <a:lvl6pPr marL="457200" algn="l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2800" b="1">
          <a:solidFill>
            <a:srgbClr val="000000"/>
          </a:solidFill>
          <a:latin typeface="Arial" pitchFamily="34" charset="0"/>
        </a:defRPr>
      </a:lvl6pPr>
      <a:lvl7pPr marL="914400" algn="l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2800" b="1">
          <a:solidFill>
            <a:srgbClr val="000000"/>
          </a:solidFill>
          <a:latin typeface="Arial" pitchFamily="34" charset="0"/>
        </a:defRPr>
      </a:lvl7pPr>
      <a:lvl8pPr marL="1371600" algn="l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2800" b="1">
          <a:solidFill>
            <a:srgbClr val="000000"/>
          </a:solidFill>
          <a:latin typeface="Arial" pitchFamily="34" charset="0"/>
        </a:defRPr>
      </a:lvl8pPr>
      <a:lvl9pPr marL="1828800" algn="l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2800" b="1">
          <a:solidFill>
            <a:srgbClr val="000000"/>
          </a:solidFill>
          <a:latin typeface="Arial" pitchFamily="34" charset="0"/>
        </a:defRPr>
      </a:lvl9pPr>
    </p:titleStyle>
    <p:bodyStyle>
      <a:lvl1pPr marL="334963" indent="-334963" algn="ctr" defTabSz="449263" rtl="0" eaLnBrk="0" fontAlgn="base" hangingPunct="0">
        <a:lnSpc>
          <a:spcPct val="74000"/>
        </a:lnSpc>
        <a:spcBef>
          <a:spcPts val="600"/>
        </a:spcBef>
        <a:spcAft>
          <a:spcPct val="0"/>
        </a:spcAft>
        <a:buClr>
          <a:srgbClr val="000000"/>
        </a:buClr>
        <a:buSzPct val="70000"/>
        <a:buFont typeface="Wingdings" pitchFamily="2" charset="2"/>
        <a:defRPr sz="2400" b="1" i="1">
          <a:solidFill>
            <a:srgbClr val="000000"/>
          </a:solidFill>
          <a:latin typeface="+mn-lt"/>
          <a:ea typeface="+mn-ea"/>
          <a:cs typeface="+mn-cs"/>
        </a:defRPr>
      </a:lvl1pPr>
      <a:lvl2pPr marL="735013" indent="-277813" algn="l" defTabSz="449263" rtl="0" eaLnBrk="0" fontAlgn="base" hangingPunct="0">
        <a:lnSpc>
          <a:spcPct val="74000"/>
        </a:lnSpc>
        <a:spcBef>
          <a:spcPts val="500"/>
        </a:spcBef>
        <a:spcAft>
          <a:spcPct val="0"/>
        </a:spcAft>
        <a:buClr>
          <a:srgbClr val="000000"/>
        </a:buClr>
        <a:buSzPct val="70000"/>
        <a:buFont typeface="Wingdings" pitchFamily="2" charset="2"/>
        <a:buChar char=""/>
        <a:defRPr sz="2000" b="1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74000"/>
        </a:lnSpc>
        <a:spcBef>
          <a:spcPts val="450"/>
        </a:spcBef>
        <a:spcAft>
          <a:spcPct val="0"/>
        </a:spcAft>
        <a:buClr>
          <a:srgbClr val="000000"/>
        </a:buClr>
        <a:buSzPct val="70000"/>
        <a:buFont typeface="Wingdings" pitchFamily="2" charset="2"/>
        <a:buChar char=""/>
        <a:defRPr b="1">
          <a:solidFill>
            <a:srgbClr val="000000"/>
          </a:solidFill>
          <a:latin typeface="+mn-lt"/>
        </a:defRPr>
      </a:lvl3pPr>
      <a:lvl4pPr marL="1554163" indent="-228600" algn="l" defTabSz="449263" rtl="0" eaLnBrk="0" fontAlgn="base" hangingPunct="0">
        <a:lnSpc>
          <a:spcPct val="74000"/>
        </a:lnSpc>
        <a:spcBef>
          <a:spcPts val="400"/>
        </a:spcBef>
        <a:spcAft>
          <a:spcPct val="0"/>
        </a:spcAft>
        <a:buClr>
          <a:srgbClr val="000000"/>
        </a:buClr>
        <a:buSzPct val="70000"/>
        <a:buFont typeface="Wingdings" pitchFamily="2" charset="2"/>
        <a:buChar char=""/>
        <a:defRPr sz="1600" b="1">
          <a:solidFill>
            <a:srgbClr val="000000"/>
          </a:solidFill>
          <a:latin typeface="+mn-lt"/>
        </a:defRPr>
      </a:lvl4pPr>
      <a:lvl5pPr marL="1973263" indent="-228600" algn="l" defTabSz="449263" rtl="0" eaLnBrk="0" fontAlgn="base" hangingPunct="0">
        <a:lnSpc>
          <a:spcPct val="74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1400" b="1">
          <a:solidFill>
            <a:srgbClr val="000000"/>
          </a:solidFill>
          <a:latin typeface="+mn-lt"/>
        </a:defRPr>
      </a:lvl5pPr>
      <a:lvl6pPr marL="2430463" indent="-228600" algn="l" defTabSz="449263" rtl="0" eaLnBrk="0" fontAlgn="base" hangingPunct="0">
        <a:lnSpc>
          <a:spcPct val="74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400" b="1">
          <a:solidFill>
            <a:srgbClr val="000000"/>
          </a:solidFill>
          <a:latin typeface="+mn-lt"/>
        </a:defRPr>
      </a:lvl6pPr>
      <a:lvl7pPr marL="2887663" indent="-228600" algn="l" defTabSz="449263" rtl="0" eaLnBrk="0" fontAlgn="base" hangingPunct="0">
        <a:lnSpc>
          <a:spcPct val="74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400" b="1">
          <a:solidFill>
            <a:srgbClr val="000000"/>
          </a:solidFill>
          <a:latin typeface="+mn-lt"/>
        </a:defRPr>
      </a:lvl7pPr>
      <a:lvl8pPr marL="3344863" indent="-228600" algn="l" defTabSz="449263" rtl="0" eaLnBrk="0" fontAlgn="base" hangingPunct="0">
        <a:lnSpc>
          <a:spcPct val="74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400" b="1">
          <a:solidFill>
            <a:srgbClr val="000000"/>
          </a:solidFill>
          <a:latin typeface="+mn-lt"/>
        </a:defRPr>
      </a:lvl8pPr>
      <a:lvl9pPr marL="3802063" indent="-228600" algn="l" defTabSz="449263" rtl="0" eaLnBrk="0" fontAlgn="base" hangingPunct="0">
        <a:lnSpc>
          <a:spcPct val="74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400" b="1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5" y="6237288"/>
            <a:ext cx="54181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287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62875" cy="434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  <a:p>
            <a:pPr lvl="4"/>
            <a:r>
              <a:rPr lang="en-GB" altLang="fr-FR" smtClean="0"/>
              <a:t>Huitième niveau de plan</a:t>
            </a:r>
          </a:p>
          <a:p>
            <a:pPr lvl="4"/>
            <a:r>
              <a:rPr lang="en-GB" altLang="fr-FR" smtClean="0"/>
              <a:t>Neuvième niveau de plan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3725" y="6237288"/>
            <a:ext cx="20335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2538" y="6092825"/>
            <a:ext cx="541337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2938" y="6092825"/>
            <a:ext cx="52070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2906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7380288" y="6237288"/>
            <a:ext cx="1558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4000"/>
              </a:lnSpc>
              <a:defRPr/>
            </a:pPr>
            <a:r>
              <a:rPr lang="en-GB" altLang="fr-FR" sz="1200" i="1" dirty="0" err="1" smtClean="0">
                <a:solidFill>
                  <a:srgbClr val="FFFF00"/>
                </a:solidFill>
                <a:latin typeface="Arial" pitchFamily="34" charset="0"/>
                <a:cs typeface="Arial" charset="0"/>
              </a:rPr>
              <a:t>Nouméa</a:t>
            </a:r>
            <a:r>
              <a:rPr lang="en-GB" altLang="fr-FR" sz="1200" i="1" dirty="0" smtClean="0">
                <a:solidFill>
                  <a:srgbClr val="FFFF00"/>
                </a:solidFill>
                <a:latin typeface="Arial" pitchFamily="34" charset="0"/>
                <a:cs typeface="Arial" charset="0"/>
              </a:rPr>
              <a:t> 30/11/2016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01625" y="6237288"/>
            <a:ext cx="1936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4000"/>
              </a:lnSpc>
              <a:defRPr/>
            </a:pPr>
            <a:r>
              <a:rPr lang="en-GB" altLang="fr-FR" sz="1200" i="1" dirty="0" smtClean="0">
                <a:solidFill>
                  <a:srgbClr val="FFED66"/>
                </a:solidFill>
                <a:latin typeface="Arial" pitchFamily="34" charset="0"/>
                <a:cs typeface="Arial" charset="0"/>
              </a:rPr>
              <a:t>SWPHC-14</a:t>
            </a:r>
          </a:p>
        </p:txBody>
      </p:sp>
      <p:pic>
        <p:nvPicPr>
          <p:cNvPr id="2058" name="Picture 9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00" y="179388"/>
            <a:ext cx="88376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622675" y="6237288"/>
            <a:ext cx="1936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fr-FR" altLang="fr-FR" sz="1400" b="1" dirty="0" smtClean="0">
                <a:solidFill>
                  <a:srgbClr val="FFED66"/>
                </a:solidFill>
                <a:latin typeface="Arial" pitchFamily="34" charset="0"/>
                <a:cs typeface="Arial" charset="0"/>
              </a:rPr>
              <a:t> </a:t>
            </a:r>
          </a:p>
          <a:p>
            <a:pPr algn="r">
              <a:defRPr/>
            </a:pPr>
            <a:endParaRPr lang="fr-FR" altLang="fr-FR" sz="1400" b="1" dirty="0" smtClean="0">
              <a:solidFill>
                <a:srgbClr val="FFED66"/>
              </a:solidFill>
              <a:latin typeface="Arial" pitchFamily="34" charset="0"/>
              <a:cs typeface="Arial" charset="0"/>
            </a:endParaRPr>
          </a:p>
          <a:p>
            <a:pPr algn="r">
              <a:defRPr/>
            </a:pPr>
            <a:endParaRPr lang="fr-FR" altLang="fr-FR" sz="1400" b="1" dirty="0" smtClean="0">
              <a:solidFill>
                <a:srgbClr val="FFED66"/>
              </a:solidFill>
              <a:latin typeface="Arial" pitchFamily="34" charset="0"/>
              <a:cs typeface="Arial" charset="0"/>
            </a:endParaRPr>
          </a:p>
        </p:txBody>
      </p:sp>
      <p:pic>
        <p:nvPicPr>
          <p:cNvPr id="2060" name="Picture 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4663" y="130175"/>
            <a:ext cx="9461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2800" b="1">
          <a:solidFill>
            <a:srgbClr val="000000"/>
          </a:solidFill>
          <a:latin typeface="Arial" pitchFamily="34" charset="0"/>
        </a:defRPr>
      </a:lvl2pPr>
      <a:lvl3pPr algn="l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2800" b="1">
          <a:solidFill>
            <a:srgbClr val="000000"/>
          </a:solidFill>
          <a:latin typeface="Arial" pitchFamily="34" charset="0"/>
        </a:defRPr>
      </a:lvl3pPr>
      <a:lvl4pPr algn="l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2800" b="1">
          <a:solidFill>
            <a:srgbClr val="000000"/>
          </a:solidFill>
          <a:latin typeface="Arial" pitchFamily="34" charset="0"/>
        </a:defRPr>
      </a:lvl4pPr>
      <a:lvl5pPr algn="l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2800" b="1">
          <a:solidFill>
            <a:srgbClr val="000000"/>
          </a:solidFill>
          <a:latin typeface="Arial" pitchFamily="34" charset="0"/>
        </a:defRPr>
      </a:lvl5pPr>
      <a:lvl6pPr marL="457200" algn="l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2800" b="1">
          <a:solidFill>
            <a:srgbClr val="000000"/>
          </a:solidFill>
          <a:latin typeface="Arial" pitchFamily="34" charset="0"/>
        </a:defRPr>
      </a:lvl6pPr>
      <a:lvl7pPr marL="914400" algn="l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2800" b="1">
          <a:solidFill>
            <a:srgbClr val="000000"/>
          </a:solidFill>
          <a:latin typeface="Arial" pitchFamily="34" charset="0"/>
        </a:defRPr>
      </a:lvl7pPr>
      <a:lvl8pPr marL="1371600" algn="l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2800" b="1">
          <a:solidFill>
            <a:srgbClr val="000000"/>
          </a:solidFill>
          <a:latin typeface="Arial" pitchFamily="34" charset="0"/>
        </a:defRPr>
      </a:lvl8pPr>
      <a:lvl9pPr marL="1828800" algn="l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2800" b="1">
          <a:solidFill>
            <a:srgbClr val="000000"/>
          </a:solidFill>
          <a:latin typeface="Arial" pitchFamily="34" charset="0"/>
        </a:defRPr>
      </a:lvl9pPr>
    </p:titleStyle>
    <p:bodyStyle>
      <a:lvl1pPr marL="334963" indent="-334963" algn="ctr" defTabSz="449263" rtl="0" eaLnBrk="0" fontAlgn="base" hangingPunct="0">
        <a:lnSpc>
          <a:spcPct val="74000"/>
        </a:lnSpc>
        <a:spcBef>
          <a:spcPts val="600"/>
        </a:spcBef>
        <a:spcAft>
          <a:spcPct val="0"/>
        </a:spcAft>
        <a:buClr>
          <a:srgbClr val="000000"/>
        </a:buClr>
        <a:buSzPct val="70000"/>
        <a:buFont typeface="Wingdings" pitchFamily="2" charset="2"/>
        <a:defRPr sz="2400" b="1" i="1">
          <a:solidFill>
            <a:srgbClr val="000000"/>
          </a:solidFill>
          <a:latin typeface="+mn-lt"/>
          <a:ea typeface="+mn-ea"/>
          <a:cs typeface="+mn-cs"/>
        </a:defRPr>
      </a:lvl1pPr>
      <a:lvl2pPr marL="735013" indent="-277813" algn="l" defTabSz="449263" rtl="0" eaLnBrk="0" fontAlgn="base" hangingPunct="0">
        <a:lnSpc>
          <a:spcPct val="74000"/>
        </a:lnSpc>
        <a:spcBef>
          <a:spcPts val="500"/>
        </a:spcBef>
        <a:spcAft>
          <a:spcPct val="0"/>
        </a:spcAft>
        <a:buClr>
          <a:srgbClr val="000000"/>
        </a:buClr>
        <a:buSzPct val="70000"/>
        <a:buFont typeface="Wingdings" pitchFamily="2" charset="2"/>
        <a:buChar char=""/>
        <a:defRPr sz="2000" b="1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74000"/>
        </a:lnSpc>
        <a:spcBef>
          <a:spcPts val="450"/>
        </a:spcBef>
        <a:spcAft>
          <a:spcPct val="0"/>
        </a:spcAft>
        <a:buClr>
          <a:srgbClr val="000000"/>
        </a:buClr>
        <a:buSzPct val="70000"/>
        <a:buFont typeface="Wingdings" pitchFamily="2" charset="2"/>
        <a:buChar char=""/>
        <a:defRPr b="1">
          <a:solidFill>
            <a:srgbClr val="000000"/>
          </a:solidFill>
          <a:latin typeface="+mn-lt"/>
        </a:defRPr>
      </a:lvl3pPr>
      <a:lvl4pPr marL="1554163" indent="-228600" algn="l" defTabSz="449263" rtl="0" eaLnBrk="0" fontAlgn="base" hangingPunct="0">
        <a:lnSpc>
          <a:spcPct val="74000"/>
        </a:lnSpc>
        <a:spcBef>
          <a:spcPts val="400"/>
        </a:spcBef>
        <a:spcAft>
          <a:spcPct val="0"/>
        </a:spcAft>
        <a:buClr>
          <a:srgbClr val="000000"/>
        </a:buClr>
        <a:buSzPct val="70000"/>
        <a:buFont typeface="Wingdings" pitchFamily="2" charset="2"/>
        <a:buChar char=""/>
        <a:defRPr sz="1600" b="1">
          <a:solidFill>
            <a:srgbClr val="000000"/>
          </a:solidFill>
          <a:latin typeface="+mn-lt"/>
        </a:defRPr>
      </a:lvl4pPr>
      <a:lvl5pPr marL="1973263" indent="-228600" algn="l" defTabSz="449263" rtl="0" eaLnBrk="0" fontAlgn="base" hangingPunct="0">
        <a:lnSpc>
          <a:spcPct val="74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1400" b="1">
          <a:solidFill>
            <a:srgbClr val="000000"/>
          </a:solidFill>
          <a:latin typeface="+mn-lt"/>
        </a:defRPr>
      </a:lvl5pPr>
      <a:lvl6pPr marL="2430463" indent="-228600" algn="l" defTabSz="449263" rtl="0" eaLnBrk="0" fontAlgn="base" hangingPunct="0">
        <a:lnSpc>
          <a:spcPct val="74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400" b="1">
          <a:solidFill>
            <a:srgbClr val="000000"/>
          </a:solidFill>
          <a:latin typeface="+mn-lt"/>
        </a:defRPr>
      </a:lvl6pPr>
      <a:lvl7pPr marL="2887663" indent="-228600" algn="l" defTabSz="449263" rtl="0" eaLnBrk="0" fontAlgn="base" hangingPunct="0">
        <a:lnSpc>
          <a:spcPct val="74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400" b="1">
          <a:solidFill>
            <a:srgbClr val="000000"/>
          </a:solidFill>
          <a:latin typeface="+mn-lt"/>
        </a:defRPr>
      </a:lvl7pPr>
      <a:lvl8pPr marL="3344863" indent="-228600" algn="l" defTabSz="449263" rtl="0" eaLnBrk="0" fontAlgn="base" hangingPunct="0">
        <a:lnSpc>
          <a:spcPct val="74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400" b="1">
          <a:solidFill>
            <a:srgbClr val="000000"/>
          </a:solidFill>
          <a:latin typeface="+mn-lt"/>
        </a:defRPr>
      </a:lvl8pPr>
      <a:lvl9pPr marL="3802063" indent="-228600" algn="l" defTabSz="449263" rtl="0" eaLnBrk="0" fontAlgn="base" hangingPunct="0">
        <a:lnSpc>
          <a:spcPct val="74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400" b="1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ctrTitle"/>
          </p:nvPr>
        </p:nvSpPr>
        <p:spPr>
          <a:xfrm>
            <a:off x="611188" y="2133600"/>
            <a:ext cx="7772400" cy="1470025"/>
          </a:xfrm>
        </p:spPr>
        <p:txBody>
          <a:bodyPr/>
          <a:lstStyle/>
          <a:p>
            <a:pPr eaLnBrk="1" hangingPunct="1"/>
            <a:r>
              <a:rPr lang="fr-FR" altLang="fr-FR" sz="4400" smtClean="0"/>
              <a:t>SWPHC-14</a:t>
            </a:r>
          </a:p>
        </p:txBody>
      </p:sp>
      <p:sp>
        <p:nvSpPr>
          <p:cNvPr id="512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altLang="fr-FR" sz="4000" smtClean="0"/>
              <a:t>France Report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altLang="fr-FR" sz="2800" smtClean="0"/>
              <a:t>30 November 2016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4450"/>
            <a:ext cx="7762875" cy="114141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MSDI</a:t>
            </a:r>
            <a:endParaRPr lang="fr-FR" dirty="0"/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0"/>
            <a:ext cx="6484937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data-shom_tide_Lifou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6413"/>
            <a:ext cx="6999288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2133600"/>
            <a:ext cx="188118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1125538"/>
            <a:ext cx="18002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6" descr="http://www.shom.fr/typo3temp/pics/fc426f80c7.g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105" r="67265" b="17294"/>
          <a:stretch>
            <a:fillRect/>
          </a:stretch>
        </p:blipFill>
        <p:spPr bwMode="auto">
          <a:xfrm>
            <a:off x="4716463" y="49213"/>
            <a:ext cx="2438400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Espace réservé du contenu 4"/>
          <p:cNvSpPr>
            <a:spLocks noGrp="1"/>
          </p:cNvSpPr>
          <p:nvPr>
            <p:ph idx="1"/>
          </p:nvPr>
        </p:nvSpPr>
        <p:spPr>
          <a:xfrm>
            <a:off x="685800" y="1268413"/>
            <a:ext cx="7762875" cy="482441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>
                <a:latin typeface="+mj-lt"/>
                <a:ea typeface="+mj-ea"/>
                <a:cs typeface="+mj-cs"/>
              </a:rPr>
              <a:t>Coastline: 7,900 km</a:t>
            </a:r>
          </a:p>
          <a:p>
            <a:pPr eaLnBrk="1" hangingPunct="1">
              <a:defRPr/>
            </a:pPr>
            <a:r>
              <a:rPr lang="en-GB" sz="2800" dirty="0" smtClean="0">
                <a:latin typeface="+mj-lt"/>
                <a:ea typeface="+mj-ea"/>
                <a:cs typeface="+mj-cs"/>
              </a:rPr>
              <a:t>EEZ : 6.4 M km²</a:t>
            </a:r>
          </a:p>
          <a:p>
            <a:pPr eaLnBrk="1" hangingPunct="1">
              <a:defRPr/>
            </a:pPr>
            <a:r>
              <a:rPr lang="en-GB" sz="2800" dirty="0" smtClean="0">
                <a:latin typeface="+mj-lt"/>
                <a:ea typeface="+mj-ea"/>
                <a:cs typeface="+mj-cs"/>
              </a:rPr>
              <a:t>Large lagoon areas (NC: 24,000 km²) </a:t>
            </a:r>
          </a:p>
          <a:p>
            <a:pPr eaLnBrk="1" hangingPunct="1">
              <a:defRPr/>
            </a:pPr>
            <a:r>
              <a:rPr lang="en-GB" sz="2800" dirty="0" smtClean="0">
                <a:latin typeface="+mj-lt"/>
                <a:ea typeface="+mj-ea"/>
                <a:cs typeface="+mj-cs"/>
              </a:rPr>
              <a:t>Partial hydrographic knowledge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0" y="3549650"/>
          <a:ext cx="9139240" cy="2471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2405"/>
                <a:gridCol w="1125343"/>
                <a:gridCol w="1159467"/>
                <a:gridCol w="1142405"/>
                <a:gridCol w="1142405"/>
                <a:gridCol w="1142405"/>
                <a:gridCol w="1142405"/>
                <a:gridCol w="1142405"/>
              </a:tblGrid>
              <a:tr h="288905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Survey </a:t>
                      </a:r>
                      <a:r>
                        <a:rPr lang="fr-FR" sz="1000" dirty="0" err="1">
                          <a:effectLst/>
                        </a:rPr>
                        <a:t>status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7" marB="9527" anchor="ctr"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</a:rPr>
                        <a:t>Depth</a:t>
                      </a:r>
                      <a:r>
                        <a:rPr lang="fr-FR" sz="1000" dirty="0">
                          <a:effectLst/>
                        </a:rPr>
                        <a:t> &lt; 200m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7" marB="9527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Depth &gt; 200m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7" marB="9527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8905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B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B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7" marB="9527" anchor="ctr"/>
                </a:tc>
              </a:tr>
              <a:tr h="54570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L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Polynésie française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38,9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5,2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55,9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7,7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0,1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92,2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7" marB="9527" anchor="ctr"/>
                </a:tc>
              </a:tr>
              <a:tr h="5457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Wallis et Futuna 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40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60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8,1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91,9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7" marB="9527" anchor="ctr"/>
                </a:tc>
              </a:tr>
              <a:tr h="8025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Nouvelle Calédonie 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43,1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5,4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51,5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0,1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96,9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7" marB="9527" anchor="ctr"/>
                </a:tc>
              </a:tr>
            </a:tbl>
          </a:graphicData>
        </a:graphic>
      </p:graphicFrame>
      <p:sp>
        <p:nvSpPr>
          <p:cNvPr id="6200" name="Rectangle 5"/>
          <p:cNvSpPr>
            <a:spLocks noChangeArrowheads="1"/>
          </p:cNvSpPr>
          <p:nvPr/>
        </p:nvSpPr>
        <p:spPr bwMode="auto">
          <a:xfrm>
            <a:off x="685800" y="3189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 eaLnBrk="0" hangingPunct="0">
              <a:lnSpc>
                <a:spcPct val="74000"/>
              </a:lnSpc>
              <a:spcBef>
                <a:spcPts val="6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defRPr sz="2400" b="1" i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74000"/>
              </a:lnSpc>
              <a:spcBef>
                <a:spcPts val="5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"/>
              <a:defRPr sz="20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74000"/>
              </a:lnSpc>
              <a:spcBef>
                <a:spcPts val="45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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74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"/>
              <a:defRPr sz="16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74000"/>
              </a:lnSpc>
              <a:spcBef>
                <a:spcPts val="3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0" i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201" name="Titre 3"/>
          <p:cNvSpPr>
            <a:spLocks noGrp="1"/>
          </p:cNvSpPr>
          <p:nvPr>
            <p:ph type="title"/>
          </p:nvPr>
        </p:nvSpPr>
        <p:spPr>
          <a:xfrm>
            <a:off x="685800" y="44450"/>
            <a:ext cx="7762875" cy="1141413"/>
          </a:xfrm>
        </p:spPr>
        <p:txBody>
          <a:bodyPr/>
          <a:lstStyle/>
          <a:p>
            <a:pPr eaLnBrk="1" hangingPunct="1"/>
            <a:r>
              <a:rPr lang="en-US" altLang="fr-FR" smtClean="0"/>
              <a:t>Area of responsibility</a:t>
            </a:r>
            <a:endParaRPr lang="fr-FR" altLang="fr-FR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escription : D:\3_lamarre_2014-2016\SHOMCAL\RESULTATS-DRAFT\Draft-Global-SHOMCA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6588125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re 1"/>
          <p:cNvSpPr>
            <a:spLocks noGrp="1"/>
          </p:cNvSpPr>
          <p:nvPr>
            <p:ph type="title"/>
          </p:nvPr>
        </p:nvSpPr>
        <p:spPr>
          <a:xfrm>
            <a:off x="685800" y="44450"/>
            <a:ext cx="7762875" cy="1141413"/>
          </a:xfrm>
        </p:spPr>
        <p:txBody>
          <a:bodyPr/>
          <a:lstStyle/>
          <a:p>
            <a:pPr eaLnBrk="1" hangingPunct="1"/>
            <a:r>
              <a:rPr lang="en-GB" altLang="fr-FR" smtClean="0"/>
              <a:t>Surveys - New-Caledonia</a:t>
            </a:r>
          </a:p>
        </p:txBody>
      </p:sp>
      <p:sp>
        <p:nvSpPr>
          <p:cNvPr id="7172" name="Espace réservé du contenu 2"/>
          <p:cNvSpPr>
            <a:spLocks noGrp="1"/>
          </p:cNvSpPr>
          <p:nvPr>
            <p:ph idx="1"/>
          </p:nvPr>
        </p:nvSpPr>
        <p:spPr>
          <a:xfrm>
            <a:off x="685800" y="3789363"/>
            <a:ext cx="8424863" cy="2592387"/>
          </a:xfrm>
        </p:spPr>
        <p:txBody>
          <a:bodyPr/>
          <a:lstStyle/>
          <a:p>
            <a:pPr eaLnBrk="1" hangingPunct="1"/>
            <a:r>
              <a:rPr lang="en-GB" altLang="fr-FR" sz="2800" smtClean="0"/>
              <a:t>Surveys scheme overseen by the hydrographic commission of New Caledonia</a:t>
            </a:r>
          </a:p>
          <a:p>
            <a:pPr eaLnBrk="1" hangingPunct="1"/>
            <a:r>
              <a:rPr lang="en-GB" altLang="fr-FR" sz="2800" smtClean="0"/>
              <a:t>Main focus on shipping (nickel ore), cruise activity, coastal management, maritime surveillance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 eaLnBrk="0" hangingPunct="0">
              <a:lnSpc>
                <a:spcPct val="74000"/>
              </a:lnSpc>
              <a:spcBef>
                <a:spcPts val="6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defRPr sz="2400" b="1" i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74000"/>
              </a:lnSpc>
              <a:spcBef>
                <a:spcPts val="5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"/>
              <a:defRPr sz="20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74000"/>
              </a:lnSpc>
              <a:spcBef>
                <a:spcPts val="45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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74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"/>
              <a:defRPr sz="16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74000"/>
              </a:lnSpc>
              <a:spcBef>
                <a:spcPts val="3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altLang="fr-FR" sz="1800" b="0" i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 eaLnBrk="0" hangingPunct="0">
              <a:lnSpc>
                <a:spcPct val="74000"/>
              </a:lnSpc>
              <a:spcBef>
                <a:spcPts val="6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defRPr sz="2400" b="1" i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74000"/>
              </a:lnSpc>
              <a:spcBef>
                <a:spcPts val="5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"/>
              <a:defRPr sz="20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74000"/>
              </a:lnSpc>
              <a:spcBef>
                <a:spcPts val="45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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74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"/>
              <a:defRPr sz="16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74000"/>
              </a:lnSpc>
              <a:spcBef>
                <a:spcPts val="3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altLang="fr-FR" sz="1800" b="0" i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175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2100" y="836613"/>
            <a:ext cx="37385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4213225"/>
            <a:ext cx="22606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7038" y="2132013"/>
            <a:ext cx="614203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itre 1"/>
          <p:cNvSpPr>
            <a:spLocks noGrp="1"/>
          </p:cNvSpPr>
          <p:nvPr>
            <p:ph type="title"/>
          </p:nvPr>
        </p:nvSpPr>
        <p:spPr>
          <a:xfrm>
            <a:off x="685800" y="44450"/>
            <a:ext cx="7762875" cy="1141413"/>
          </a:xfrm>
        </p:spPr>
        <p:txBody>
          <a:bodyPr/>
          <a:lstStyle/>
          <a:p>
            <a:r>
              <a:rPr lang="fr-FR" altLang="fr-FR" smtClean="0"/>
              <a:t>Surveys - French Polynesia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268413"/>
            <a:ext cx="7762875" cy="4824412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fr-FR" sz="2400" dirty="0" smtClean="0">
                <a:ea typeface="+mn-ea"/>
                <a:cs typeface="+mn-cs"/>
              </a:rPr>
              <a:t>Survey scheme validated by the sub-committee for hydrography of French Polynesia</a:t>
            </a:r>
          </a:p>
          <a:p>
            <a:pPr marL="342900" lvl="1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fr-FR" sz="2400" dirty="0" smtClean="0">
                <a:ea typeface="+mn-ea"/>
                <a:cs typeface="+mn-cs"/>
              </a:rPr>
              <a:t>Major stakes: internal sea liaisons, yachting, coastal zone management, </a:t>
            </a:r>
            <a:r>
              <a:rPr lang="en-GB" altLang="fr-FR" sz="2400" dirty="0" err="1" smtClean="0">
                <a:ea typeface="+mn-ea"/>
                <a:cs typeface="+mn-cs"/>
              </a:rPr>
              <a:t>deconfliction</a:t>
            </a:r>
            <a:r>
              <a:rPr lang="en-GB" altLang="fr-FR" sz="2400" dirty="0" smtClean="0">
                <a:ea typeface="+mn-ea"/>
                <a:cs typeface="+mn-cs"/>
              </a:rPr>
              <a:t> of uses of the maritime space, aquaculture</a:t>
            </a:r>
          </a:p>
          <a:p>
            <a:pPr marL="342900" lvl="1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fr-FR" sz="2400" dirty="0" smtClean="0">
                <a:ea typeface="+mn-ea"/>
                <a:cs typeface="+mn-cs"/>
              </a:rPr>
              <a:t>Mooring areas, lagoon access, aquaculture areas … much more than depths</a:t>
            </a:r>
          </a:p>
          <a:p>
            <a:pPr marL="342900" lvl="1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fr-FR" sz="2400" dirty="0" smtClean="0"/>
              <a:t>Specification, QC and generation of products of Lidar surveys (</a:t>
            </a:r>
            <a:r>
              <a:rPr lang="en-GB" altLang="fr-FR" sz="2400" i="1" dirty="0" smtClean="0"/>
              <a:t>Iles de la </a:t>
            </a:r>
            <a:r>
              <a:rPr lang="en-GB" altLang="fr-FR" sz="2400" i="1" dirty="0" err="1" smtClean="0"/>
              <a:t>Société</a:t>
            </a:r>
            <a:r>
              <a:rPr lang="en-GB" altLang="fr-FR" sz="2400" i="1" dirty="0" smtClean="0"/>
              <a:t>)</a:t>
            </a:r>
          </a:p>
          <a:p>
            <a:pPr marL="342900" lvl="1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fr-FR" altLang="fr-FR" sz="2400" dirty="0"/>
          </a:p>
          <a:p>
            <a:pPr marL="342900" lvl="1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fr-FR" altLang="fr-FR" sz="2400" dirty="0"/>
          </a:p>
          <a:p>
            <a:pPr>
              <a:defRPr/>
            </a:pPr>
            <a:endParaRPr lang="fr-FR" sz="2400" dirty="0" smtClean="0"/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685800" y="44450"/>
            <a:ext cx="7762875" cy="1141413"/>
          </a:xfrm>
        </p:spPr>
        <p:txBody>
          <a:bodyPr/>
          <a:lstStyle/>
          <a:p>
            <a:pPr eaLnBrk="1" hangingPunct="1"/>
            <a:r>
              <a:rPr lang="en-GB" altLang="fr-FR" smtClean="0"/>
              <a:t>Nautical charts (1/2)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</p:nvPr>
        </p:nvGraphicFramePr>
        <p:xfrm>
          <a:off x="1258888" y="981075"/>
          <a:ext cx="6481762" cy="27606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65651"/>
                <a:gridCol w="1684691"/>
                <a:gridCol w="1669711"/>
                <a:gridCol w="1561709"/>
              </a:tblGrid>
              <a:tr h="34508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Usage Band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Produced Cells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Planned Cells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%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</a:tr>
              <a:tr h="34508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100%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</a:tr>
              <a:tr h="34508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2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100%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</a:tr>
              <a:tr h="34508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3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23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26%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</a:tr>
              <a:tr h="34508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4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32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68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47%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</a:tr>
              <a:tr h="34508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44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150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46%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 anchor="ctr"/>
                </a:tc>
              </a:tr>
              <a:tr h="34508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6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15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4508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Total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110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254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43%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/>
                </a:tc>
              </a:tr>
            </a:tbl>
          </a:graphicData>
        </a:graphic>
      </p:graphicFrame>
      <p:sp>
        <p:nvSpPr>
          <p:cNvPr id="9264" name="Rectangle 7"/>
          <p:cNvSpPr>
            <a:spLocks noChangeArrowheads="1"/>
          </p:cNvSpPr>
          <p:nvPr/>
        </p:nvSpPr>
        <p:spPr bwMode="auto">
          <a:xfrm>
            <a:off x="1957388" y="2949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 eaLnBrk="0" hangingPunct="0">
              <a:lnSpc>
                <a:spcPct val="74000"/>
              </a:lnSpc>
              <a:spcBef>
                <a:spcPts val="6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tabLst>
                <a:tab pos="457200" algn="l"/>
              </a:tabLst>
              <a:defRPr sz="2400" b="1" i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35013" indent="-277813" eaLnBrk="0" hangingPunct="0">
              <a:lnSpc>
                <a:spcPct val="74000"/>
              </a:lnSpc>
              <a:spcBef>
                <a:spcPts val="5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"/>
              <a:tabLst>
                <a:tab pos="4572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74000"/>
              </a:lnSpc>
              <a:spcBef>
                <a:spcPts val="45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"/>
              <a:tabLst>
                <a:tab pos="4572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54163" indent="-228600" eaLnBrk="0" hangingPunct="0">
              <a:lnSpc>
                <a:spcPct val="74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"/>
              <a:tabLst>
                <a:tab pos="457200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73263" indent="-228600" eaLnBrk="0" hangingPunct="0">
              <a:lnSpc>
                <a:spcPct val="74000"/>
              </a:lnSpc>
              <a:spcBef>
                <a:spcPts val="3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457200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30463" indent="-228600" eaLnBrk="0" fontAlgn="base" hangingPunct="0">
              <a:lnSpc>
                <a:spcPct val="74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457200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87663" indent="-228600" eaLnBrk="0" fontAlgn="base" hangingPunct="0">
              <a:lnSpc>
                <a:spcPct val="74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457200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44863" indent="-228600" eaLnBrk="0" fontAlgn="base" hangingPunct="0">
              <a:lnSpc>
                <a:spcPct val="74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457200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02063" indent="-228600" eaLnBrk="0" fontAlgn="base" hangingPunct="0">
              <a:lnSpc>
                <a:spcPct val="74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457200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0" i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246188" y="3860800"/>
          <a:ext cx="6551612" cy="22605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25189"/>
                <a:gridCol w="2055986"/>
                <a:gridCol w="2041609"/>
                <a:gridCol w="628828"/>
              </a:tblGrid>
              <a:tr h="278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Scale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Produced INT charts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Planned INT charts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%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/>
                </a:tc>
              </a:tr>
              <a:tr h="5725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Small (&lt;1/1 000 000)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100%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/>
                </a:tc>
              </a:tr>
              <a:tr h="557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Medium</a:t>
                      </a:r>
                      <a:endParaRPr lang="fr-FR" sz="1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0%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/>
                </a:tc>
              </a:tr>
              <a:tr h="5725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Large (&gt;1/100 000)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8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80%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/>
                </a:tc>
              </a:tr>
              <a:tr h="2788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22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68%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8" marR="68568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685800" y="44450"/>
            <a:ext cx="7762875" cy="1141413"/>
          </a:xfrm>
        </p:spPr>
        <p:txBody>
          <a:bodyPr/>
          <a:lstStyle/>
          <a:p>
            <a:pPr eaLnBrk="1" hangingPunct="1"/>
            <a:r>
              <a:rPr lang="en-GB" altLang="fr-FR" smtClean="0"/>
              <a:t>Nautical charts (2/2)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9013" y="2881313"/>
            <a:ext cx="585470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Imag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3850" y="1763713"/>
            <a:ext cx="3905250" cy="3267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1957388" y="2949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 eaLnBrk="0" hangingPunct="0">
              <a:lnSpc>
                <a:spcPct val="74000"/>
              </a:lnSpc>
              <a:spcBef>
                <a:spcPts val="6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tabLst>
                <a:tab pos="457200" algn="l"/>
              </a:tabLst>
              <a:defRPr sz="2400" b="1" i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35013" indent="-277813" eaLnBrk="0" hangingPunct="0">
              <a:lnSpc>
                <a:spcPct val="74000"/>
              </a:lnSpc>
              <a:spcBef>
                <a:spcPts val="5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"/>
              <a:tabLst>
                <a:tab pos="4572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74000"/>
              </a:lnSpc>
              <a:spcBef>
                <a:spcPts val="45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"/>
              <a:tabLst>
                <a:tab pos="457200" algn="l"/>
              </a:tabLs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54163" indent="-228600" eaLnBrk="0" hangingPunct="0">
              <a:lnSpc>
                <a:spcPct val="74000"/>
              </a:lnSpc>
              <a:spcBef>
                <a:spcPts val="4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"/>
              <a:tabLst>
                <a:tab pos="457200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73263" indent="-228600" eaLnBrk="0" hangingPunct="0">
              <a:lnSpc>
                <a:spcPct val="74000"/>
              </a:lnSpc>
              <a:spcBef>
                <a:spcPts val="3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457200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30463" indent="-228600" eaLnBrk="0" fontAlgn="base" hangingPunct="0">
              <a:lnSpc>
                <a:spcPct val="74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457200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87663" indent="-228600" eaLnBrk="0" fontAlgn="base" hangingPunct="0">
              <a:lnSpc>
                <a:spcPct val="74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457200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44863" indent="-228600" eaLnBrk="0" fontAlgn="base" hangingPunct="0">
              <a:lnSpc>
                <a:spcPct val="74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457200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02063" indent="-228600" eaLnBrk="0" fontAlgn="base" hangingPunct="0">
              <a:lnSpc>
                <a:spcPct val="74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457200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0" i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350" y="1763713"/>
            <a:ext cx="1865313" cy="1111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4450"/>
            <a:ext cx="7762875" cy="114141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Maritime safety information</a:t>
            </a:r>
            <a:endParaRPr lang="fr-FR" dirty="0"/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685800" y="2060575"/>
            <a:ext cx="7762875" cy="4032250"/>
          </a:xfrm>
        </p:spPr>
        <p:txBody>
          <a:bodyPr/>
          <a:lstStyle/>
          <a:p>
            <a:pPr eaLnBrk="1" hangingPunct="1"/>
            <a:r>
              <a:rPr lang="pt-PT" altLang="fr-FR" smtClean="0"/>
              <a:t>MRCC NOUMEA (NAVAREA X &amp; XIV)</a:t>
            </a:r>
            <a:endParaRPr lang="fr-FR" altLang="fr-FR" smtClean="0"/>
          </a:p>
          <a:p>
            <a:pPr eaLnBrk="1" hangingPunct="1"/>
            <a:r>
              <a:rPr lang="en-US" altLang="fr-FR" smtClean="0"/>
              <a:t>JRCC TAHITI (NAVAREA XIV)</a:t>
            </a:r>
            <a:endParaRPr lang="fr-FR" altLang="fr-FR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2"/>
          <p:cNvSpPr>
            <a:spLocks noGrp="1"/>
          </p:cNvSpPr>
          <p:nvPr>
            <p:ph idx="1"/>
          </p:nvPr>
        </p:nvSpPr>
        <p:spPr>
          <a:xfrm>
            <a:off x="685800" y="1268413"/>
            <a:ext cx="7762875" cy="4824412"/>
          </a:xfrm>
        </p:spPr>
        <p:txBody>
          <a:bodyPr/>
          <a:lstStyle/>
          <a:p>
            <a:pPr eaLnBrk="1" hangingPunct="1"/>
            <a:r>
              <a:rPr lang="en-US" altLang="fr-FR" sz="2800" smtClean="0"/>
              <a:t>16 tide gauges</a:t>
            </a:r>
            <a:endParaRPr lang="fr-FR" altLang="fr-FR" sz="2800" smtClean="0"/>
          </a:p>
          <a:p>
            <a:pPr eaLnBrk="1" hangingPunct="1"/>
            <a:r>
              <a:rPr lang="en-US" altLang="fr-FR" sz="2800" smtClean="0"/>
              <a:t>7 included in the core network of GLOSS used for the PTWS</a:t>
            </a:r>
            <a:endParaRPr lang="fr-FR" altLang="fr-FR" sz="2800" smtClean="0"/>
          </a:p>
        </p:txBody>
      </p:sp>
      <p:pic>
        <p:nvPicPr>
          <p:cNvPr id="12291" name="Imag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3" y="3141663"/>
            <a:ext cx="372745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D:\Dropbox\SWPHC14\RN\MAC\CARTE_MCN_PF_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3775075"/>
            <a:ext cx="5724525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4450"/>
            <a:ext cx="7762875" cy="114141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Sea level observation 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vigilance_forte_houle_FP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25400"/>
            <a:ext cx="4071937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4450"/>
            <a:ext cx="7762875" cy="114141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Marine disasters</a:t>
            </a:r>
            <a:endParaRPr lang="fr-FR" dirty="0"/>
          </a:p>
        </p:txBody>
      </p:sp>
      <p:sp>
        <p:nvSpPr>
          <p:cNvPr id="13316" name="Espace réservé du contenu 2"/>
          <p:cNvSpPr>
            <a:spLocks noGrp="1"/>
          </p:cNvSpPr>
          <p:nvPr>
            <p:ph idx="1"/>
          </p:nvPr>
        </p:nvSpPr>
        <p:spPr>
          <a:xfrm>
            <a:off x="685800" y="1268413"/>
            <a:ext cx="7762875" cy="4824412"/>
          </a:xfrm>
        </p:spPr>
        <p:txBody>
          <a:bodyPr/>
          <a:lstStyle/>
          <a:p>
            <a:pPr eaLnBrk="1" hangingPunct="1"/>
            <a:r>
              <a:rPr lang="en-US" altLang="fr-FR" sz="2600" smtClean="0"/>
              <a:t>Prevention</a:t>
            </a:r>
          </a:p>
          <a:p>
            <a:pPr lvl="1" eaLnBrk="1" hangingPunct="1"/>
            <a:r>
              <a:rPr lang="en-US" altLang="fr-FR" sz="2400" smtClean="0"/>
              <a:t>PTWS</a:t>
            </a:r>
          </a:p>
          <a:p>
            <a:pPr lvl="1" eaLnBrk="1" hangingPunct="1"/>
            <a:r>
              <a:rPr lang="en-US" altLang="fr-FR" sz="2400" smtClean="0"/>
              <a:t>Warning system  for strong swell for French Polynesia</a:t>
            </a:r>
            <a:endParaRPr lang="fr-FR" altLang="fr-FR" sz="2400" smtClean="0"/>
          </a:p>
          <a:p>
            <a:pPr eaLnBrk="1" hangingPunct="1"/>
            <a:r>
              <a:rPr lang="en-US" altLang="fr-FR" sz="2600" smtClean="0"/>
              <a:t>Assistance</a:t>
            </a:r>
          </a:p>
          <a:p>
            <a:pPr lvl="1" eaLnBrk="1" hangingPunct="1"/>
            <a:r>
              <a:rPr lang="en-US" altLang="fr-FR" sz="2400" smtClean="0"/>
              <a:t>FNS in the SWPHC region can provide support in case of an emergency. </a:t>
            </a:r>
          </a:p>
          <a:p>
            <a:pPr lvl="1" eaLnBrk="1" hangingPunct="1"/>
            <a:r>
              <a:rPr lang="en-US" altLang="fr-FR" sz="2400" smtClean="0"/>
              <a:t>Rapid response hydrographic team available</a:t>
            </a:r>
            <a:endParaRPr lang="fr-FR" altLang="fr-FR" smtClean="0"/>
          </a:p>
          <a:p>
            <a:pPr eaLnBrk="1" hangingPunct="1"/>
            <a:r>
              <a:rPr lang="en-US" altLang="fr-FR" sz="2600" smtClean="0"/>
              <a:t>SHOM PoC: head of the maritime safety information division, 24/7 by fax +33 298 221 665 or email coord.navarea2@shom.fr</a:t>
            </a:r>
            <a:r>
              <a:rPr lang="en-US" altLang="fr-FR" sz="2800" smtClean="0"/>
              <a:t>. </a:t>
            </a:r>
            <a:endParaRPr lang="fr-FR" altLang="fr-FR" sz="280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7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7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7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7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524</Words>
  <Application>Microsoft Office PowerPoint</Application>
  <PresentationFormat>On-screen Show (4:3)</PresentationFormat>
  <Paragraphs>133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1_Modèle par défaut</vt:lpstr>
      <vt:lpstr>Modèle par défaut</vt:lpstr>
      <vt:lpstr>SWPHC-14</vt:lpstr>
      <vt:lpstr>Area of responsibility</vt:lpstr>
      <vt:lpstr>Surveys - New-Caledonia</vt:lpstr>
      <vt:lpstr>Surveys - French Polynesia</vt:lpstr>
      <vt:lpstr>Nautical charts (1/2)</vt:lpstr>
      <vt:lpstr>Nautical charts (2/2)</vt:lpstr>
      <vt:lpstr>Maritime safety information</vt:lpstr>
      <vt:lpstr>Sea level observation </vt:lpstr>
      <vt:lpstr>Marine disasters</vt:lpstr>
      <vt:lpstr>MSDI</vt:lpstr>
    </vt:vector>
  </TitlesOfParts>
  <Company>SHOM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Bruno Frachon, SHOM</dc:creator>
  <cp:lastModifiedBy>Alberto Costa Neves</cp:lastModifiedBy>
  <cp:revision>29</cp:revision>
  <dcterms:created xsi:type="dcterms:W3CDTF">2016-11-27T17:45:34Z</dcterms:created>
  <dcterms:modified xsi:type="dcterms:W3CDTF">2017-04-06T09:58:54Z</dcterms:modified>
</cp:coreProperties>
</file>