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4" r:id="rId1"/>
  </p:sldMasterIdLst>
  <p:notesMasterIdLst>
    <p:notesMasterId r:id="rId17"/>
  </p:notesMasterIdLst>
  <p:handoutMasterIdLst>
    <p:handoutMasterId r:id="rId18"/>
  </p:handoutMasterIdLst>
  <p:sldIdLst>
    <p:sldId id="773" r:id="rId2"/>
    <p:sldId id="775" r:id="rId3"/>
    <p:sldId id="789" r:id="rId4"/>
    <p:sldId id="790" r:id="rId5"/>
    <p:sldId id="786" r:id="rId6"/>
    <p:sldId id="788" r:id="rId7"/>
    <p:sldId id="787" r:id="rId8"/>
    <p:sldId id="780" r:id="rId9"/>
    <p:sldId id="782" r:id="rId10"/>
    <p:sldId id="792" r:id="rId11"/>
    <p:sldId id="793" r:id="rId12"/>
    <p:sldId id="794" r:id="rId13"/>
    <p:sldId id="795" r:id="rId14"/>
    <p:sldId id="797" r:id="rId15"/>
    <p:sldId id="798" r:id="rId16"/>
  </p:sldIdLst>
  <p:sldSz cx="9144000" cy="6858000" type="screen4x3"/>
  <p:notesSz cx="6797675" cy="9926638"/>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CC"/>
    <a:srgbClr val="000000"/>
    <a:srgbClr val="000099"/>
    <a:srgbClr val="3333CC"/>
    <a:srgbClr val="66FFFF"/>
    <a:srgbClr val="333399"/>
    <a:srgbClr val="00CC66"/>
    <a:srgbClr val="0651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2" autoAdjust="0"/>
    <p:restoredTop sz="72613" autoAdjust="0"/>
  </p:normalViewPr>
  <p:slideViewPr>
    <p:cSldViewPr>
      <p:cViewPr varScale="1">
        <p:scale>
          <a:sx n="62" d="100"/>
          <a:sy n="62" d="100"/>
        </p:scale>
        <p:origin x="1267" y="53"/>
      </p:cViewPr>
      <p:guideLst>
        <p:guide orient="horz" pos="2160"/>
        <p:guide pos="2880"/>
      </p:guideLst>
    </p:cSldViewPr>
  </p:slideViewPr>
  <p:outlineViewPr>
    <p:cViewPr>
      <p:scale>
        <a:sx n="33" d="100"/>
        <a:sy n="33" d="100"/>
      </p:scale>
      <p:origin x="0" y="-216"/>
    </p:cViewPr>
  </p:outlineViewPr>
  <p:notesTextViewPr>
    <p:cViewPr>
      <p:scale>
        <a:sx n="3" d="2"/>
        <a:sy n="3" d="2"/>
      </p:scale>
      <p:origin x="0" y="0"/>
    </p:cViewPr>
  </p:notesTextViewPr>
  <p:sorterViewPr>
    <p:cViewPr>
      <p:scale>
        <a:sx n="100" d="100"/>
        <a:sy n="100" d="100"/>
      </p:scale>
      <p:origin x="0" y="0"/>
    </p:cViewPr>
  </p:sorterViewPr>
  <p:notesViewPr>
    <p:cSldViewPr>
      <p:cViewPr>
        <p:scale>
          <a:sx n="184" d="100"/>
          <a:sy n="184" d="100"/>
        </p:scale>
        <p:origin x="-906" y="13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390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AU" altLang="en-US"/>
          </a:p>
        </p:txBody>
      </p:sp>
      <p:sp>
        <p:nvSpPr>
          <p:cNvPr id="1403907" name="Rectangle 3"/>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anose="02020603050405020304" pitchFamily="18" charset="0"/>
              </a:defRPr>
            </a:lvl1pPr>
          </a:lstStyle>
          <a:p>
            <a:pPr>
              <a:defRPr/>
            </a:pPr>
            <a:endParaRPr lang="en-AU" altLang="en-US"/>
          </a:p>
        </p:txBody>
      </p:sp>
      <p:sp>
        <p:nvSpPr>
          <p:cNvPr id="1403908" name="Rectangle 4"/>
          <p:cNvSpPr>
            <a:spLocks noGrp="1" noChangeArrowheads="1"/>
          </p:cNvSpPr>
          <p:nvPr>
            <p:ph type="ftr" sz="quarter" idx="2"/>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AU" altLang="en-US"/>
          </a:p>
        </p:txBody>
      </p:sp>
      <p:sp>
        <p:nvSpPr>
          <p:cNvPr id="1403909" name="Rectangle 5"/>
          <p:cNvSpPr>
            <a:spLocks noGrp="1" noChangeArrowheads="1"/>
          </p:cNvSpPr>
          <p:nvPr>
            <p:ph type="sldNum" sz="quarter" idx="3"/>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DF51115E-C5DC-42DA-9CD3-CEB89D3FDADD}" type="slidenum">
              <a:rPr lang="en-AU" altLang="en-US"/>
              <a:pPr>
                <a:defRPr/>
              </a:pPr>
              <a:t>‹#›</a:t>
            </a:fld>
            <a:endParaRPr lang="en-AU" altLang="en-US"/>
          </a:p>
        </p:txBody>
      </p:sp>
    </p:spTree>
    <p:extLst>
      <p:ext uri="{BB962C8B-B14F-4D97-AF65-F5344CB8AC3E}">
        <p14:creationId xmlns:p14="http://schemas.microsoft.com/office/powerpoint/2010/main" val="14382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AU" altLang="en-US"/>
          </a:p>
        </p:txBody>
      </p:sp>
      <p:sp>
        <p:nvSpPr>
          <p:cNvPr id="16387" name="Rectangle 3"/>
          <p:cNvSpPr>
            <a:spLocks noGrp="1" noChangeArrowheads="1"/>
          </p:cNvSpPr>
          <p:nvPr>
            <p:ph type="dt" idx="1"/>
          </p:nvPr>
        </p:nvSpPr>
        <p:spPr bwMode="auto">
          <a:xfrm>
            <a:off x="3852863" y="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anose="02020603050405020304" pitchFamily="18" charset="0"/>
              </a:defRPr>
            </a:lvl1pPr>
          </a:lstStyle>
          <a:p>
            <a:pPr>
              <a:defRPr/>
            </a:pPr>
            <a:endParaRPr lang="en-AU" altLang="en-US"/>
          </a:p>
        </p:txBody>
      </p:sp>
      <p:sp>
        <p:nvSpPr>
          <p:cNvPr id="410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16390" name="Rectangle 6"/>
          <p:cNvSpPr>
            <a:spLocks noGrp="1" noChangeArrowheads="1"/>
          </p:cNvSpPr>
          <p:nvPr>
            <p:ph type="ftr" sz="quarter" idx="4"/>
          </p:nvPr>
        </p:nvSpPr>
        <p:spPr bwMode="auto">
          <a:xfrm>
            <a:off x="0"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AU" altLang="en-US"/>
          </a:p>
        </p:txBody>
      </p:sp>
      <p:sp>
        <p:nvSpPr>
          <p:cNvPr id="16391" name="Rectangle 7"/>
          <p:cNvSpPr>
            <a:spLocks noGrp="1" noChangeArrowheads="1"/>
          </p:cNvSpPr>
          <p:nvPr>
            <p:ph type="sldNum" sz="quarter" idx="5"/>
          </p:nvPr>
        </p:nvSpPr>
        <p:spPr bwMode="auto">
          <a:xfrm>
            <a:off x="3852863" y="942975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6B1E3C46-5871-40E9-86DD-853F7F309E1F}" type="slidenum">
              <a:rPr lang="en-AU" altLang="en-US"/>
              <a:pPr>
                <a:defRPr/>
              </a:pPr>
              <a:t>‹#›</a:t>
            </a:fld>
            <a:endParaRPr lang="en-AU" altLang="en-US"/>
          </a:p>
        </p:txBody>
      </p:sp>
    </p:spTree>
    <p:extLst>
      <p:ext uri="{BB962C8B-B14F-4D97-AF65-F5344CB8AC3E}">
        <p14:creationId xmlns:p14="http://schemas.microsoft.com/office/powerpoint/2010/main" val="2596783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pPr marL="171450" indent="-171450" eaLnBrk="1" hangingPunct="1">
              <a:buFontTx/>
              <a:buChar char="•"/>
            </a:pPr>
            <a:r>
              <a:rPr lang="en-AU" altLang="en-US" smtClean="0"/>
              <a:t>Bit about Geoscience and some examples what we’ve been up to relating to H</a:t>
            </a:r>
          </a:p>
        </p:txBody>
      </p:sp>
      <p:sp>
        <p:nvSpPr>
          <p:cNvPr id="717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F2D9D9C-B74B-45BF-A852-045EA971C0A6}" type="slidenum">
              <a:rPr lang="en-AU" altLang="en-US" smtClean="0">
                <a:latin typeface="Times New Roman" panose="02020603050405020304" pitchFamily="18" charset="0"/>
              </a:rPr>
              <a:pPr/>
              <a:t>1</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2434745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p:txBody>
          <a:bodyPr/>
          <a:lstStyle/>
          <a:p>
            <a:pPr marL="171450" indent="-171450">
              <a:buFontTx/>
              <a:buChar char="•"/>
              <a:defRPr/>
            </a:pPr>
            <a:r>
              <a:rPr lang="en-GB" spc="-1" dirty="0" smtClean="0">
                <a:solidFill>
                  <a:srgbClr val="000000"/>
                </a:solidFill>
                <a:uFill>
                  <a:solidFill>
                    <a:srgbClr val="FFFFFF"/>
                  </a:solidFill>
                </a:uFill>
                <a:latin typeface="Futura LT"/>
                <a:ea typeface="MS PGothic"/>
              </a:rPr>
              <a:t>The 2016 SLA underlined the need for the maritime zones lines in the </a:t>
            </a:r>
            <a:r>
              <a:rPr lang="en-GB" b="1" spc="-1" dirty="0" smtClean="0">
                <a:solidFill>
                  <a:srgbClr val="000000"/>
                </a:solidFill>
                <a:uFill>
                  <a:solidFill>
                    <a:srgbClr val="FFFFFF"/>
                  </a:solidFill>
                </a:uFill>
                <a:latin typeface="Futura LT"/>
                <a:ea typeface="MS PGothic"/>
              </a:rPr>
              <a:t>Pacific Islands Forum Fisheries Agency (FFA)</a:t>
            </a:r>
            <a:r>
              <a:rPr lang="en-GB" spc="-1" dirty="0" smtClean="0">
                <a:solidFill>
                  <a:srgbClr val="000000"/>
                </a:solidFill>
                <a:uFill>
                  <a:solidFill>
                    <a:srgbClr val="FFFFFF"/>
                  </a:solidFill>
                </a:uFill>
                <a:latin typeface="Futura LT"/>
                <a:ea typeface="MS PGothic"/>
              </a:rPr>
              <a:t> Vessel Monitoring System (VMS) to be updated with publicly available and legislated boundaries for the purpose of fisheries monitoring, control, surveillance and enforcement and management.</a:t>
            </a:r>
            <a:endParaRPr lang="en-GB" sz="1400" spc="-1" dirty="0" smtClean="0">
              <a:solidFill>
                <a:srgbClr val="000000"/>
              </a:solidFill>
              <a:uFill>
                <a:solidFill>
                  <a:srgbClr val="FFFFFF"/>
                </a:solidFill>
              </a:uFill>
              <a:latin typeface="Arial"/>
            </a:endParaRPr>
          </a:p>
          <a:p>
            <a:pPr marL="171450" indent="-171450">
              <a:buFontTx/>
              <a:buChar char="•"/>
              <a:defRPr/>
            </a:pPr>
            <a:endParaRPr lang="en-AU" altLang="en-US" dirty="0" smtClean="0"/>
          </a:p>
        </p:txBody>
      </p:sp>
      <p:sp>
        <p:nvSpPr>
          <p:cNvPr id="2560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B83ADDF-8587-462D-9951-7E72A7CE6391}" type="slidenum">
              <a:rPr lang="en-AU" altLang="en-US" smtClean="0">
                <a:latin typeface="Times New Roman" panose="02020603050405020304" pitchFamily="18" charset="0"/>
              </a:rPr>
              <a:pPr/>
              <a:t>10</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132780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pPr marL="171450" indent="-171450">
              <a:buFontTx/>
              <a:buChar char="•"/>
            </a:pPr>
            <a:r>
              <a:rPr lang="en-AU" altLang="en-US" smtClean="0"/>
              <a:t>SPC involvement in assisting PICT’s MB Boundary aspirations in partnership with Geoscience Australia</a:t>
            </a:r>
          </a:p>
        </p:txBody>
      </p:sp>
      <p:sp>
        <p:nvSpPr>
          <p:cNvPr id="2765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59AC1C0-C225-464E-8EB3-AD3286D30C53}" type="slidenum">
              <a:rPr lang="en-AU" altLang="en-US" smtClean="0">
                <a:latin typeface="Times New Roman" panose="02020603050405020304" pitchFamily="18" charset="0"/>
              </a:rPr>
              <a:pPr/>
              <a:t>11</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55101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marL="171450" indent="-171450">
              <a:buFontTx/>
              <a:buChar char="•"/>
            </a:pPr>
            <a:r>
              <a:rPr lang="en-AU" altLang="en-US" smtClean="0"/>
              <a:t>SPC involvement in assisting PICT’s MB Boundary aspirations in partnership with Geoscience Australia</a:t>
            </a:r>
          </a:p>
        </p:txBody>
      </p:sp>
      <p:sp>
        <p:nvSpPr>
          <p:cNvPr id="2970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0139EE3-83BF-47A0-BA62-426AC497B72B}" type="slidenum">
              <a:rPr lang="en-AU" altLang="en-US" smtClean="0">
                <a:latin typeface="Times New Roman" panose="02020603050405020304" pitchFamily="18" charset="0"/>
              </a:rPr>
              <a:pPr/>
              <a:t>12</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154683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marL="171450" indent="-171450">
              <a:buFontTx/>
              <a:buChar char="•"/>
            </a:pPr>
            <a:r>
              <a:rPr lang="en-AU" altLang="en-US" smtClean="0"/>
              <a:t>SPC involvement in assisting PICT’s MB Boundary aspirations in partnership with Geoscience Australia</a:t>
            </a:r>
          </a:p>
        </p:txBody>
      </p:sp>
      <p:sp>
        <p:nvSpPr>
          <p:cNvPr id="3174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6047031-28B6-441B-A54A-310A5EB0FBD2}" type="slidenum">
              <a:rPr lang="en-AU" altLang="en-US" smtClean="0">
                <a:latin typeface="Times New Roman" panose="02020603050405020304" pitchFamily="18" charset="0"/>
              </a:rPr>
              <a:pPr/>
              <a:t>13</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1635254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marL="171450" indent="-171450">
              <a:buFontTx/>
              <a:buChar char="•"/>
            </a:pPr>
            <a:r>
              <a:rPr lang="en-AU" altLang="en-US" smtClean="0"/>
              <a:t>SPC involvement in assisting PICT’s MB Boundary aspirations in partnership with Geoscience Australia</a:t>
            </a:r>
          </a:p>
        </p:txBody>
      </p:sp>
      <p:sp>
        <p:nvSpPr>
          <p:cNvPr id="3379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A815779-AD8A-43C7-BF89-372D28EB3090}" type="slidenum">
              <a:rPr lang="en-AU" altLang="en-US" smtClean="0">
                <a:latin typeface="Times New Roman" panose="02020603050405020304" pitchFamily="18" charset="0"/>
              </a:rPr>
              <a:pPr/>
              <a:t>14</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4159354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marL="171450" indent="-171450">
              <a:buFontTx/>
              <a:buChar char="•"/>
            </a:pPr>
            <a:r>
              <a:rPr lang="en-AU" altLang="en-US" smtClean="0"/>
              <a:t>SPC involvement in assisting PICT’s MB Boundary aspirations in partnership with Geoscience Australia</a:t>
            </a:r>
          </a:p>
        </p:txBody>
      </p:sp>
      <p:sp>
        <p:nvSpPr>
          <p:cNvPr id="3584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330D910-5992-40F7-8984-CEC095AAD315}" type="slidenum">
              <a:rPr lang="en-AU" altLang="en-US" smtClean="0">
                <a:latin typeface="Times New Roman" panose="02020603050405020304" pitchFamily="18" charset="0"/>
              </a:rPr>
              <a:pPr/>
              <a:t>15</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324361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marL="171450" indent="-171450">
              <a:buFontTx/>
              <a:buChar char="•"/>
            </a:pPr>
            <a:r>
              <a:rPr lang="en-US" altLang="en-US" smtClean="0"/>
              <a:t>Obligatory organizational diagram</a:t>
            </a:r>
          </a:p>
          <a:p>
            <a:pPr marL="171450" indent="-171450">
              <a:buFontTx/>
              <a:buChar char="•"/>
            </a:pPr>
            <a:r>
              <a:rPr lang="en-US" altLang="en-US" smtClean="0"/>
              <a:t>Interest to those not familiar that Geoscience covers three programmes</a:t>
            </a:r>
          </a:p>
          <a:p>
            <a:pPr marL="171450" indent="-171450">
              <a:buFontTx/>
              <a:buChar char="•"/>
            </a:pPr>
            <a:r>
              <a:rPr lang="en-US" altLang="en-US" smtClean="0"/>
              <a:t>Covering multiple sectors and activities – some specific to Geoscience:</a:t>
            </a:r>
          </a:p>
          <a:p>
            <a:pPr marL="171450" indent="-171450">
              <a:buFontTx/>
              <a:buChar char="•"/>
            </a:pPr>
            <a:endParaRPr lang="en-US" altLang="en-US" smtClean="0"/>
          </a:p>
        </p:txBody>
      </p:sp>
      <p:sp>
        <p:nvSpPr>
          <p:cNvPr id="922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01E47DD-9D4F-464C-ACB0-7E85BC16D9DC}" type="slidenum">
              <a:rPr lang="en-AU" altLang="en-US" smtClean="0">
                <a:latin typeface="Times New Roman" panose="02020603050405020304" pitchFamily="18" charset="0"/>
              </a:rPr>
              <a:pPr/>
              <a:t>2</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77067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smtClean="0"/>
              <a:t>Lots of sectors and activities</a:t>
            </a:r>
          </a:p>
          <a:p>
            <a:pPr marL="171450" indent="-171450">
              <a:buFont typeface="Arial" panose="020B0604020202020204" pitchFamily="34" charset="0"/>
              <a:buChar char="•"/>
              <a:defRPr/>
            </a:pPr>
            <a:r>
              <a:rPr lang="en-US" altLang="en-US" dirty="0" smtClean="0"/>
              <a:t>Selected a few examples, starting with some work by Hydro section</a:t>
            </a:r>
          </a:p>
          <a:p>
            <a:pPr>
              <a:defRPr/>
            </a:pPr>
            <a:endParaRPr lang="en-US" altLang="en-US" dirty="0" smtClean="0"/>
          </a:p>
        </p:txBody>
      </p:sp>
      <p:sp>
        <p:nvSpPr>
          <p:cNvPr id="1126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210C8EB-BB3D-4407-8589-61ED64E4636C}" type="slidenum">
              <a:rPr lang="en-AU" altLang="en-US" smtClean="0">
                <a:latin typeface="Times New Roman" panose="02020603050405020304" pitchFamily="18" charset="0"/>
              </a:rPr>
              <a:pPr/>
              <a:t>3</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275007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pPr marL="171450" indent="-171450">
              <a:buFontTx/>
              <a:buChar char="•"/>
            </a:pPr>
            <a:r>
              <a:rPr lang="en-US" altLang="en-US" smtClean="0"/>
              <a:t>All aware of the devastating TC PAM ravaged Vanuatu and other countries in March last year</a:t>
            </a:r>
          </a:p>
          <a:p>
            <a:pPr marL="171450" indent="-171450">
              <a:buFontTx/>
              <a:buChar char="•"/>
            </a:pPr>
            <a:endParaRPr lang="en-US" altLang="en-US" smtClean="0"/>
          </a:p>
        </p:txBody>
      </p:sp>
      <p:sp>
        <p:nvSpPr>
          <p:cNvPr id="1331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2D6CD2E-5025-4194-86DF-380088FC83DC}" type="slidenum">
              <a:rPr lang="en-AU" altLang="en-US" smtClean="0">
                <a:latin typeface="Times New Roman" panose="02020603050405020304" pitchFamily="18" charset="0"/>
              </a:rPr>
              <a:pPr/>
              <a:t>4</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2408843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smtClean="0"/>
              <a:t>A post disaster needs Assessment completed less than a month after the TC set the way forward for response and recovery programme. </a:t>
            </a:r>
          </a:p>
          <a:p>
            <a:pPr marL="171450" indent="-171450">
              <a:buFont typeface="Arial" panose="020B0604020202020204" pitchFamily="34" charset="0"/>
              <a:buChar char="•"/>
              <a:defRPr/>
            </a:pPr>
            <a:r>
              <a:rPr lang="en-US" altLang="en-US" dirty="0" smtClean="0"/>
              <a:t>This comprised 42 support packages in four countries and included a Navigation Hazard Identification survey of the main port and approaches in Port Vila</a:t>
            </a:r>
          </a:p>
          <a:p>
            <a:pPr>
              <a:defRPr/>
            </a:pPr>
            <a:endParaRPr lang="en-US" altLang="en-US" dirty="0" smtClean="0"/>
          </a:p>
        </p:txBody>
      </p:sp>
      <p:sp>
        <p:nvSpPr>
          <p:cNvPr id="1536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C3EA922-8C9D-4778-A7B2-811CB7285A91}" type="slidenum">
              <a:rPr lang="en-AU" altLang="en-US" smtClean="0">
                <a:latin typeface="Times New Roman" panose="02020603050405020304" pitchFamily="18" charset="0"/>
              </a:rPr>
              <a:pPr/>
              <a:t>5</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303098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lvl="2"/>
            <a:endParaRPr lang="en-US" altLang="en-US" smtClean="0"/>
          </a:p>
        </p:txBody>
      </p:sp>
      <p:sp>
        <p:nvSpPr>
          <p:cNvPr id="1741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103BD9F-1516-492C-A4B0-3D9AB1115E23}" type="slidenum">
              <a:rPr lang="en-AU" altLang="en-US" smtClean="0">
                <a:latin typeface="Times New Roman" panose="02020603050405020304" pitchFamily="18" charset="0"/>
              </a:rPr>
              <a:pPr/>
              <a:t>6</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25995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pPr lvl="2"/>
            <a:endParaRPr lang="en-US" altLang="en-US" smtClean="0"/>
          </a:p>
        </p:txBody>
      </p:sp>
      <p:sp>
        <p:nvSpPr>
          <p:cNvPr id="19460"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FB6FF3E-EE4C-45C1-808F-4A3B30C908AD}" type="slidenum">
              <a:rPr lang="en-AU" altLang="en-US" smtClean="0">
                <a:latin typeface="Times New Roman" panose="02020603050405020304" pitchFamily="18" charset="0"/>
              </a:rPr>
              <a:pPr/>
              <a:t>7</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350000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AU" dirty="0" smtClean="0"/>
              <a:t>Oceans and Tides Knowledge Unit</a:t>
            </a:r>
          </a:p>
          <a:p>
            <a:pPr marL="628650" lvl="1" indent="-171450">
              <a:buFont typeface="Arial" panose="020B0604020202020204" pitchFamily="34" charset="0"/>
              <a:buChar char="•"/>
              <a:defRPr/>
            </a:pPr>
            <a:r>
              <a:rPr lang="en-AU" dirty="0" smtClean="0"/>
              <a:t>Funded by Australian DFAT through the COSPPac</a:t>
            </a:r>
          </a:p>
          <a:p>
            <a:pPr marL="628650" lvl="1" indent="-171450">
              <a:buFont typeface="Arial" panose="020B0604020202020204" pitchFamily="34" charset="0"/>
              <a:buChar char="•"/>
              <a:defRPr/>
            </a:pPr>
            <a:r>
              <a:rPr lang="en-AU" dirty="0" smtClean="0"/>
              <a:t>Involved in:</a:t>
            </a:r>
          </a:p>
          <a:p>
            <a:pPr marL="1085850" lvl="2" indent="-171450">
              <a:buFont typeface="Arial" panose="020B0604020202020204" pitchFamily="34" charset="0"/>
              <a:buChar char="•"/>
              <a:defRPr/>
            </a:pPr>
            <a:r>
              <a:rPr lang="en-AU" dirty="0" smtClean="0"/>
              <a:t>The maintenance of TG’s Pacific Sea Level Monitoring Project</a:t>
            </a:r>
          </a:p>
          <a:p>
            <a:pPr marL="1085850" lvl="2" indent="-171450">
              <a:buFont typeface="Arial" panose="020B0604020202020204" pitchFamily="34" charset="0"/>
              <a:buChar char="•"/>
              <a:defRPr/>
            </a:pPr>
            <a:r>
              <a:rPr lang="en-AU" dirty="0" smtClean="0"/>
              <a:t>Making it more available to countries</a:t>
            </a:r>
          </a:p>
          <a:p>
            <a:pPr marL="1085850" lvl="2" indent="-171450">
              <a:buFont typeface="Arial" panose="020B0604020202020204" pitchFamily="34" charset="0"/>
              <a:buChar char="•"/>
              <a:defRPr/>
            </a:pPr>
            <a:r>
              <a:rPr lang="en-AU" dirty="0" smtClean="0"/>
              <a:t>Implementing applications to make more useful to different sectors (Shipping, swell predictions)</a:t>
            </a:r>
          </a:p>
          <a:p>
            <a:pPr marL="1085850" lvl="2" indent="-171450">
              <a:buFont typeface="Arial" panose="020B0604020202020204" pitchFamily="34" charset="0"/>
              <a:buChar char="•"/>
              <a:defRPr/>
            </a:pPr>
            <a:r>
              <a:rPr lang="en-AU" dirty="0" smtClean="0"/>
              <a:t>Provision of accurate, freely available tide calendars based on PSLMP data</a:t>
            </a:r>
          </a:p>
          <a:p>
            <a:pPr lvl="1">
              <a:buFont typeface="Arial" panose="020B0604020202020204" pitchFamily="34" charset="0"/>
              <a:buNone/>
              <a:defRPr/>
            </a:pPr>
            <a:endParaRPr lang="en-AU" dirty="0" smtClean="0"/>
          </a:p>
          <a:p>
            <a:pPr lvl="1">
              <a:buFont typeface="Arial" panose="020B0604020202020204" pitchFamily="34" charset="0"/>
              <a:buNone/>
              <a:defRPr/>
            </a:pPr>
            <a:endParaRPr lang="en-AU" dirty="0" smtClean="0"/>
          </a:p>
          <a:p>
            <a:pPr>
              <a:defRPr/>
            </a:pPr>
            <a:r>
              <a:rPr lang="en-AU" dirty="0" smtClean="0"/>
              <a:t>Under COSPPac, we’re growing and doing more than ever before with some of this data- making it more accessible to countries, creating applications that make it more useful for different sectors, and updating the equipment and even expanding the network of tide gauges to include Niue and Suva.</a:t>
            </a:r>
          </a:p>
          <a:p>
            <a:pPr>
              <a:defRPr/>
            </a:pPr>
            <a:endParaRPr lang="en-AU" dirty="0"/>
          </a:p>
        </p:txBody>
      </p:sp>
      <p:sp>
        <p:nvSpPr>
          <p:cNvPr id="2150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DF37B9A-9FCD-418F-BCDB-B228F7DFB84D}" type="slidenum">
              <a:rPr lang="en-AU" altLang="en-US" smtClean="0">
                <a:latin typeface="Times New Roman" panose="02020603050405020304" pitchFamily="18" charset="0"/>
              </a:rPr>
              <a:pPr/>
              <a:t>8</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245525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marL="171450" indent="-171450">
              <a:buFontTx/>
              <a:buChar char="•"/>
            </a:pPr>
            <a:r>
              <a:rPr lang="en-AU" altLang="en-US" smtClean="0"/>
              <a:t>SPC involvement in assisting PICT’s MB Boundary aspirations in partnership with Geoscience Australia</a:t>
            </a:r>
          </a:p>
        </p:txBody>
      </p:sp>
      <p:sp>
        <p:nvSpPr>
          <p:cNvPr id="2355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3001689-6E88-4FFC-92AD-D59E8C08CCE4}" type="slidenum">
              <a:rPr lang="en-AU" altLang="en-US" smtClean="0">
                <a:latin typeface="Times New Roman" panose="02020603050405020304" pitchFamily="18" charset="0"/>
              </a:rPr>
              <a:pPr/>
              <a:t>9</a:t>
            </a:fld>
            <a:endParaRPr lang="en-AU" altLang="en-US" smtClean="0">
              <a:latin typeface="Times New Roman" panose="02020603050405020304" pitchFamily="18" charset="0"/>
            </a:endParaRPr>
          </a:p>
        </p:txBody>
      </p:sp>
    </p:spTree>
    <p:extLst>
      <p:ext uri="{BB962C8B-B14F-4D97-AF65-F5344CB8AC3E}">
        <p14:creationId xmlns:p14="http://schemas.microsoft.com/office/powerpoint/2010/main" val="7294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5"/>
          <p:cNvSpPr>
            <a:spLocks noChangeArrowheads="1"/>
          </p:cNvSpPr>
          <p:nvPr userDrawn="1"/>
        </p:nvSpPr>
        <p:spPr bwMode="auto">
          <a:xfrm>
            <a:off x="0" y="0"/>
            <a:ext cx="9144000" cy="20605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a:p>
        </p:txBody>
      </p:sp>
      <p:pic>
        <p:nvPicPr>
          <p:cNvPr id="5" name="Picture 44" descr="SWPC Logo_digitsed_04012016"/>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51725" y="341313"/>
            <a:ext cx="1439863"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01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2400"/>
            </a:lvl1pPr>
          </a:lstStyle>
          <a:p>
            <a:pPr lvl="0"/>
            <a:r>
              <a:rPr lang="en-AU" altLang="en-US" noProof="0"/>
              <a:t>Click to edit Master subtitle style</a:t>
            </a:r>
          </a:p>
        </p:txBody>
      </p:sp>
      <p:sp>
        <p:nvSpPr>
          <p:cNvPr id="2180135" name="Rectangle 39"/>
          <p:cNvSpPr>
            <a:spLocks noGrp="1" noChangeArrowheads="1"/>
          </p:cNvSpPr>
          <p:nvPr>
            <p:ph type="ctrTitle" sz="quarter"/>
          </p:nvPr>
        </p:nvSpPr>
        <p:spPr>
          <a:xfrm>
            <a:off x="1187450" y="188913"/>
            <a:ext cx="6337300" cy="1655762"/>
          </a:xfrm>
        </p:spPr>
        <p:txBody>
          <a:bodyPr anchor="b"/>
          <a:lstStyle>
            <a:lvl1pPr>
              <a:defRPr/>
            </a:lvl1pPr>
          </a:lstStyle>
          <a:p>
            <a:pPr lvl="0"/>
            <a:r>
              <a:rPr lang="en-AU" altLang="en-US" noProof="0"/>
              <a:t>Click to edit Master title style</a:t>
            </a:r>
          </a:p>
        </p:txBody>
      </p:sp>
      <p:sp>
        <p:nvSpPr>
          <p:cNvPr id="6" name="Rectangle 41"/>
          <p:cNvSpPr>
            <a:spLocks noGrp="1" noChangeArrowheads="1"/>
          </p:cNvSpPr>
          <p:nvPr>
            <p:ph type="dt" sz="quarter" idx="10"/>
          </p:nvPr>
        </p:nvSpPr>
        <p:spPr bwMode="auto">
          <a:xfrm>
            <a:off x="468313" y="623728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chemeClr val="bg2"/>
                </a:solidFill>
                <a:effectLst>
                  <a:outerShdw blurRad="38100" dist="38100" dir="2700000" algn="tl">
                    <a:srgbClr val="C0C0C0"/>
                  </a:outerShdw>
                </a:effectLst>
              </a:defRPr>
            </a:lvl1pPr>
          </a:lstStyle>
          <a:p>
            <a:pPr>
              <a:defRPr/>
            </a:pPr>
            <a:endParaRPr lang="en-AU" altLang="en-US"/>
          </a:p>
        </p:txBody>
      </p:sp>
      <p:sp>
        <p:nvSpPr>
          <p:cNvPr id="7" name="Rectangle 42"/>
          <p:cNvSpPr>
            <a:spLocks noGrp="1" noChangeArrowheads="1"/>
          </p:cNvSpPr>
          <p:nvPr>
            <p:ph type="ftr" sz="quarter" idx="11"/>
          </p:nvPr>
        </p:nvSpPr>
        <p:spPr>
          <a:xfrm>
            <a:off x="3132138" y="6237288"/>
            <a:ext cx="2895600" cy="457200"/>
          </a:xfrm>
        </p:spPr>
        <p:txBody>
          <a:bodyPr/>
          <a:lstStyle>
            <a:lvl1pPr>
              <a:defRPr/>
            </a:lvl1pPr>
          </a:lstStyle>
          <a:p>
            <a:pPr>
              <a:defRPr/>
            </a:pPr>
            <a:endParaRPr lang="en-AU" altLang="en-US"/>
          </a:p>
        </p:txBody>
      </p:sp>
      <p:sp>
        <p:nvSpPr>
          <p:cNvPr id="8" name="Rectangle 43"/>
          <p:cNvSpPr>
            <a:spLocks noGrp="1" noChangeArrowheads="1"/>
          </p:cNvSpPr>
          <p:nvPr>
            <p:ph type="sldNum" sz="quarter" idx="12"/>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chemeClr val="bg2"/>
                </a:solidFill>
                <a:effectLst>
                  <a:outerShdw blurRad="38100" dist="38100" dir="2700000" algn="tl">
                    <a:srgbClr val="C0C0C0"/>
                  </a:outerShdw>
                </a:effectLst>
              </a:defRPr>
            </a:lvl1pPr>
          </a:lstStyle>
          <a:p>
            <a:pPr>
              <a:defRPr/>
            </a:pPr>
            <a:fld id="{4158B421-2573-4CCD-ADE3-9AF7BC3E8790}" type="slidenum">
              <a:rPr lang="en-AU" altLang="en-US"/>
              <a:pPr>
                <a:defRPr/>
              </a:pPr>
              <a:t>‹#›</a:t>
            </a:fld>
            <a:endParaRPr lang="en-AU" altLang="en-US"/>
          </a:p>
        </p:txBody>
      </p:sp>
    </p:spTree>
    <p:extLst>
      <p:ext uri="{BB962C8B-B14F-4D97-AF65-F5344CB8AC3E}">
        <p14:creationId xmlns:p14="http://schemas.microsoft.com/office/powerpoint/2010/main" val="94434722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10476151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115888"/>
            <a:ext cx="2054225" cy="59436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68313" y="115888"/>
            <a:ext cx="6011862" cy="5943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371979802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965430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64103910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11188" y="1196975"/>
            <a:ext cx="3960812" cy="4862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724400" y="1196975"/>
            <a:ext cx="3962400" cy="4862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427375324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287959389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139163706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46924634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62345516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5"/>
          <p:cNvSpPr>
            <a:spLocks noGrp="1" noChangeArrowheads="1"/>
          </p:cNvSpPr>
          <p:nvPr>
            <p:ph type="ftr" sz="quarter" idx="10"/>
          </p:nvPr>
        </p:nvSpPr>
        <p:spPr>
          <a:ln/>
        </p:spPr>
        <p:txBody>
          <a:bodyPr/>
          <a:lstStyle>
            <a:lvl1pPr>
              <a:defRPr/>
            </a:lvl1pPr>
          </a:lstStyle>
          <a:p>
            <a:pPr>
              <a:defRPr/>
            </a:pPr>
            <a:r>
              <a:rPr lang="en-AU" altLang="en-US"/>
              <a:t>30 November – 02 December, 2016</a:t>
            </a:r>
          </a:p>
          <a:p>
            <a:pPr>
              <a:defRPr/>
            </a:pPr>
            <a:r>
              <a:rPr lang="en-AU" altLang="en-US"/>
              <a:t>NOUMEA</a:t>
            </a:r>
          </a:p>
        </p:txBody>
      </p:sp>
    </p:spTree>
    <p:extLst>
      <p:ext uri="{BB962C8B-B14F-4D97-AF65-F5344CB8AC3E}">
        <p14:creationId xmlns:p14="http://schemas.microsoft.com/office/powerpoint/2010/main" val="425814785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79111" name="Rectangle 39"/>
          <p:cNvSpPr>
            <a:spLocks noGrp="1" noChangeArrowheads="1"/>
          </p:cNvSpPr>
          <p:nvPr>
            <p:ph type="title"/>
          </p:nvPr>
        </p:nvSpPr>
        <p:spPr bwMode="auto">
          <a:xfrm>
            <a:off x="468313" y="115888"/>
            <a:ext cx="8218487"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AU" altLang="en-US"/>
              <a:t>Click to edit Master title style</a:t>
            </a:r>
          </a:p>
        </p:txBody>
      </p:sp>
      <p:sp>
        <p:nvSpPr>
          <p:cNvPr id="2179115" name="Rectangle 43"/>
          <p:cNvSpPr>
            <a:spLocks noGrp="1" noChangeArrowheads="1"/>
          </p:cNvSpPr>
          <p:nvPr>
            <p:ph type="body" idx="1"/>
          </p:nvPr>
        </p:nvSpPr>
        <p:spPr bwMode="auto">
          <a:xfrm>
            <a:off x="611188" y="1196975"/>
            <a:ext cx="8075612"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9"/>
          <p:cNvSpPr>
            <a:spLocks noChangeArrowheads="1"/>
          </p:cNvSpPr>
          <p:nvPr userDrawn="1"/>
        </p:nvSpPr>
        <p:spPr bwMode="auto">
          <a:xfrm>
            <a:off x="34925" y="6313488"/>
            <a:ext cx="9144000" cy="5492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a:p>
        </p:txBody>
      </p:sp>
      <p:sp>
        <p:nvSpPr>
          <p:cNvPr id="1029" name="Line 44"/>
          <p:cNvSpPr>
            <a:spLocks noChangeShapeType="1"/>
          </p:cNvSpPr>
          <p:nvPr userDrawn="1"/>
        </p:nvSpPr>
        <p:spPr bwMode="auto">
          <a:xfrm>
            <a:off x="0" y="1052513"/>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0" name="Picture 50" descr="SWPC Logo_digitsed_04012016"/>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604250" y="6381750"/>
            <a:ext cx="431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9127" name="Rectangle 55"/>
          <p:cNvSpPr>
            <a:spLocks noGrp="1" noChangeArrowheads="1"/>
          </p:cNvSpPr>
          <p:nvPr>
            <p:ph type="ftr" sz="quarter" idx="3"/>
          </p:nvPr>
        </p:nvSpPr>
        <p:spPr bwMode="auto">
          <a:xfrm>
            <a:off x="3132138"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bg2"/>
                </a:solidFill>
                <a:effectLst>
                  <a:outerShdw blurRad="38100" dist="38100" dir="2700000" algn="tl">
                    <a:srgbClr val="C0C0C0"/>
                  </a:outerShdw>
                </a:effectLst>
              </a:defRPr>
            </a:lvl1pPr>
          </a:lstStyle>
          <a:p>
            <a:pPr>
              <a:defRPr/>
            </a:pPr>
            <a:r>
              <a:rPr lang="en-AU" altLang="en-US"/>
              <a:t>30 November – 02 December, 2016</a:t>
            </a:r>
          </a:p>
          <a:p>
            <a:pPr>
              <a:defRPr/>
            </a:pPr>
            <a:r>
              <a:rPr lang="en-AU" altLang="en-US"/>
              <a:t>NOUMEA</a:t>
            </a:r>
          </a:p>
        </p:txBody>
      </p:sp>
      <p:pic>
        <p:nvPicPr>
          <p:cNvPr id="1032" name="Picture 7"/>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79388" y="6280150"/>
            <a:ext cx="12239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963" r:id="rId1"/>
    <p:sldLayoutId id="2147483964"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ransition spd="med">
    <p:fade/>
  </p:transition>
  <p:timing>
    <p:tnLst>
      <p:par>
        <p:cTn id="1" dur="indefinite" restart="never" nodeType="tmRoot"/>
      </p:par>
    </p:tnLst>
  </p:timing>
  <p:hf sldNum="0" hdr="0" dt="0"/>
  <p:txStyles>
    <p:titleStyle>
      <a:lvl1pPr algn="ctr" rtl="0" eaLnBrk="0" fontAlgn="base" hangingPunct="0">
        <a:spcBef>
          <a:spcPct val="0"/>
        </a:spcBef>
        <a:spcAft>
          <a:spcPct val="0"/>
        </a:spcAft>
        <a:defRPr sz="4000" b="1" kern="1200">
          <a:solidFill>
            <a:schemeClr val="bg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000" b="1">
          <a:solidFill>
            <a:schemeClr val="bg2"/>
          </a:solidFill>
          <a:effectLst>
            <a:outerShdw blurRad="38100" dist="38100" dir="2700000" algn="tl">
              <a:srgbClr val="C0C0C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ctrTitle"/>
          </p:nvPr>
        </p:nvSpPr>
        <p:spPr>
          <a:xfrm>
            <a:off x="755650" y="474663"/>
            <a:ext cx="7772400" cy="1106487"/>
          </a:xfrm>
        </p:spPr>
        <p:txBody>
          <a:bodyPr/>
          <a:lstStyle/>
          <a:p>
            <a:pPr eaLnBrk="1" hangingPunct="1">
              <a:defRPr/>
            </a:pPr>
            <a:r>
              <a:rPr lang="en-AU" altLang="en-US" sz="1600" dirty="0"/>
              <a:t>14th South West Pacific </a:t>
            </a:r>
            <a:r>
              <a:rPr lang="en-AU" altLang="en-US" sz="1600" dirty="0" smtClean="0"/>
              <a:t>Hydrographic Commission</a:t>
            </a:r>
            <a:br>
              <a:rPr lang="en-AU" altLang="en-US" sz="1600" dirty="0" smtClean="0"/>
            </a:br>
            <a:r>
              <a:rPr lang="en-AU" altLang="en-US" sz="1600" dirty="0" smtClean="0"/>
              <a:t/>
            </a:r>
            <a:br>
              <a:rPr lang="en-AU" altLang="en-US" sz="1600" dirty="0" smtClean="0"/>
            </a:br>
            <a:r>
              <a:rPr lang="en-AU" altLang="en-US" sz="1200" dirty="0" smtClean="0"/>
              <a:t>30 November – 02 December  2016, Noumea</a:t>
            </a:r>
            <a:r>
              <a:rPr lang="en-AU" altLang="en-US" sz="1800" dirty="0"/>
              <a:t/>
            </a:r>
            <a:br>
              <a:rPr lang="en-AU" altLang="en-US" sz="1800" dirty="0"/>
            </a:br>
            <a:endParaRPr lang="en-AU" altLang="en-AU" sz="1600" dirty="0"/>
          </a:p>
        </p:txBody>
      </p:sp>
      <p:sp>
        <p:nvSpPr>
          <p:cNvPr id="1084421" name="Rectangle 5"/>
          <p:cNvSpPr>
            <a:spLocks noGrp="1" noChangeArrowheads="1"/>
          </p:cNvSpPr>
          <p:nvPr>
            <p:ph type="subTitle" idx="1"/>
          </p:nvPr>
        </p:nvSpPr>
        <p:spPr>
          <a:xfrm>
            <a:off x="1403350" y="2565400"/>
            <a:ext cx="6769100" cy="2808288"/>
          </a:xfrm>
        </p:spPr>
        <p:txBody>
          <a:bodyPr/>
          <a:lstStyle/>
          <a:p>
            <a:pPr eaLnBrk="1" hangingPunct="1">
              <a:defRPr/>
            </a:pPr>
            <a:r>
              <a:rPr lang="en-US" altLang="en-US" sz="4000" dirty="0" smtClean="0"/>
              <a:t>Geoscience Division</a:t>
            </a:r>
          </a:p>
          <a:p>
            <a:pPr eaLnBrk="1" hangingPunct="1">
              <a:defRPr/>
            </a:pPr>
            <a:endParaRPr lang="en-US" altLang="en-US" sz="4000" dirty="0" smtClean="0"/>
          </a:p>
          <a:p>
            <a:pPr eaLnBrk="1" hangingPunct="1">
              <a:defRPr/>
            </a:pPr>
            <a:r>
              <a:rPr lang="en-US" altLang="en-US" sz="2800" dirty="0" smtClean="0"/>
              <a:t>Hydrographic related activities in 2016</a:t>
            </a:r>
            <a:endParaRPr lang="en-US" altLang="en-US" sz="2800" dirty="0"/>
          </a:p>
          <a:p>
            <a:pPr eaLnBrk="1" hangingPunct="1">
              <a:defRPr/>
            </a:pPr>
            <a:endParaRPr lang="en-US" altLang="en-US" sz="1800" dirty="0"/>
          </a:p>
          <a:p>
            <a:pPr algn="l" eaLnBrk="1" hangingPunct="1">
              <a:defRPr/>
            </a:pPr>
            <a:endParaRPr lang="en-US" altLang="en-US" sz="1800" dirty="0" smtClean="0"/>
          </a:p>
          <a:p>
            <a:pPr algn="l" eaLnBrk="1" hangingPunct="1">
              <a:defRPr/>
            </a:pPr>
            <a:endParaRPr lang="en-US" altLang="en-US" sz="1800" dirty="0"/>
          </a:p>
          <a:p>
            <a:pPr algn="l" eaLnBrk="1" hangingPunct="1">
              <a:defRPr/>
            </a:pPr>
            <a:endParaRPr lang="en-US" altLang="en-US" sz="1800" dirty="0" smtClean="0"/>
          </a:p>
          <a:p>
            <a:pPr eaLnBrk="1" hangingPunct="1">
              <a:defRPr/>
            </a:pPr>
            <a:r>
              <a:rPr lang="en-US" altLang="en-US" sz="1400" dirty="0" smtClean="0"/>
              <a:t>Presented by:	David Mundy, Senior Hydrographic Surveyor, SPC</a:t>
            </a:r>
          </a:p>
          <a:p>
            <a:pPr algn="l" eaLnBrk="1" hangingPunct="1">
              <a:defRPr/>
            </a:pPr>
            <a:endParaRPr lang="en-US" altLang="en-US" sz="1400" dirty="0"/>
          </a:p>
          <a:p>
            <a:pPr algn="l" eaLnBrk="1" hangingPunct="1">
              <a:defRPr/>
            </a:pPr>
            <a:r>
              <a:rPr lang="en-US" altLang="en-US" sz="1800" dirty="0"/>
              <a:t>		</a:t>
            </a:r>
            <a:endParaRPr lang="en-US" altLang="en-US" dirty="0"/>
          </a:p>
        </p:txBody>
      </p:sp>
      <p:pic>
        <p:nvPicPr>
          <p:cNvPr id="6148"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620713"/>
            <a:ext cx="190976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a:t>
            </a:r>
            <a:r>
              <a:rPr lang="en-AU" altLang="en-US" sz="2000" dirty="0" smtClean="0"/>
              <a:t>Conference </a:t>
            </a:r>
            <a:br>
              <a:rPr lang="en-AU" altLang="en-US" sz="2000" dirty="0" smtClean="0"/>
            </a:br>
            <a:r>
              <a:rPr lang="en-AU" altLang="en-US" sz="800" dirty="0" smtClean="0">
                <a:solidFill>
                  <a:schemeClr val="tx1"/>
                </a:solidFill>
              </a:rPr>
              <a:t>vv</a:t>
            </a:r>
            <a:r>
              <a:rPr lang="en-AU" altLang="en-US" sz="2000" dirty="0" smtClean="0"/>
              <a:t/>
            </a:r>
            <a:br>
              <a:rPr lang="en-AU" altLang="en-US" sz="2000" dirty="0" smtClean="0"/>
            </a:br>
            <a:r>
              <a:rPr lang="en-AU" altLang="en-US" sz="1200" dirty="0"/>
              <a:t>30 November – 02 December  2016, Noumea</a:t>
            </a:r>
            <a:r>
              <a:rPr lang="en-AU" altLang="en-US" sz="2000" dirty="0"/>
              <a:t/>
            </a:r>
            <a:br>
              <a:rPr lang="en-AU" altLang="en-US" sz="2000" dirty="0"/>
            </a:br>
            <a:endParaRPr lang="en-AU" altLang="en-US" sz="2000" dirty="0"/>
          </a:p>
        </p:txBody>
      </p:sp>
      <p:sp>
        <p:nvSpPr>
          <p:cNvPr id="1530889" name="Rectangle 9"/>
          <p:cNvSpPr>
            <a:spLocks noGrp="1" noChangeArrowheads="1"/>
          </p:cNvSpPr>
          <p:nvPr>
            <p:ph type="body" idx="1"/>
          </p:nvPr>
        </p:nvSpPr>
        <p:spPr>
          <a:xfrm>
            <a:off x="323850" y="1436688"/>
            <a:ext cx="7920038" cy="1258887"/>
          </a:xfrm>
        </p:spPr>
        <p:txBody>
          <a:bodyPr/>
          <a:lstStyle/>
          <a:p>
            <a:pPr eaLnBrk="1" hangingPunct="1">
              <a:defRPr/>
            </a:pPr>
            <a:r>
              <a:rPr lang="en-US" altLang="en-US" dirty="0" smtClean="0"/>
              <a:t>Geoscience Division</a:t>
            </a:r>
          </a:p>
          <a:p>
            <a:pPr marL="0" indent="0" eaLnBrk="1" hangingPunct="1">
              <a:buFont typeface="Wingdings" panose="05000000000000000000" pitchFamily="2" charset="2"/>
              <a:buNone/>
              <a:defRPr/>
            </a:pPr>
            <a:endParaRPr lang="en-US" altLang="en-US" sz="1000" dirty="0"/>
          </a:p>
          <a:p>
            <a:pPr marL="457200" lvl="1" indent="0" eaLnBrk="1" hangingPunct="1">
              <a:buFontTx/>
              <a:buNone/>
              <a:defRPr/>
            </a:pPr>
            <a:r>
              <a:rPr lang="en-AU" altLang="en-US" dirty="0" smtClean="0">
                <a:solidFill>
                  <a:srgbClr val="0099CC"/>
                </a:solidFill>
              </a:rPr>
              <a:t>Maritime Boundaries</a:t>
            </a:r>
            <a:endParaRPr lang="en-US" altLang="en-US" dirty="0" smtClean="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2458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48300" y="1376363"/>
            <a:ext cx="271462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txBox="1">
            <a:spLocks noChangeArrowheads="1"/>
          </p:cNvSpPr>
          <p:nvPr/>
        </p:nvSpPr>
        <p:spPr bwMode="auto">
          <a:xfrm>
            <a:off x="-180975" y="2878138"/>
            <a:ext cx="5976938"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1" hangingPunct="1">
              <a:buFontTx/>
              <a:buNone/>
              <a:defRPr/>
            </a:pPr>
            <a:endParaRPr lang="en-US" altLang="en-US" sz="1000" dirty="0" smtClean="0">
              <a:solidFill>
                <a:srgbClr val="0099CC"/>
              </a:solidFill>
            </a:endParaRPr>
          </a:p>
          <a:p>
            <a:pPr lvl="2" eaLnBrk="1" hangingPunct="1">
              <a:defRPr/>
            </a:pPr>
            <a:r>
              <a:rPr lang="en-US" altLang="en-US" sz="2000" dirty="0" smtClean="0"/>
              <a:t>FFA requirement for MB information for VMS</a:t>
            </a:r>
          </a:p>
          <a:p>
            <a:pPr lvl="2" eaLnBrk="1" hangingPunct="1">
              <a:defRPr/>
            </a:pPr>
            <a:endParaRPr lang="en-US" altLang="en-US" sz="2000" dirty="0" smtClean="0"/>
          </a:p>
          <a:p>
            <a:pPr lvl="2" eaLnBrk="1" hangingPunct="1">
              <a:defRPr/>
            </a:pPr>
            <a:r>
              <a:rPr lang="en-US" altLang="en-US" sz="2000" dirty="0" smtClean="0"/>
              <a:t>SLA in 2016 with SPC </a:t>
            </a:r>
          </a:p>
          <a:p>
            <a:pPr lvl="2" eaLnBrk="1" hangingPunct="1">
              <a:defRPr/>
            </a:pPr>
            <a:endParaRPr lang="en-US" altLang="en-US" sz="2000" dirty="0" smtClean="0"/>
          </a:p>
          <a:p>
            <a:pPr lvl="2" eaLnBrk="1" hangingPunct="1">
              <a:defRPr/>
            </a:pPr>
            <a:r>
              <a:rPr lang="en-US" altLang="en-US" sz="2000" dirty="0" smtClean="0"/>
              <a:t>Adoption of S-121</a:t>
            </a:r>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r>
              <a:rPr lang="en-US" altLang="en-US" sz="2000" dirty="0" smtClean="0"/>
              <a:t> </a:t>
            </a:r>
            <a:endParaRPr lang="en-US" altLang="en-US" dirty="0"/>
          </a:p>
        </p:txBody>
      </p:sp>
      <p:pic>
        <p:nvPicPr>
          <p:cNvPr id="24583"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0200" y="3838575"/>
            <a:ext cx="4022725" cy="2684463"/>
          </a:xfrm>
          <a:prstGeom prst="rect">
            <a:avLst/>
          </a:prstGeom>
          <a:noFill/>
          <a:ln w="36720">
            <a:solidFill>
              <a:srgbClr val="3465A4"/>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a:t>
            </a:r>
            <a:r>
              <a:rPr lang="en-AU" altLang="en-US" sz="2000" dirty="0" smtClean="0"/>
              <a:t>Conference </a:t>
            </a:r>
            <a:br>
              <a:rPr lang="en-AU" altLang="en-US" sz="2000" dirty="0" smtClean="0"/>
            </a:br>
            <a:r>
              <a:rPr lang="en-AU" altLang="en-US" sz="800" dirty="0" smtClean="0">
                <a:solidFill>
                  <a:schemeClr val="tx1"/>
                </a:solidFill>
              </a:rPr>
              <a:t>vv</a:t>
            </a:r>
            <a:r>
              <a:rPr lang="en-AU" altLang="en-US" sz="2000" dirty="0" smtClean="0"/>
              <a:t/>
            </a:r>
            <a:br>
              <a:rPr lang="en-AU" altLang="en-US" sz="2000" dirty="0" smtClean="0"/>
            </a:br>
            <a:r>
              <a:rPr lang="en-AU" altLang="en-US" sz="1200" dirty="0"/>
              <a:t>30 November – 02 December  2016, Noumea</a:t>
            </a:r>
            <a:r>
              <a:rPr lang="en-AU" altLang="en-US" sz="2000" dirty="0"/>
              <a:t/>
            </a:r>
            <a:br>
              <a:rPr lang="en-AU" altLang="en-US" sz="2000" dirty="0"/>
            </a:br>
            <a:endParaRPr lang="en-AU" altLang="en-US" sz="2000" dirty="0"/>
          </a:p>
        </p:txBody>
      </p:sp>
      <p:sp>
        <p:nvSpPr>
          <p:cNvPr id="1530889" name="Rectangle 9"/>
          <p:cNvSpPr>
            <a:spLocks noGrp="1" noChangeArrowheads="1"/>
          </p:cNvSpPr>
          <p:nvPr>
            <p:ph type="body" idx="1"/>
          </p:nvPr>
        </p:nvSpPr>
        <p:spPr>
          <a:xfrm>
            <a:off x="323850" y="1436688"/>
            <a:ext cx="7920038" cy="623887"/>
          </a:xfrm>
        </p:spPr>
        <p:txBody>
          <a:bodyPr/>
          <a:lstStyle/>
          <a:p>
            <a:pPr eaLnBrk="1" hangingPunct="1">
              <a:defRPr/>
            </a:pPr>
            <a:endParaRPr lang="en-US" altLang="en-US" dirty="0" smtClean="0"/>
          </a:p>
          <a:p>
            <a:pPr marL="0" indent="0" eaLnBrk="1" hangingPunct="1">
              <a:buFont typeface="Wingdings" panose="05000000000000000000" pitchFamily="2" charset="2"/>
              <a:buNone/>
              <a:defRPr/>
            </a:pPr>
            <a:endParaRPr lang="en-US" altLang="en-US" sz="1000"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sp>
        <p:nvSpPr>
          <p:cNvPr id="6" name="CustomShape 2"/>
          <p:cNvSpPr/>
          <p:nvPr/>
        </p:nvSpPr>
        <p:spPr>
          <a:xfrm>
            <a:off x="490538" y="2133600"/>
            <a:ext cx="8512175" cy="27479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defRPr/>
            </a:pPr>
            <a:r>
              <a:rPr lang="en-GB" sz="1600" spc="-1" dirty="0">
                <a:solidFill>
                  <a:srgbClr val="000000"/>
                </a:solidFill>
                <a:uFill>
                  <a:solidFill>
                    <a:srgbClr val="FFFFFF"/>
                  </a:solidFill>
                </a:uFill>
                <a:latin typeface="Futura LT"/>
                <a:ea typeface="MS PGothic"/>
              </a:rPr>
              <a:t>Concurrent with the advent of electronic navigation, </a:t>
            </a:r>
            <a:r>
              <a:rPr lang="en-GB" sz="1600" u="sng" spc="-1" dirty="0">
                <a:solidFill>
                  <a:srgbClr val="000000"/>
                </a:solidFill>
                <a:uFill>
                  <a:solidFill>
                    <a:srgbClr val="FFFFFF"/>
                  </a:solidFill>
                </a:uFill>
                <a:latin typeface="Futura LT"/>
                <a:ea typeface="MS PGothic"/>
              </a:rPr>
              <a:t>Geographical Information Systems (GIS)</a:t>
            </a:r>
            <a:r>
              <a:rPr lang="en-GB" sz="1600" spc="-1" dirty="0">
                <a:solidFill>
                  <a:srgbClr val="000000"/>
                </a:solidFill>
                <a:uFill>
                  <a:solidFill>
                    <a:srgbClr val="FFFFFF"/>
                  </a:solidFill>
                </a:uFill>
                <a:latin typeface="Futura LT"/>
                <a:ea typeface="MS PGothic"/>
              </a:rPr>
              <a:t> and </a:t>
            </a:r>
            <a:r>
              <a:rPr lang="en-GB" sz="1600" u="sng" spc="-1" dirty="0">
                <a:solidFill>
                  <a:srgbClr val="000000"/>
                </a:solidFill>
                <a:uFill>
                  <a:solidFill>
                    <a:srgbClr val="FFFFFF"/>
                  </a:solidFill>
                </a:uFill>
                <a:latin typeface="Futura LT"/>
                <a:ea typeface="MS PGothic"/>
              </a:rPr>
              <a:t>the </a:t>
            </a:r>
            <a:r>
              <a:rPr lang="en-GB" sz="2000" b="1" u="sng" spc="-1" dirty="0">
                <a:solidFill>
                  <a:srgbClr val="FF0000"/>
                </a:solidFill>
                <a:uFill>
                  <a:solidFill>
                    <a:srgbClr val="FFFFFF"/>
                  </a:solidFill>
                </a:uFill>
                <a:latin typeface="Futura LT"/>
                <a:ea typeface="MS PGothic"/>
              </a:rPr>
              <a:t>online delivery and exchange of information</a:t>
            </a:r>
            <a:r>
              <a:rPr lang="en-GB" sz="1600" spc="-1" dirty="0">
                <a:solidFill>
                  <a:srgbClr val="000000"/>
                </a:solidFill>
                <a:uFill>
                  <a:solidFill>
                    <a:srgbClr val="FFFFFF"/>
                  </a:solidFill>
                </a:uFill>
                <a:latin typeface="Futura LT"/>
                <a:ea typeface="MS PGothic"/>
              </a:rPr>
              <a:t>; the need arose for a </a:t>
            </a:r>
            <a:r>
              <a:rPr lang="en-GB" sz="2000" b="1" u="sng" spc="-1" dirty="0">
                <a:solidFill>
                  <a:srgbClr val="FF0000"/>
                </a:solidFill>
                <a:uFill>
                  <a:solidFill>
                    <a:srgbClr val="FFFFFF"/>
                  </a:solidFill>
                </a:uFill>
                <a:latin typeface="Futura LT"/>
                <a:ea typeface="MS PGothic"/>
              </a:rPr>
              <a:t>high precision data format</a:t>
            </a:r>
            <a:r>
              <a:rPr lang="en-GB" sz="1600" spc="-1" dirty="0">
                <a:solidFill>
                  <a:srgbClr val="FF0000"/>
                </a:solidFill>
                <a:uFill>
                  <a:solidFill>
                    <a:srgbClr val="FFFFFF"/>
                  </a:solidFill>
                </a:uFill>
                <a:latin typeface="Futura LT"/>
                <a:ea typeface="MS PGothic"/>
              </a:rPr>
              <a:t> </a:t>
            </a:r>
            <a:r>
              <a:rPr lang="en-GB" sz="1600" spc="-1" dirty="0">
                <a:solidFill>
                  <a:srgbClr val="000000"/>
                </a:solidFill>
                <a:uFill>
                  <a:solidFill>
                    <a:srgbClr val="FFFFFF"/>
                  </a:solidFill>
                </a:uFill>
                <a:latin typeface="Futura LT"/>
                <a:ea typeface="MS PGothic"/>
              </a:rPr>
              <a:t>for the exchange of officially recognised </a:t>
            </a:r>
            <a:r>
              <a:rPr lang="en-GB" sz="1600" u="sng" spc="-1" dirty="0">
                <a:solidFill>
                  <a:srgbClr val="000000"/>
                </a:solidFill>
                <a:uFill>
                  <a:solidFill>
                    <a:srgbClr val="FFFFFF"/>
                  </a:solidFill>
                </a:uFill>
                <a:latin typeface="Futura LT"/>
                <a:ea typeface="MS PGothic"/>
              </a:rPr>
              <a:t>maritime limits and boundaries</a:t>
            </a:r>
            <a:r>
              <a:rPr lang="en-GB" sz="1600" spc="-1" dirty="0">
                <a:solidFill>
                  <a:srgbClr val="000000"/>
                </a:solidFill>
                <a:uFill>
                  <a:solidFill>
                    <a:srgbClr val="FFFFFF"/>
                  </a:solidFill>
                </a:uFill>
                <a:latin typeface="Futura LT"/>
                <a:ea typeface="MS PGothic"/>
              </a:rPr>
              <a:t>.</a:t>
            </a:r>
            <a:endParaRPr lang="en-GB" spc="-1" dirty="0">
              <a:solidFill>
                <a:srgbClr val="000000"/>
              </a:solidFill>
              <a:uFill>
                <a:solidFill>
                  <a:srgbClr val="FFFFFF"/>
                </a:solidFill>
              </a:uFill>
              <a:latin typeface="Futura LT"/>
            </a:endParaRPr>
          </a:p>
          <a:p>
            <a:pPr>
              <a:defRPr/>
            </a:pPr>
            <a:endParaRPr lang="en-GB" spc="-1" dirty="0">
              <a:solidFill>
                <a:srgbClr val="000000"/>
              </a:solidFill>
              <a:uFill>
                <a:solidFill>
                  <a:srgbClr val="FFFFFF"/>
                </a:solidFill>
              </a:uFill>
              <a:latin typeface="Futura LT"/>
            </a:endParaRPr>
          </a:p>
          <a:p>
            <a:pPr>
              <a:defRPr/>
            </a:pPr>
            <a:r>
              <a:rPr lang="en-GB" sz="1600" spc="-1" dirty="0">
                <a:solidFill>
                  <a:srgbClr val="000000"/>
                </a:solidFill>
                <a:uFill>
                  <a:solidFill>
                    <a:srgbClr val="FFFFFF"/>
                  </a:solidFill>
                </a:uFill>
                <a:latin typeface="Futura LT"/>
                <a:ea typeface="MS PGothic"/>
              </a:rPr>
              <a:t>Such a digital format would enable States to exchange, lodge and distribute their maritime boundaries in a form that would be </a:t>
            </a:r>
            <a:r>
              <a:rPr lang="en-GB" sz="2000" b="1" u="sng" spc="-1" dirty="0">
                <a:solidFill>
                  <a:srgbClr val="FF0000"/>
                </a:solidFill>
                <a:uFill>
                  <a:solidFill>
                    <a:srgbClr val="FFFFFF"/>
                  </a:solidFill>
                </a:uFill>
                <a:latin typeface="Futura LT"/>
                <a:ea typeface="MS PGothic"/>
              </a:rPr>
              <a:t>portable across a number of applications and platforms</a:t>
            </a:r>
            <a:r>
              <a:rPr lang="en-GB" sz="1600" spc="-1" dirty="0">
                <a:solidFill>
                  <a:srgbClr val="FF0000"/>
                </a:solidFill>
                <a:uFill>
                  <a:solidFill>
                    <a:srgbClr val="FFFFFF"/>
                  </a:solidFill>
                </a:uFill>
                <a:latin typeface="Futura LT"/>
                <a:ea typeface="MS PGothic"/>
              </a:rPr>
              <a:t>.</a:t>
            </a:r>
            <a:r>
              <a:rPr lang="en-GB" sz="1600" spc="-1" dirty="0">
                <a:solidFill>
                  <a:srgbClr val="000000"/>
                </a:solidFill>
                <a:uFill>
                  <a:solidFill>
                    <a:srgbClr val="FFFFFF"/>
                  </a:solidFill>
                </a:uFill>
                <a:latin typeface="Futura LT"/>
                <a:ea typeface="MS PGothic"/>
              </a:rPr>
              <a:t> The specification’s primary function is for States to </a:t>
            </a:r>
            <a:r>
              <a:rPr lang="en-GB" sz="2000" b="1" spc="-1" dirty="0">
                <a:solidFill>
                  <a:srgbClr val="FF0000"/>
                </a:solidFill>
                <a:uFill>
                  <a:solidFill>
                    <a:srgbClr val="FFFFFF"/>
                  </a:solidFill>
                </a:uFill>
                <a:latin typeface="Futura LT"/>
                <a:ea typeface="MS PGothic"/>
              </a:rPr>
              <a:t>exchange maritime boundary information</a:t>
            </a:r>
            <a:r>
              <a:rPr lang="en-GB" sz="1600" b="1" spc="-1" dirty="0">
                <a:solidFill>
                  <a:srgbClr val="000000"/>
                </a:solidFill>
                <a:uFill>
                  <a:solidFill>
                    <a:srgbClr val="FFFFFF"/>
                  </a:solidFill>
                </a:uFill>
                <a:latin typeface="Futura LT"/>
                <a:ea typeface="MS PGothic"/>
              </a:rPr>
              <a:t> </a:t>
            </a:r>
            <a:r>
              <a:rPr lang="en-GB" sz="1600" spc="-1" dirty="0">
                <a:solidFill>
                  <a:srgbClr val="000000"/>
                </a:solidFill>
                <a:uFill>
                  <a:solidFill>
                    <a:srgbClr val="FFFFFF"/>
                  </a:solidFill>
                </a:uFill>
                <a:latin typeface="Futura LT"/>
                <a:ea typeface="MS PGothic"/>
              </a:rPr>
              <a:t>in a </a:t>
            </a:r>
            <a:r>
              <a:rPr lang="en-GB" sz="2000" b="1" u="sng" spc="-1" dirty="0">
                <a:solidFill>
                  <a:srgbClr val="FF0000"/>
                </a:solidFill>
                <a:uFill>
                  <a:solidFill>
                    <a:srgbClr val="FFFFFF"/>
                  </a:solidFill>
                </a:uFill>
                <a:latin typeface="Futura LT"/>
                <a:ea typeface="MS PGothic"/>
              </a:rPr>
              <a:t>recognised format</a:t>
            </a:r>
            <a:r>
              <a:rPr lang="en-GB" sz="1600" spc="-1" dirty="0">
                <a:solidFill>
                  <a:srgbClr val="000000"/>
                </a:solidFill>
                <a:uFill>
                  <a:solidFill>
                    <a:srgbClr val="FFFFFF"/>
                  </a:solidFill>
                </a:uFill>
                <a:latin typeface="Futura LT"/>
                <a:ea typeface="MS PGothic"/>
              </a:rPr>
              <a:t>, both between States and as the preferred format for lodgement to the United Nations.  </a:t>
            </a:r>
            <a:endParaRPr lang="en-GB" spc="-1" dirty="0">
              <a:solidFill>
                <a:srgbClr val="000000"/>
              </a:solidFill>
              <a:uFill>
                <a:solidFill>
                  <a:srgbClr val="FFFFFF"/>
                </a:solidFill>
              </a:uFill>
              <a:latin typeface="Futura LT"/>
            </a:endParaRPr>
          </a:p>
          <a:p>
            <a:pPr>
              <a:defRPr/>
            </a:pPr>
            <a:endParaRPr lang="en-GB" spc="-1" dirty="0">
              <a:solidFill>
                <a:srgbClr val="000000"/>
              </a:solidFill>
              <a:uFill>
                <a:solidFill>
                  <a:srgbClr val="FFFFFF"/>
                </a:solidFill>
              </a:uFill>
              <a:latin typeface="Futura LT"/>
            </a:endParaRPr>
          </a:p>
          <a:p>
            <a:pPr>
              <a:defRPr/>
            </a:pPr>
            <a:r>
              <a:rPr lang="en-GB" sz="1600" spc="-1" dirty="0">
                <a:solidFill>
                  <a:srgbClr val="000000"/>
                </a:solidFill>
                <a:uFill>
                  <a:solidFill>
                    <a:srgbClr val="FFFFFF"/>
                  </a:solidFill>
                </a:uFill>
                <a:latin typeface="Futura LT"/>
                <a:ea typeface="MS PGothic"/>
              </a:rPr>
              <a:t>Furthermore, the format would encourage the development of digital </a:t>
            </a:r>
            <a:r>
              <a:rPr lang="en-GB" sz="2000" b="1" spc="-1" dirty="0">
                <a:solidFill>
                  <a:srgbClr val="FF0000"/>
                </a:solidFill>
                <a:uFill>
                  <a:solidFill>
                    <a:srgbClr val="FFFFFF"/>
                  </a:solidFill>
                </a:uFill>
                <a:latin typeface="Futura LT"/>
                <a:ea typeface="MS PGothic"/>
              </a:rPr>
              <a:t>marine spatial data infrastructures</a:t>
            </a:r>
            <a:r>
              <a:rPr lang="en-GB" sz="1600" spc="-1" dirty="0">
                <a:solidFill>
                  <a:srgbClr val="FF0000"/>
                </a:solidFill>
                <a:uFill>
                  <a:solidFill>
                    <a:srgbClr val="FFFFFF"/>
                  </a:solidFill>
                </a:uFill>
                <a:latin typeface="Futura LT"/>
                <a:ea typeface="MS PGothic"/>
              </a:rPr>
              <a:t> </a:t>
            </a:r>
            <a:r>
              <a:rPr lang="en-GB" sz="1600" spc="-1" dirty="0">
                <a:solidFill>
                  <a:srgbClr val="000000"/>
                </a:solidFill>
                <a:uFill>
                  <a:solidFill>
                    <a:srgbClr val="FFFFFF"/>
                  </a:solidFill>
                </a:uFill>
                <a:latin typeface="Futura LT"/>
                <a:ea typeface="MS PGothic"/>
              </a:rPr>
              <a:t>to improve all aspects of ocean management. The format will be appropriate for </a:t>
            </a:r>
            <a:r>
              <a:rPr lang="en-GB" sz="1600" u="sng" spc="-1" dirty="0">
                <a:solidFill>
                  <a:srgbClr val="000000"/>
                </a:solidFill>
                <a:uFill>
                  <a:solidFill>
                    <a:srgbClr val="FFFFFF"/>
                  </a:solidFill>
                </a:uFill>
                <a:latin typeface="Futura LT"/>
                <a:ea typeface="MS PGothic"/>
              </a:rPr>
              <a:t>MSDI</a:t>
            </a:r>
            <a:r>
              <a:rPr lang="en-GB" sz="1600" b="1" u="sng" spc="-1" dirty="0">
                <a:solidFill>
                  <a:srgbClr val="000000"/>
                </a:solidFill>
                <a:uFill>
                  <a:solidFill>
                    <a:srgbClr val="FFFFFF"/>
                  </a:solidFill>
                </a:uFill>
                <a:latin typeface="Futura LT"/>
                <a:ea typeface="MS PGothic"/>
              </a:rPr>
              <a:t>, </a:t>
            </a:r>
            <a:r>
              <a:rPr lang="en-GB" sz="2000" b="1" u="sng" spc="-1" dirty="0">
                <a:solidFill>
                  <a:srgbClr val="FF0000"/>
                </a:solidFill>
                <a:uFill>
                  <a:solidFill>
                    <a:srgbClr val="FFFFFF"/>
                  </a:solidFill>
                </a:uFill>
                <a:latin typeface="Futura LT"/>
                <a:ea typeface="MS PGothic"/>
              </a:rPr>
              <a:t>GIS and online utilisation</a:t>
            </a:r>
            <a:r>
              <a:rPr lang="en-GB" sz="1600" spc="-1" dirty="0">
                <a:solidFill>
                  <a:srgbClr val="000000"/>
                </a:solidFill>
                <a:uFill>
                  <a:solidFill>
                    <a:srgbClr val="FFFFFF"/>
                  </a:solidFill>
                </a:uFill>
                <a:latin typeface="Futura LT"/>
                <a:ea typeface="MS PGothic"/>
              </a:rPr>
              <a:t>.</a:t>
            </a:r>
            <a:endParaRPr lang="en-GB" spc="-1" dirty="0">
              <a:solidFill>
                <a:srgbClr val="000000"/>
              </a:solidFill>
              <a:uFill>
                <a:solidFill>
                  <a:srgbClr val="FFFFFF"/>
                </a:solidFill>
              </a:uFill>
              <a:latin typeface="Futura LT"/>
            </a:endParaRPr>
          </a:p>
        </p:txBody>
      </p:sp>
      <p:sp>
        <p:nvSpPr>
          <p:cNvPr id="7" name="Rectangle 9"/>
          <p:cNvSpPr txBox="1">
            <a:spLocks noChangeArrowheads="1"/>
          </p:cNvSpPr>
          <p:nvPr/>
        </p:nvSpPr>
        <p:spPr bwMode="auto">
          <a:xfrm>
            <a:off x="179388" y="1196975"/>
            <a:ext cx="7920037"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Wingdings" panose="05000000000000000000" pitchFamily="2" charset="2"/>
              <a:buNone/>
              <a:defRPr/>
            </a:pPr>
            <a:endParaRPr lang="en-US" altLang="en-US" sz="1000" dirty="0" smtClean="0"/>
          </a:p>
          <a:p>
            <a:pPr marL="457200" lvl="1" indent="0" eaLnBrk="1" hangingPunct="1">
              <a:buFontTx/>
              <a:buNone/>
              <a:defRPr/>
            </a:pPr>
            <a:r>
              <a:rPr lang="en-AU" altLang="en-US" dirty="0" smtClean="0">
                <a:solidFill>
                  <a:srgbClr val="0099CC"/>
                </a:solidFill>
              </a:rPr>
              <a:t>Maritime Boundaries – S121</a:t>
            </a:r>
            <a:endParaRPr lang="en-US" altLang="en-US" dirty="0" smtClean="0"/>
          </a:p>
        </p:txBody>
      </p:sp>
    </p:spTree>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a:t>
            </a:r>
            <a:r>
              <a:rPr lang="en-AU" altLang="en-US" sz="2000" dirty="0" smtClean="0"/>
              <a:t>Conference </a:t>
            </a:r>
            <a:br>
              <a:rPr lang="en-AU" altLang="en-US" sz="2000" dirty="0" smtClean="0"/>
            </a:br>
            <a:r>
              <a:rPr lang="en-AU" altLang="en-US" sz="800" dirty="0" smtClean="0">
                <a:solidFill>
                  <a:schemeClr val="tx1"/>
                </a:solidFill>
              </a:rPr>
              <a:t>vv</a:t>
            </a:r>
            <a:r>
              <a:rPr lang="en-AU" altLang="en-US" sz="2000" dirty="0" smtClean="0"/>
              <a:t/>
            </a:r>
            <a:br>
              <a:rPr lang="en-AU" altLang="en-US" sz="2000" dirty="0" smtClean="0"/>
            </a:br>
            <a:r>
              <a:rPr lang="en-AU" altLang="en-US" sz="1200" dirty="0"/>
              <a:t>30 November – 02 December  2016, Noumea</a:t>
            </a:r>
            <a:r>
              <a:rPr lang="en-AU" altLang="en-US" sz="2000" dirty="0"/>
              <a:t/>
            </a:r>
            <a:br>
              <a:rPr lang="en-AU" altLang="en-US" sz="2000" dirty="0"/>
            </a:br>
            <a:endParaRPr lang="en-AU" altLang="en-US" sz="2000" dirty="0"/>
          </a:p>
        </p:txBody>
      </p:sp>
      <p:sp>
        <p:nvSpPr>
          <p:cNvPr id="1530889" name="Rectangle 9"/>
          <p:cNvSpPr>
            <a:spLocks noGrp="1" noChangeArrowheads="1"/>
          </p:cNvSpPr>
          <p:nvPr>
            <p:ph type="body" idx="1"/>
          </p:nvPr>
        </p:nvSpPr>
        <p:spPr>
          <a:xfrm>
            <a:off x="323850" y="1436688"/>
            <a:ext cx="7920038" cy="1258887"/>
          </a:xfrm>
        </p:spPr>
        <p:txBody>
          <a:bodyPr/>
          <a:lstStyle/>
          <a:p>
            <a:pPr eaLnBrk="1" hangingPunct="1">
              <a:defRPr/>
            </a:pPr>
            <a:r>
              <a:rPr lang="en-US" altLang="en-US" dirty="0" smtClean="0"/>
              <a:t>Geoscience Division</a:t>
            </a:r>
          </a:p>
          <a:p>
            <a:pPr marL="0" indent="0" eaLnBrk="1" hangingPunct="1">
              <a:buFont typeface="Wingdings" panose="05000000000000000000" pitchFamily="2" charset="2"/>
              <a:buNone/>
              <a:defRPr/>
            </a:pPr>
            <a:endParaRPr lang="en-US" altLang="en-US" sz="1000" dirty="0"/>
          </a:p>
          <a:p>
            <a:pPr marL="457200" lvl="1" indent="0" eaLnBrk="1" hangingPunct="1">
              <a:buFontTx/>
              <a:buNone/>
              <a:defRPr/>
            </a:pPr>
            <a:r>
              <a:rPr lang="en-AU" altLang="en-US" dirty="0" smtClean="0">
                <a:solidFill>
                  <a:srgbClr val="0099CC"/>
                </a:solidFill>
              </a:rPr>
              <a:t>Maritime Boundaries – S121</a:t>
            </a:r>
            <a:endParaRPr lang="en-US" altLang="en-US" dirty="0" smtClean="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sp>
        <p:nvSpPr>
          <p:cNvPr id="7" name="Rectangle 9"/>
          <p:cNvSpPr txBox="1">
            <a:spLocks noChangeArrowheads="1"/>
          </p:cNvSpPr>
          <p:nvPr/>
        </p:nvSpPr>
        <p:spPr bwMode="auto">
          <a:xfrm>
            <a:off x="-180975" y="3213100"/>
            <a:ext cx="4465638"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1" hangingPunct="1">
              <a:buFontTx/>
              <a:buNone/>
              <a:defRPr/>
            </a:pPr>
            <a:endParaRPr lang="en-US" altLang="en-US" sz="1000" dirty="0" smtClean="0">
              <a:solidFill>
                <a:srgbClr val="0099CC"/>
              </a:solidFill>
            </a:endParaRPr>
          </a:p>
          <a:p>
            <a:pPr lvl="2" eaLnBrk="1" hangingPunct="1">
              <a:defRPr/>
            </a:pPr>
            <a:r>
              <a:rPr lang="en-US" altLang="en-US" sz="2000" dirty="0" smtClean="0"/>
              <a:t>Limitations of current MB data</a:t>
            </a:r>
          </a:p>
          <a:p>
            <a:pPr lvl="3" eaLnBrk="1" hangingPunct="1">
              <a:defRPr/>
            </a:pPr>
            <a:r>
              <a:rPr lang="en-US" altLang="en-US" sz="1600" dirty="0" smtClean="0"/>
              <a:t>ESRI Shape Files</a:t>
            </a:r>
          </a:p>
          <a:p>
            <a:pPr lvl="3" eaLnBrk="1" hangingPunct="1">
              <a:defRPr/>
            </a:pPr>
            <a:r>
              <a:rPr lang="en-US" altLang="en-US" sz="1600" dirty="0" smtClean="0"/>
              <a:t>100’s of files</a:t>
            </a:r>
          </a:p>
          <a:p>
            <a:pPr lvl="3" eaLnBrk="1" hangingPunct="1">
              <a:defRPr/>
            </a:pPr>
            <a:r>
              <a:rPr lang="en-US" altLang="en-US" sz="1600" dirty="0" smtClean="0"/>
              <a:t>Non-authoritative</a:t>
            </a:r>
          </a:p>
          <a:p>
            <a:pPr lvl="3" eaLnBrk="1" hangingPunct="1">
              <a:defRPr/>
            </a:pPr>
            <a:endParaRPr lang="en-US" altLang="en-US" sz="1600" dirty="0"/>
          </a:p>
          <a:p>
            <a:pPr lvl="2" eaLnBrk="1" hangingPunct="1">
              <a:defRPr/>
            </a:pPr>
            <a:endParaRPr lang="en-US" altLang="en-US" dirty="0" smtClean="0"/>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r>
              <a:rPr lang="en-US" altLang="en-US" sz="2000" dirty="0" smtClean="0"/>
              <a:t> </a:t>
            </a:r>
            <a:endParaRPr lang="en-US" altLang="en-US" dirty="0"/>
          </a:p>
        </p:txBody>
      </p:sp>
      <p:pic>
        <p:nvPicPr>
          <p:cNvPr id="2867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4663" y="2878138"/>
            <a:ext cx="4594225"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a:t>
            </a:r>
            <a:r>
              <a:rPr lang="en-AU" altLang="en-US" sz="2000" dirty="0" smtClean="0"/>
              <a:t>Conference </a:t>
            </a:r>
            <a:br>
              <a:rPr lang="en-AU" altLang="en-US" sz="2000" dirty="0" smtClean="0"/>
            </a:br>
            <a:r>
              <a:rPr lang="en-AU" altLang="en-US" sz="800" dirty="0" smtClean="0">
                <a:solidFill>
                  <a:schemeClr val="tx1"/>
                </a:solidFill>
              </a:rPr>
              <a:t>vv</a:t>
            </a:r>
            <a:r>
              <a:rPr lang="en-AU" altLang="en-US" sz="2000" dirty="0" smtClean="0"/>
              <a:t/>
            </a:r>
            <a:br>
              <a:rPr lang="en-AU" altLang="en-US" sz="2000" dirty="0" smtClean="0"/>
            </a:br>
            <a:r>
              <a:rPr lang="en-AU" altLang="en-US" sz="1200" dirty="0"/>
              <a:t>30 November – 02 December  2016, Noumea</a:t>
            </a:r>
            <a:r>
              <a:rPr lang="en-AU" altLang="en-US" sz="2000" dirty="0"/>
              <a:t/>
            </a:r>
            <a:br>
              <a:rPr lang="en-AU" altLang="en-US" sz="2000" dirty="0"/>
            </a:br>
            <a:endParaRPr lang="en-AU" altLang="en-US" sz="2000" dirty="0"/>
          </a:p>
        </p:txBody>
      </p:sp>
      <p:sp>
        <p:nvSpPr>
          <p:cNvPr id="1530889" name="Rectangle 9"/>
          <p:cNvSpPr>
            <a:spLocks noGrp="1" noChangeArrowheads="1"/>
          </p:cNvSpPr>
          <p:nvPr>
            <p:ph type="body" idx="1"/>
          </p:nvPr>
        </p:nvSpPr>
        <p:spPr>
          <a:xfrm>
            <a:off x="323850" y="1436688"/>
            <a:ext cx="7920038" cy="1258887"/>
          </a:xfrm>
        </p:spPr>
        <p:txBody>
          <a:bodyPr/>
          <a:lstStyle/>
          <a:p>
            <a:pPr eaLnBrk="1" hangingPunct="1">
              <a:defRPr/>
            </a:pPr>
            <a:r>
              <a:rPr lang="en-US" altLang="en-US" dirty="0" smtClean="0"/>
              <a:t>Geoscience Division</a:t>
            </a:r>
          </a:p>
          <a:p>
            <a:pPr marL="0" indent="0" eaLnBrk="1" hangingPunct="1">
              <a:buFont typeface="Wingdings" panose="05000000000000000000" pitchFamily="2" charset="2"/>
              <a:buNone/>
              <a:defRPr/>
            </a:pPr>
            <a:endParaRPr lang="en-US" altLang="en-US" sz="1000" dirty="0"/>
          </a:p>
          <a:p>
            <a:pPr marL="457200" lvl="1" indent="0" eaLnBrk="1" hangingPunct="1">
              <a:buFontTx/>
              <a:buNone/>
              <a:defRPr/>
            </a:pPr>
            <a:r>
              <a:rPr lang="en-AU" altLang="en-US" dirty="0" smtClean="0">
                <a:solidFill>
                  <a:srgbClr val="0099CC"/>
                </a:solidFill>
              </a:rPr>
              <a:t>Maritime Boundaries – S121</a:t>
            </a:r>
            <a:endParaRPr lang="en-US" altLang="en-US" dirty="0" smtClean="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3072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0713" y="3954463"/>
            <a:ext cx="4389437"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txBox="1">
            <a:spLocks noChangeArrowheads="1"/>
          </p:cNvSpPr>
          <p:nvPr/>
        </p:nvSpPr>
        <p:spPr bwMode="auto">
          <a:xfrm>
            <a:off x="-33338" y="2597150"/>
            <a:ext cx="4464051"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1" hangingPunct="1">
              <a:buFontTx/>
              <a:buNone/>
              <a:defRPr/>
            </a:pPr>
            <a:endParaRPr lang="en-US" altLang="en-US" sz="1000" dirty="0" smtClean="0">
              <a:solidFill>
                <a:srgbClr val="0099CC"/>
              </a:solidFill>
            </a:endParaRPr>
          </a:p>
          <a:p>
            <a:pPr lvl="2" eaLnBrk="1" hangingPunct="1">
              <a:defRPr/>
            </a:pPr>
            <a:r>
              <a:rPr lang="en-US" altLang="en-US" sz="2000" dirty="0" smtClean="0"/>
              <a:t>Develop </a:t>
            </a:r>
            <a:r>
              <a:rPr lang="en-US" altLang="en-US" sz="2000" dirty="0"/>
              <a:t>tool to attribute existing files into format that emulates S121</a:t>
            </a:r>
          </a:p>
          <a:p>
            <a:pPr lvl="2" eaLnBrk="1" hangingPunct="1">
              <a:defRPr/>
            </a:pPr>
            <a:endParaRPr lang="en-US" altLang="en-US" sz="2000" dirty="0" smtClean="0"/>
          </a:p>
          <a:p>
            <a:pPr lvl="2" eaLnBrk="1" hangingPunct="1">
              <a:defRPr/>
            </a:pPr>
            <a:r>
              <a:rPr lang="en-US" altLang="en-US" sz="2000" dirty="0" err="1" smtClean="0"/>
              <a:t>GeoJSON</a:t>
            </a:r>
            <a:r>
              <a:rPr lang="en-US" altLang="en-US" sz="2000" dirty="0" smtClean="0"/>
              <a:t> adopted</a:t>
            </a:r>
          </a:p>
          <a:p>
            <a:pPr lvl="3" eaLnBrk="1" hangingPunct="1">
              <a:defRPr/>
            </a:pPr>
            <a:r>
              <a:rPr lang="en-US" altLang="en-US" sz="1600" dirty="0"/>
              <a:t>Single file supports multi-feature </a:t>
            </a:r>
            <a:r>
              <a:rPr lang="en-US" altLang="en-US" sz="1600" dirty="0" smtClean="0"/>
              <a:t>type</a:t>
            </a:r>
          </a:p>
          <a:p>
            <a:pPr lvl="3" eaLnBrk="1" hangingPunct="1">
              <a:defRPr/>
            </a:pPr>
            <a:r>
              <a:rPr lang="en-US" altLang="en-US" sz="1600" dirty="0" smtClean="0"/>
              <a:t>Huge reduction in data file size and number</a:t>
            </a:r>
          </a:p>
          <a:p>
            <a:pPr lvl="3" eaLnBrk="1" hangingPunct="1">
              <a:defRPr/>
            </a:pPr>
            <a:endParaRPr lang="en-US" altLang="en-US" sz="1600" dirty="0"/>
          </a:p>
          <a:p>
            <a:pPr marL="1371600" lvl="3" indent="0" eaLnBrk="1" hangingPunct="1">
              <a:buFontTx/>
              <a:buNone/>
              <a:defRPr/>
            </a:pPr>
            <a:endParaRPr lang="en-US" altLang="en-US" sz="1600" dirty="0" smtClean="0"/>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r>
              <a:rPr lang="en-US" altLang="en-US" sz="2000" dirty="0" smtClean="0"/>
              <a:t> </a:t>
            </a:r>
            <a:endParaRPr lang="en-US" altLang="en-US" dirty="0"/>
          </a:p>
        </p:txBody>
      </p:sp>
      <p:pic>
        <p:nvPicPr>
          <p:cNvPr id="30727"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7913" y="2695575"/>
            <a:ext cx="3810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a:t>
            </a:r>
            <a:r>
              <a:rPr lang="en-AU" altLang="en-US" sz="2000" dirty="0" smtClean="0"/>
              <a:t>Conference </a:t>
            </a:r>
            <a:br>
              <a:rPr lang="en-AU" altLang="en-US" sz="2000" dirty="0" smtClean="0"/>
            </a:br>
            <a:r>
              <a:rPr lang="en-AU" altLang="en-US" sz="800" dirty="0" smtClean="0">
                <a:solidFill>
                  <a:schemeClr val="tx1"/>
                </a:solidFill>
              </a:rPr>
              <a:t>vv</a:t>
            </a:r>
            <a:r>
              <a:rPr lang="en-AU" altLang="en-US" sz="2000" dirty="0" smtClean="0"/>
              <a:t/>
            </a:r>
            <a:br>
              <a:rPr lang="en-AU" altLang="en-US" sz="2000" dirty="0" smtClean="0"/>
            </a:br>
            <a:r>
              <a:rPr lang="en-AU" altLang="en-US" sz="1200" dirty="0"/>
              <a:t>30 November – 02 December  2016, Noumea</a:t>
            </a:r>
            <a:r>
              <a:rPr lang="en-AU" altLang="en-US" sz="2000" dirty="0"/>
              <a:t/>
            </a:r>
            <a:br>
              <a:rPr lang="en-AU" altLang="en-US" sz="2000" dirty="0"/>
            </a:br>
            <a:endParaRPr lang="en-AU" altLang="en-US" sz="2000" dirty="0"/>
          </a:p>
        </p:txBody>
      </p:sp>
      <p:sp>
        <p:nvSpPr>
          <p:cNvPr id="1530889" name="Rectangle 9"/>
          <p:cNvSpPr>
            <a:spLocks noGrp="1" noChangeArrowheads="1"/>
          </p:cNvSpPr>
          <p:nvPr>
            <p:ph type="body" idx="1"/>
          </p:nvPr>
        </p:nvSpPr>
        <p:spPr>
          <a:xfrm>
            <a:off x="468313" y="1336675"/>
            <a:ext cx="7704137" cy="936625"/>
          </a:xfrm>
        </p:spPr>
        <p:txBody>
          <a:bodyPr/>
          <a:lstStyle/>
          <a:p>
            <a:pPr marL="457200" lvl="1" indent="0" eaLnBrk="1" hangingPunct="1">
              <a:buFontTx/>
              <a:buNone/>
              <a:defRPr/>
            </a:pPr>
            <a:r>
              <a:rPr lang="en-AU" altLang="en-US" dirty="0">
                <a:solidFill>
                  <a:srgbClr val="0099CC"/>
                </a:solidFill>
              </a:rPr>
              <a:t>Pacific Fisheries Data Exchange Standard Committee</a:t>
            </a:r>
          </a:p>
          <a:p>
            <a:pPr marL="0" indent="0" eaLnBrk="1" hangingPunct="1">
              <a:buFont typeface="Wingdings" panose="05000000000000000000" pitchFamily="2" charset="2"/>
              <a:buNone/>
              <a:defRPr/>
            </a:pPr>
            <a:endParaRPr lang="en-US" altLang="en-US" sz="2400"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sp>
        <p:nvSpPr>
          <p:cNvPr id="7" name="Rectangle 9"/>
          <p:cNvSpPr txBox="1">
            <a:spLocks noChangeArrowheads="1"/>
          </p:cNvSpPr>
          <p:nvPr/>
        </p:nvSpPr>
        <p:spPr bwMode="auto">
          <a:xfrm>
            <a:off x="-33338" y="2597150"/>
            <a:ext cx="4749801"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1" hangingPunct="1">
              <a:buFontTx/>
              <a:buNone/>
              <a:defRPr/>
            </a:pPr>
            <a:endParaRPr lang="en-US" altLang="en-US" sz="1000" dirty="0" smtClean="0">
              <a:solidFill>
                <a:srgbClr val="0099CC"/>
              </a:solidFill>
            </a:endParaRPr>
          </a:p>
          <a:p>
            <a:pPr lvl="2" eaLnBrk="1" hangingPunct="1">
              <a:defRPr/>
            </a:pPr>
            <a:r>
              <a:rPr lang="en-AU" altLang="en-US" sz="2000" dirty="0" smtClean="0"/>
              <a:t>Formed July 2016</a:t>
            </a:r>
          </a:p>
          <a:p>
            <a:pPr lvl="2" eaLnBrk="1" hangingPunct="1">
              <a:defRPr/>
            </a:pPr>
            <a:endParaRPr lang="en-AU" altLang="en-US" sz="2000" dirty="0" smtClean="0"/>
          </a:p>
          <a:p>
            <a:pPr lvl="2" eaLnBrk="1" hangingPunct="1">
              <a:defRPr/>
            </a:pPr>
            <a:r>
              <a:rPr lang="en-AU" altLang="en-US" sz="2000" dirty="0" smtClean="0"/>
              <a:t>Members from GA, SPC, FFA, UNEP</a:t>
            </a:r>
          </a:p>
          <a:p>
            <a:pPr lvl="2" eaLnBrk="1" hangingPunct="1">
              <a:defRPr/>
            </a:pPr>
            <a:endParaRPr lang="en-AU" altLang="en-US" sz="2000" dirty="0"/>
          </a:p>
          <a:p>
            <a:pPr lvl="2" eaLnBrk="1" hangingPunct="1">
              <a:defRPr/>
            </a:pPr>
            <a:r>
              <a:rPr lang="en-AU" altLang="en-US" sz="2000" dirty="0" smtClean="0"/>
              <a:t>Contribute towards development of S121</a:t>
            </a:r>
            <a:endParaRPr lang="en-AU" altLang="en-US" sz="2000" dirty="0"/>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r>
              <a:rPr lang="en-US" altLang="en-US" sz="2000" dirty="0" smtClean="0"/>
              <a:t> </a:t>
            </a:r>
            <a:endParaRPr lang="en-US" altLang="en-US" dirty="0"/>
          </a:p>
        </p:txBody>
      </p:sp>
      <p:pic>
        <p:nvPicPr>
          <p:cNvPr id="3277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43475" y="2351088"/>
            <a:ext cx="3754438" cy="2635250"/>
          </a:xfrm>
          <a:prstGeom prst="rect">
            <a:avLst/>
          </a:prstGeom>
          <a:noFill/>
          <a:ln w="36720">
            <a:solidFill>
              <a:srgbClr val="3465A4"/>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a:t>
            </a:r>
            <a:r>
              <a:rPr lang="en-AU" altLang="en-US" sz="2000" dirty="0" smtClean="0"/>
              <a:t>Conference </a:t>
            </a:r>
            <a:br>
              <a:rPr lang="en-AU" altLang="en-US" sz="2000" dirty="0" smtClean="0"/>
            </a:br>
            <a:r>
              <a:rPr lang="en-AU" altLang="en-US" sz="800" dirty="0" smtClean="0">
                <a:solidFill>
                  <a:schemeClr val="tx1"/>
                </a:solidFill>
              </a:rPr>
              <a:t>vv</a:t>
            </a:r>
            <a:r>
              <a:rPr lang="en-AU" altLang="en-US" sz="2000" dirty="0" smtClean="0"/>
              <a:t/>
            </a:r>
            <a:br>
              <a:rPr lang="en-AU" altLang="en-US" sz="2000" dirty="0" smtClean="0"/>
            </a:br>
            <a:r>
              <a:rPr lang="en-AU" altLang="en-US" sz="1200" dirty="0"/>
              <a:t>30 November – 02 December  2016, Noumea</a:t>
            </a:r>
            <a:r>
              <a:rPr lang="en-AU" altLang="en-US" sz="2000" dirty="0"/>
              <a:t/>
            </a:r>
            <a:br>
              <a:rPr lang="en-AU" altLang="en-US" sz="2000" dirty="0"/>
            </a:br>
            <a:endParaRPr lang="en-AU" altLang="en-US" sz="2000" dirty="0"/>
          </a:p>
        </p:txBody>
      </p:sp>
      <p:sp>
        <p:nvSpPr>
          <p:cNvPr id="1530889" name="Rectangle 9"/>
          <p:cNvSpPr>
            <a:spLocks noGrp="1" noChangeArrowheads="1"/>
          </p:cNvSpPr>
          <p:nvPr>
            <p:ph type="body" idx="1"/>
          </p:nvPr>
        </p:nvSpPr>
        <p:spPr>
          <a:xfrm>
            <a:off x="1222375" y="2986088"/>
            <a:ext cx="7920038" cy="1257300"/>
          </a:xfrm>
        </p:spPr>
        <p:txBody>
          <a:bodyPr/>
          <a:lstStyle/>
          <a:p>
            <a:pPr marL="0" indent="0" eaLnBrk="1" hangingPunct="1">
              <a:buFont typeface="Wingdings" panose="05000000000000000000" pitchFamily="2" charset="2"/>
              <a:buNone/>
              <a:defRPr/>
            </a:pPr>
            <a:r>
              <a:rPr lang="en-US" altLang="en-US" sz="4800" dirty="0" smtClean="0"/>
              <a:t>Questions</a:t>
            </a:r>
            <a:endParaRPr lang="en-US" altLang="en-US" sz="4800"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spTree>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a:t>
            </a:r>
            <a:r>
              <a:rPr lang="en-AU" altLang="en-US" sz="2000" dirty="0" smtClean="0"/>
              <a:t>Conference </a:t>
            </a:r>
            <a:br>
              <a:rPr lang="en-AU" altLang="en-US" sz="2000" dirty="0" smtClean="0"/>
            </a:br>
            <a:r>
              <a:rPr lang="en-AU" altLang="en-US" sz="800" dirty="0" smtClean="0">
                <a:solidFill>
                  <a:schemeClr val="tx1"/>
                </a:solidFill>
              </a:rPr>
              <a:t>vv</a:t>
            </a:r>
            <a:r>
              <a:rPr lang="en-AU" altLang="en-US" sz="2000" dirty="0" smtClean="0"/>
              <a:t/>
            </a:r>
            <a:br>
              <a:rPr lang="en-AU" altLang="en-US" sz="2000" dirty="0" smtClean="0"/>
            </a:br>
            <a:r>
              <a:rPr lang="en-AU" altLang="en-US" sz="1200" dirty="0"/>
              <a:t>30 November – 02 December  2016, Noumea</a:t>
            </a:r>
            <a:r>
              <a:rPr lang="en-AU" altLang="en-US" sz="2000" dirty="0"/>
              <a:t/>
            </a:r>
            <a:br>
              <a:rPr lang="en-AU" altLang="en-US" sz="2000" dirty="0"/>
            </a:br>
            <a:endParaRPr lang="en-AU" altLang="en-US" sz="2000" dirty="0"/>
          </a:p>
        </p:txBody>
      </p:sp>
      <p:sp>
        <p:nvSpPr>
          <p:cNvPr id="1530889" name="Rectangle 9"/>
          <p:cNvSpPr>
            <a:spLocks noGrp="1" noChangeArrowheads="1"/>
          </p:cNvSpPr>
          <p:nvPr>
            <p:ph type="body" idx="1"/>
          </p:nvPr>
        </p:nvSpPr>
        <p:spPr>
          <a:xfrm>
            <a:off x="323850" y="1436688"/>
            <a:ext cx="8712200" cy="696912"/>
          </a:xfrm>
        </p:spPr>
        <p:txBody>
          <a:bodyPr/>
          <a:lstStyle/>
          <a:p>
            <a:pPr eaLnBrk="1" hangingPunct="1">
              <a:defRPr/>
            </a:pPr>
            <a:r>
              <a:rPr lang="en-US" altLang="en-US" dirty="0" smtClean="0"/>
              <a:t>Geoscience Division</a:t>
            </a:r>
            <a:endParaRPr lang="en-US" altLang="en-US" sz="1000" dirty="0" smtClean="0">
              <a:solidFill>
                <a:srgbClr val="0099CC"/>
              </a:solidFill>
            </a:endParaRPr>
          </a:p>
          <a:p>
            <a:pPr marL="914400" lvl="2" indent="0" eaLnBrk="1" hangingPunct="1">
              <a:buFont typeface="Wingdings" panose="05000000000000000000" pitchFamily="2" charset="2"/>
              <a:buNone/>
              <a:defRPr/>
            </a:pPr>
            <a:endParaRPr lang="en-US" altLang="en-US"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819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7450" y="2154238"/>
            <a:ext cx="690880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a:t>
            </a:r>
            <a:r>
              <a:rPr lang="en-AU" altLang="en-US" sz="2000" dirty="0" smtClean="0"/>
              <a:t>Conference </a:t>
            </a:r>
            <a:br>
              <a:rPr lang="en-AU" altLang="en-US" sz="2000" dirty="0" smtClean="0"/>
            </a:br>
            <a:r>
              <a:rPr lang="en-AU" altLang="en-US" sz="800" dirty="0" smtClean="0">
                <a:solidFill>
                  <a:schemeClr val="tx1"/>
                </a:solidFill>
              </a:rPr>
              <a:t>vv</a:t>
            </a:r>
            <a:r>
              <a:rPr lang="en-AU" altLang="en-US" sz="2000" dirty="0" smtClean="0"/>
              <a:t/>
            </a:r>
            <a:br>
              <a:rPr lang="en-AU" altLang="en-US" sz="2000" dirty="0" smtClean="0"/>
            </a:br>
            <a:r>
              <a:rPr lang="en-AU" altLang="en-US" sz="1200" dirty="0"/>
              <a:t>30 November – 02 December  2016, Noumea</a:t>
            </a:r>
            <a:r>
              <a:rPr lang="en-AU" altLang="en-US" sz="2000" dirty="0"/>
              <a:t/>
            </a:r>
            <a:br>
              <a:rPr lang="en-AU" altLang="en-US" sz="2000" dirty="0"/>
            </a:br>
            <a:endParaRPr lang="en-AU" altLang="en-US" sz="2000"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10244"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913" y="1289050"/>
            <a:ext cx="69850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a:t>
            </a:r>
            <a:r>
              <a:rPr lang="en-AU" altLang="en-US" sz="2000" dirty="0" smtClean="0"/>
              <a:t>Conference </a:t>
            </a:r>
            <a:br>
              <a:rPr lang="en-AU" altLang="en-US" sz="2000" dirty="0" smtClean="0"/>
            </a:br>
            <a:r>
              <a:rPr lang="en-AU" altLang="en-US" sz="800" dirty="0" smtClean="0">
                <a:solidFill>
                  <a:schemeClr val="tx1"/>
                </a:solidFill>
              </a:rPr>
              <a:t>vv</a:t>
            </a:r>
            <a:r>
              <a:rPr lang="en-AU" altLang="en-US" sz="2000" dirty="0" smtClean="0"/>
              <a:t/>
            </a:r>
            <a:br>
              <a:rPr lang="en-AU" altLang="en-US" sz="2000" dirty="0" smtClean="0"/>
            </a:br>
            <a:r>
              <a:rPr lang="en-AU" altLang="en-US" sz="1200" dirty="0"/>
              <a:t>30 November – 02 December  2016, Noumea</a:t>
            </a:r>
            <a:r>
              <a:rPr lang="en-AU" altLang="en-US" sz="2000" dirty="0"/>
              <a:t/>
            </a:r>
            <a:br>
              <a:rPr lang="en-AU" altLang="en-US" sz="2000" dirty="0"/>
            </a:br>
            <a:endParaRPr lang="en-AU" altLang="en-US" sz="2000" dirty="0"/>
          </a:p>
        </p:txBody>
      </p:sp>
      <p:sp>
        <p:nvSpPr>
          <p:cNvPr id="1530889" name="Rectangle 9"/>
          <p:cNvSpPr>
            <a:spLocks noGrp="1" noChangeArrowheads="1"/>
          </p:cNvSpPr>
          <p:nvPr>
            <p:ph type="body" idx="1"/>
          </p:nvPr>
        </p:nvSpPr>
        <p:spPr>
          <a:xfrm>
            <a:off x="323850" y="1436688"/>
            <a:ext cx="8712200" cy="1327150"/>
          </a:xfrm>
        </p:spPr>
        <p:txBody>
          <a:bodyPr/>
          <a:lstStyle/>
          <a:p>
            <a:pPr eaLnBrk="1" hangingPunct="1">
              <a:defRPr/>
            </a:pPr>
            <a:r>
              <a:rPr lang="en-US" altLang="en-US" dirty="0" smtClean="0"/>
              <a:t>Geoscience Division</a:t>
            </a:r>
          </a:p>
          <a:p>
            <a:pPr marL="0" indent="0" eaLnBrk="1" hangingPunct="1">
              <a:buFont typeface="Wingdings" panose="05000000000000000000" pitchFamily="2" charset="2"/>
              <a:buNone/>
              <a:defRPr/>
            </a:pPr>
            <a:endParaRPr lang="en-US" altLang="en-US" sz="1000" dirty="0"/>
          </a:p>
          <a:p>
            <a:pPr marL="457200" lvl="1" indent="0" eaLnBrk="1" hangingPunct="1">
              <a:buFontTx/>
              <a:buNone/>
              <a:defRPr/>
            </a:pPr>
            <a:r>
              <a:rPr lang="en-US" altLang="en-US" dirty="0" smtClean="0">
                <a:solidFill>
                  <a:srgbClr val="0099CC"/>
                </a:solidFill>
              </a:rPr>
              <a:t>TC PAM – Navigation Hazard Identification Survey </a:t>
            </a:r>
          </a:p>
          <a:p>
            <a:pPr marL="457200" lvl="1" indent="0" eaLnBrk="1" hangingPunct="1">
              <a:buFontTx/>
              <a:buNone/>
              <a:defRPr/>
            </a:pPr>
            <a:endParaRPr lang="en-US" altLang="en-US" sz="1000" dirty="0" smtClean="0">
              <a:solidFill>
                <a:srgbClr val="0099CC"/>
              </a:solidFill>
            </a:endParaRPr>
          </a:p>
          <a:p>
            <a:pPr marL="914400" lvl="2" indent="0" eaLnBrk="1" hangingPunct="1">
              <a:buFont typeface="Wingdings" panose="05000000000000000000" pitchFamily="2" charset="2"/>
              <a:buNone/>
              <a:defRPr/>
            </a:pPr>
            <a:endParaRPr lang="en-US" altLang="en-US"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1229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55763" y="4349750"/>
            <a:ext cx="6048375"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5600" y="2805113"/>
            <a:ext cx="3046413"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txBox="1">
            <a:spLocks noChangeArrowheads="1"/>
          </p:cNvSpPr>
          <p:nvPr/>
        </p:nvSpPr>
        <p:spPr bwMode="auto">
          <a:xfrm>
            <a:off x="-31750" y="2749550"/>
            <a:ext cx="4586288"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1" hangingPunct="1">
              <a:buFontTx/>
              <a:buNone/>
              <a:defRPr/>
            </a:pPr>
            <a:endParaRPr lang="en-US" altLang="en-US" sz="1000" dirty="0" smtClean="0">
              <a:solidFill>
                <a:srgbClr val="0099CC"/>
              </a:solidFill>
            </a:endParaRPr>
          </a:p>
          <a:p>
            <a:pPr lvl="2" eaLnBrk="1" hangingPunct="1">
              <a:defRPr/>
            </a:pPr>
            <a:r>
              <a:rPr lang="en-US" altLang="en-US" sz="2000" dirty="0" smtClean="0"/>
              <a:t>22 yachts submerged</a:t>
            </a:r>
          </a:p>
          <a:p>
            <a:pPr lvl="2" eaLnBrk="1" hangingPunct="1">
              <a:defRPr/>
            </a:pPr>
            <a:r>
              <a:rPr lang="en-US" altLang="en-US" sz="2000" dirty="0" smtClean="0"/>
              <a:t>6 charter boats unaccounted</a:t>
            </a:r>
          </a:p>
          <a:p>
            <a:pPr lvl="2" eaLnBrk="1" hangingPunct="1">
              <a:defRPr/>
            </a:pPr>
            <a:r>
              <a:rPr lang="en-US" altLang="en-US" sz="2000" dirty="0" smtClean="0"/>
              <a:t>Numerous moorings lost</a:t>
            </a:r>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r>
              <a:rPr lang="en-US" altLang="en-US" sz="2000" dirty="0" smtClean="0"/>
              <a:t> </a:t>
            </a:r>
            <a:endParaRPr lang="en-US" altLang="en-US" dirty="0"/>
          </a:p>
        </p:txBody>
      </p:sp>
    </p:spTree>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a:t>
            </a:r>
            <a:r>
              <a:rPr lang="en-AU" altLang="en-US" sz="2000" dirty="0" smtClean="0"/>
              <a:t>Conference </a:t>
            </a:r>
            <a:br>
              <a:rPr lang="en-AU" altLang="en-US" sz="2000" dirty="0" smtClean="0"/>
            </a:br>
            <a:r>
              <a:rPr lang="en-AU" altLang="en-US" sz="800" dirty="0" smtClean="0">
                <a:solidFill>
                  <a:schemeClr val="tx1"/>
                </a:solidFill>
              </a:rPr>
              <a:t>vv</a:t>
            </a:r>
            <a:r>
              <a:rPr lang="en-AU" altLang="en-US" sz="2000" dirty="0" smtClean="0"/>
              <a:t/>
            </a:r>
            <a:br>
              <a:rPr lang="en-AU" altLang="en-US" sz="2000" dirty="0" smtClean="0"/>
            </a:br>
            <a:r>
              <a:rPr lang="en-AU" altLang="en-US" sz="1200" dirty="0"/>
              <a:t>30 November – 02 December  2016, Noumea</a:t>
            </a:r>
            <a:r>
              <a:rPr lang="en-AU" altLang="en-US" sz="2000" dirty="0"/>
              <a:t/>
            </a:r>
            <a:br>
              <a:rPr lang="en-AU" altLang="en-US" sz="2000" dirty="0"/>
            </a:br>
            <a:endParaRPr lang="en-AU" altLang="en-US" sz="2000" dirty="0"/>
          </a:p>
        </p:txBody>
      </p:sp>
      <p:sp>
        <p:nvSpPr>
          <p:cNvPr id="1530889" name="Rectangle 9"/>
          <p:cNvSpPr>
            <a:spLocks noGrp="1" noChangeArrowheads="1"/>
          </p:cNvSpPr>
          <p:nvPr>
            <p:ph type="body" idx="1"/>
          </p:nvPr>
        </p:nvSpPr>
        <p:spPr>
          <a:xfrm>
            <a:off x="323850" y="1436688"/>
            <a:ext cx="8820150" cy="1271587"/>
          </a:xfrm>
        </p:spPr>
        <p:txBody>
          <a:bodyPr/>
          <a:lstStyle/>
          <a:p>
            <a:pPr eaLnBrk="1" hangingPunct="1">
              <a:defRPr/>
            </a:pPr>
            <a:r>
              <a:rPr lang="en-US" altLang="en-US" dirty="0" smtClean="0"/>
              <a:t>Geoscience Division</a:t>
            </a:r>
          </a:p>
          <a:p>
            <a:pPr marL="0" indent="0" eaLnBrk="1" hangingPunct="1">
              <a:buFont typeface="Wingdings" panose="05000000000000000000" pitchFamily="2" charset="2"/>
              <a:buNone/>
              <a:defRPr/>
            </a:pPr>
            <a:endParaRPr lang="en-US" altLang="en-US" sz="1000" dirty="0"/>
          </a:p>
          <a:p>
            <a:pPr marL="457200" lvl="1" indent="0" eaLnBrk="1" hangingPunct="1">
              <a:buFontTx/>
              <a:buNone/>
              <a:defRPr/>
            </a:pPr>
            <a:r>
              <a:rPr lang="en-US" altLang="en-US" dirty="0">
                <a:solidFill>
                  <a:srgbClr val="0099CC"/>
                </a:solidFill>
              </a:rPr>
              <a:t>TC PAM – Navigation Hazard Identification Survey </a:t>
            </a:r>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r>
              <a:rPr lang="en-US" altLang="en-US" sz="2000" dirty="0" smtClean="0"/>
              <a:t> </a:t>
            </a:r>
            <a:endParaRPr lang="en-US" altLang="en-US"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14341"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924175"/>
            <a:ext cx="45021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3763" y="4581525"/>
            <a:ext cx="511016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txBox="1">
            <a:spLocks noChangeArrowheads="1"/>
          </p:cNvSpPr>
          <p:nvPr/>
        </p:nvSpPr>
        <p:spPr bwMode="auto">
          <a:xfrm>
            <a:off x="-180975" y="2900363"/>
            <a:ext cx="5126038"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1" hangingPunct="1">
              <a:buFontTx/>
              <a:buNone/>
              <a:defRPr/>
            </a:pPr>
            <a:endParaRPr lang="en-US" altLang="en-US" sz="1000" dirty="0" smtClean="0">
              <a:solidFill>
                <a:srgbClr val="0099CC"/>
              </a:solidFill>
            </a:endParaRPr>
          </a:p>
          <a:p>
            <a:pPr lvl="2" eaLnBrk="1" hangingPunct="1">
              <a:defRPr/>
            </a:pPr>
            <a:r>
              <a:rPr lang="en-US" altLang="en-US" sz="2000" dirty="0" smtClean="0"/>
              <a:t>Port Vila, Vanuatu</a:t>
            </a:r>
          </a:p>
          <a:p>
            <a:pPr lvl="2" eaLnBrk="1" hangingPunct="1">
              <a:defRPr/>
            </a:pPr>
            <a:r>
              <a:rPr lang="en-US" altLang="en-US" sz="2000" dirty="0" smtClean="0"/>
              <a:t>Funded by KFW</a:t>
            </a:r>
          </a:p>
          <a:p>
            <a:pPr lvl="2" eaLnBrk="1" hangingPunct="1">
              <a:defRPr/>
            </a:pPr>
            <a:r>
              <a:rPr lang="en-US" altLang="en-US" sz="2000" dirty="0" smtClean="0"/>
              <a:t>Conducted July-August 2016</a:t>
            </a:r>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r>
              <a:rPr lang="en-US" altLang="en-US" sz="2000" dirty="0" smtClean="0"/>
              <a:t> </a:t>
            </a:r>
            <a:endParaRPr lang="en-US" altLang="en-US" dirty="0"/>
          </a:p>
        </p:txBody>
      </p:sp>
    </p:spTree>
  </p:cSld>
  <p:clrMapOvr>
    <a:masterClrMapping/>
  </p:clrMapOvr>
  <p:transition spd="med"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a:t>
            </a:r>
            <a:r>
              <a:rPr lang="en-AU" altLang="en-US" sz="2000" dirty="0" smtClean="0"/>
              <a:t>Conference </a:t>
            </a:r>
            <a:br>
              <a:rPr lang="en-AU" altLang="en-US" sz="2000" dirty="0" smtClean="0"/>
            </a:br>
            <a:r>
              <a:rPr lang="en-AU" altLang="en-US" sz="800" dirty="0" smtClean="0">
                <a:solidFill>
                  <a:schemeClr val="tx1"/>
                </a:solidFill>
              </a:rPr>
              <a:t>vv</a:t>
            </a:r>
            <a:r>
              <a:rPr lang="en-AU" altLang="en-US" sz="2000" dirty="0" smtClean="0"/>
              <a:t/>
            </a:r>
            <a:br>
              <a:rPr lang="en-AU" altLang="en-US" sz="2000" dirty="0" smtClean="0"/>
            </a:br>
            <a:r>
              <a:rPr lang="en-AU" altLang="en-US" sz="1200" dirty="0"/>
              <a:t>30 November – 02 December  2016, Noumea</a:t>
            </a:r>
            <a:r>
              <a:rPr lang="en-AU" altLang="en-US" sz="2000" dirty="0"/>
              <a:t/>
            </a:r>
            <a:br>
              <a:rPr lang="en-AU" altLang="en-US" sz="2000" dirty="0"/>
            </a:br>
            <a:endParaRPr lang="en-AU" altLang="en-US" sz="2000" dirty="0"/>
          </a:p>
        </p:txBody>
      </p:sp>
      <p:sp>
        <p:nvSpPr>
          <p:cNvPr id="1530889" name="Rectangle 9"/>
          <p:cNvSpPr>
            <a:spLocks noGrp="1" noChangeArrowheads="1"/>
          </p:cNvSpPr>
          <p:nvPr>
            <p:ph type="body" idx="1"/>
          </p:nvPr>
        </p:nvSpPr>
        <p:spPr>
          <a:xfrm>
            <a:off x="323850" y="1436688"/>
            <a:ext cx="8820150" cy="1271587"/>
          </a:xfrm>
        </p:spPr>
        <p:txBody>
          <a:bodyPr/>
          <a:lstStyle/>
          <a:p>
            <a:pPr eaLnBrk="1" hangingPunct="1">
              <a:defRPr/>
            </a:pPr>
            <a:r>
              <a:rPr lang="en-US" altLang="en-US" dirty="0" smtClean="0"/>
              <a:t>Geoscience Division</a:t>
            </a:r>
          </a:p>
          <a:p>
            <a:pPr marL="0" indent="0" eaLnBrk="1" hangingPunct="1">
              <a:buFont typeface="Wingdings" panose="05000000000000000000" pitchFamily="2" charset="2"/>
              <a:buNone/>
              <a:defRPr/>
            </a:pPr>
            <a:endParaRPr lang="en-US" altLang="en-US" sz="1000" dirty="0"/>
          </a:p>
          <a:p>
            <a:pPr marL="457200" lvl="1" indent="0" eaLnBrk="1" hangingPunct="1">
              <a:buFontTx/>
              <a:buNone/>
              <a:defRPr/>
            </a:pPr>
            <a:r>
              <a:rPr lang="en-US" altLang="en-US" dirty="0">
                <a:solidFill>
                  <a:srgbClr val="0099CC"/>
                </a:solidFill>
              </a:rPr>
              <a:t>TC </a:t>
            </a:r>
            <a:r>
              <a:rPr lang="en-US" altLang="en-US" dirty="0" smtClean="0">
                <a:solidFill>
                  <a:srgbClr val="0099CC"/>
                </a:solidFill>
              </a:rPr>
              <a:t>Pam </a:t>
            </a:r>
            <a:r>
              <a:rPr lang="en-US" altLang="en-US" dirty="0">
                <a:solidFill>
                  <a:srgbClr val="0099CC"/>
                </a:solidFill>
              </a:rPr>
              <a:t>– Navigation Hazard Identification Survey </a:t>
            </a:r>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r>
              <a:rPr lang="en-US" altLang="en-US" sz="2000" dirty="0" smtClean="0"/>
              <a:t> </a:t>
            </a:r>
            <a:endParaRPr lang="en-US" altLang="en-US"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sp>
        <p:nvSpPr>
          <p:cNvPr id="7" name="Rectangle 9"/>
          <p:cNvSpPr txBox="1">
            <a:spLocks noChangeArrowheads="1"/>
          </p:cNvSpPr>
          <p:nvPr/>
        </p:nvSpPr>
        <p:spPr bwMode="auto">
          <a:xfrm>
            <a:off x="-39688" y="2716213"/>
            <a:ext cx="5043488"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1" hangingPunct="1">
              <a:buFontTx/>
              <a:buNone/>
              <a:defRPr/>
            </a:pPr>
            <a:endParaRPr lang="en-US" altLang="en-US" sz="1000" dirty="0" smtClean="0">
              <a:solidFill>
                <a:srgbClr val="0099CC"/>
              </a:solidFill>
            </a:endParaRPr>
          </a:p>
          <a:p>
            <a:pPr lvl="2" eaLnBrk="1" hangingPunct="1">
              <a:defRPr/>
            </a:pPr>
            <a:r>
              <a:rPr lang="en-US" altLang="en-US" sz="2000" dirty="0" smtClean="0"/>
              <a:t>Comparative MBES survey</a:t>
            </a:r>
          </a:p>
          <a:p>
            <a:pPr lvl="2" eaLnBrk="1" hangingPunct="1">
              <a:defRPr/>
            </a:pPr>
            <a:r>
              <a:rPr lang="en-US" altLang="en-US" sz="2000" dirty="0" smtClean="0"/>
              <a:t>Vessel of Opportunity</a:t>
            </a:r>
          </a:p>
          <a:p>
            <a:pPr lvl="2" eaLnBrk="1" hangingPunct="1">
              <a:defRPr/>
            </a:pPr>
            <a:r>
              <a:rPr lang="en-US" altLang="en-US" sz="2000" dirty="0" smtClean="0"/>
              <a:t>Capacity Building opportunity</a:t>
            </a:r>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r>
              <a:rPr lang="en-US" altLang="en-US" sz="2000" dirty="0" smtClean="0"/>
              <a:t> </a:t>
            </a:r>
            <a:endParaRPr lang="en-US" altLang="en-US" dirty="0"/>
          </a:p>
        </p:txBody>
      </p:sp>
      <p:pic>
        <p:nvPicPr>
          <p:cNvPr id="1639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9638" y="2916238"/>
            <a:ext cx="2695575"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6325" y="4313238"/>
            <a:ext cx="36576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a:t>
            </a:r>
            <a:r>
              <a:rPr lang="en-AU" altLang="en-US" sz="2000" dirty="0" smtClean="0"/>
              <a:t>Conference </a:t>
            </a:r>
            <a:br>
              <a:rPr lang="en-AU" altLang="en-US" sz="2000" dirty="0" smtClean="0"/>
            </a:br>
            <a:r>
              <a:rPr lang="en-AU" altLang="en-US" sz="800" dirty="0" smtClean="0">
                <a:solidFill>
                  <a:schemeClr val="tx1"/>
                </a:solidFill>
              </a:rPr>
              <a:t>vv</a:t>
            </a:r>
            <a:r>
              <a:rPr lang="en-AU" altLang="en-US" sz="2000" dirty="0" smtClean="0"/>
              <a:t/>
            </a:r>
            <a:br>
              <a:rPr lang="en-AU" altLang="en-US" sz="2000" dirty="0" smtClean="0"/>
            </a:br>
            <a:r>
              <a:rPr lang="en-AU" altLang="en-US" sz="1200" dirty="0"/>
              <a:t>30 November – 02 December  2016, Noumea</a:t>
            </a:r>
            <a:r>
              <a:rPr lang="en-AU" altLang="en-US" sz="2000" dirty="0"/>
              <a:t/>
            </a:r>
            <a:br>
              <a:rPr lang="en-AU" altLang="en-US" sz="2000" dirty="0"/>
            </a:br>
            <a:endParaRPr lang="en-AU" altLang="en-US" sz="2000" dirty="0"/>
          </a:p>
        </p:txBody>
      </p:sp>
      <p:sp>
        <p:nvSpPr>
          <p:cNvPr id="1530889" name="Rectangle 9"/>
          <p:cNvSpPr>
            <a:spLocks noGrp="1" noChangeArrowheads="1"/>
          </p:cNvSpPr>
          <p:nvPr>
            <p:ph type="body" idx="1"/>
          </p:nvPr>
        </p:nvSpPr>
        <p:spPr>
          <a:xfrm>
            <a:off x="323850" y="1436688"/>
            <a:ext cx="5126038" cy="1271587"/>
          </a:xfrm>
        </p:spPr>
        <p:txBody>
          <a:bodyPr/>
          <a:lstStyle/>
          <a:p>
            <a:pPr eaLnBrk="1" hangingPunct="1">
              <a:defRPr/>
            </a:pPr>
            <a:r>
              <a:rPr lang="en-US" altLang="en-US" dirty="0" smtClean="0"/>
              <a:t>Geoscience Division</a:t>
            </a:r>
          </a:p>
          <a:p>
            <a:pPr marL="0" indent="0" eaLnBrk="1" hangingPunct="1">
              <a:buFont typeface="Wingdings" panose="05000000000000000000" pitchFamily="2" charset="2"/>
              <a:buNone/>
              <a:defRPr/>
            </a:pPr>
            <a:endParaRPr lang="en-US" altLang="en-US" sz="1000" dirty="0"/>
          </a:p>
          <a:p>
            <a:pPr marL="457200" lvl="1" indent="0" eaLnBrk="1" hangingPunct="1">
              <a:buFontTx/>
              <a:buNone/>
              <a:defRPr/>
            </a:pPr>
            <a:r>
              <a:rPr lang="en-US" altLang="en-US" dirty="0" smtClean="0">
                <a:solidFill>
                  <a:srgbClr val="0099CC"/>
                </a:solidFill>
              </a:rPr>
              <a:t>TC Pam – Hazard ID Survey</a:t>
            </a:r>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r>
              <a:rPr lang="en-US" altLang="en-US" sz="2000" dirty="0" smtClean="0"/>
              <a:t> </a:t>
            </a:r>
            <a:endParaRPr lang="en-US" altLang="en-US"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pic>
        <p:nvPicPr>
          <p:cNvPr id="1843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650" y="3338513"/>
            <a:ext cx="813752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txBox="1">
            <a:spLocks noChangeArrowheads="1"/>
          </p:cNvSpPr>
          <p:nvPr/>
        </p:nvSpPr>
        <p:spPr bwMode="auto">
          <a:xfrm>
            <a:off x="4111625" y="1550988"/>
            <a:ext cx="4586288"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1" hangingPunct="1">
              <a:buFontTx/>
              <a:buNone/>
              <a:defRPr/>
            </a:pPr>
            <a:endParaRPr lang="en-US" altLang="en-US" sz="1000" dirty="0" smtClean="0">
              <a:solidFill>
                <a:srgbClr val="0099CC"/>
              </a:solidFill>
            </a:endParaRPr>
          </a:p>
          <a:p>
            <a:pPr lvl="2" eaLnBrk="1" hangingPunct="1">
              <a:defRPr/>
            </a:pPr>
            <a:r>
              <a:rPr lang="en-US" altLang="en-US" sz="2000" dirty="0" smtClean="0"/>
              <a:t>3 Significant Objects</a:t>
            </a:r>
          </a:p>
          <a:p>
            <a:pPr lvl="2" eaLnBrk="1" hangingPunct="1">
              <a:defRPr/>
            </a:pPr>
            <a:r>
              <a:rPr lang="en-US" altLang="en-US" sz="2000" dirty="0" smtClean="0"/>
              <a:t>None dangerous to </a:t>
            </a:r>
            <a:r>
              <a:rPr lang="en-US" altLang="en-US" sz="2000" dirty="0" err="1" smtClean="0"/>
              <a:t>Nav</a:t>
            </a:r>
            <a:endParaRPr lang="en-US" altLang="en-US" sz="2000" dirty="0" smtClean="0"/>
          </a:p>
          <a:p>
            <a:pPr lvl="2" eaLnBrk="1" hangingPunct="1">
              <a:defRPr/>
            </a:pPr>
            <a:r>
              <a:rPr lang="en-US" altLang="en-US" sz="2000" dirty="0" smtClean="0"/>
              <a:t>Results communicated</a:t>
            </a:r>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r>
              <a:rPr lang="en-US" altLang="en-US" sz="2000" dirty="0" smtClean="0"/>
              <a:t> </a:t>
            </a:r>
            <a:endParaRPr lang="en-US" altLang="en-US" dirty="0"/>
          </a:p>
        </p:txBody>
      </p:sp>
    </p:spTree>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a:t>
            </a:r>
            <a:r>
              <a:rPr lang="en-AU" altLang="en-US" sz="2000" dirty="0" smtClean="0"/>
              <a:t>Conference </a:t>
            </a:r>
            <a:br>
              <a:rPr lang="en-AU" altLang="en-US" sz="2000" dirty="0" smtClean="0"/>
            </a:br>
            <a:r>
              <a:rPr lang="en-AU" altLang="en-US" sz="800" dirty="0" smtClean="0">
                <a:solidFill>
                  <a:schemeClr val="tx1"/>
                </a:solidFill>
              </a:rPr>
              <a:t>vv</a:t>
            </a:r>
            <a:r>
              <a:rPr lang="en-AU" altLang="en-US" sz="2000" dirty="0" smtClean="0"/>
              <a:t/>
            </a:r>
            <a:br>
              <a:rPr lang="en-AU" altLang="en-US" sz="2000" dirty="0" smtClean="0"/>
            </a:br>
            <a:r>
              <a:rPr lang="en-AU" altLang="en-US" sz="1200" dirty="0"/>
              <a:t>30 November – 02 December  2016, Noumea</a:t>
            </a:r>
            <a:r>
              <a:rPr lang="en-AU" altLang="en-US" sz="2000" dirty="0"/>
              <a:t/>
            </a:r>
            <a:br>
              <a:rPr lang="en-AU" altLang="en-US" sz="2000" dirty="0"/>
            </a:br>
            <a:endParaRPr lang="en-AU" altLang="en-US" sz="2000" dirty="0"/>
          </a:p>
        </p:txBody>
      </p:sp>
      <p:sp>
        <p:nvSpPr>
          <p:cNvPr id="1530889" name="Rectangle 9"/>
          <p:cNvSpPr>
            <a:spLocks noGrp="1" noChangeArrowheads="1"/>
          </p:cNvSpPr>
          <p:nvPr>
            <p:ph type="body" idx="1"/>
          </p:nvPr>
        </p:nvSpPr>
        <p:spPr>
          <a:xfrm>
            <a:off x="323850" y="1436688"/>
            <a:ext cx="7920038" cy="1258887"/>
          </a:xfrm>
        </p:spPr>
        <p:txBody>
          <a:bodyPr/>
          <a:lstStyle/>
          <a:p>
            <a:pPr eaLnBrk="1" hangingPunct="1">
              <a:defRPr/>
            </a:pPr>
            <a:r>
              <a:rPr lang="en-US" altLang="en-US" dirty="0" smtClean="0"/>
              <a:t>Geoscience Division</a:t>
            </a:r>
          </a:p>
          <a:p>
            <a:pPr marL="0" indent="0" eaLnBrk="1" hangingPunct="1">
              <a:buFont typeface="Wingdings" panose="05000000000000000000" pitchFamily="2" charset="2"/>
              <a:buNone/>
              <a:defRPr/>
            </a:pPr>
            <a:endParaRPr lang="en-US" altLang="en-US" sz="1000" dirty="0"/>
          </a:p>
          <a:p>
            <a:pPr marL="457200" lvl="1" indent="0" eaLnBrk="1" hangingPunct="1">
              <a:buFontTx/>
              <a:buNone/>
              <a:defRPr/>
            </a:pPr>
            <a:r>
              <a:rPr lang="en-AU" altLang="en-US" dirty="0">
                <a:solidFill>
                  <a:srgbClr val="0099CC"/>
                </a:solidFill>
              </a:rPr>
              <a:t>Ocean and Tides Knowledge Unit</a:t>
            </a:r>
          </a:p>
          <a:p>
            <a:pPr lvl="3" eaLnBrk="1" hangingPunct="1">
              <a:defRPr/>
            </a:pPr>
            <a:endParaRPr lang="en-US" altLang="en-US" dirty="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sp>
        <p:nvSpPr>
          <p:cNvPr id="10" name="Rectangle 9"/>
          <p:cNvSpPr txBox="1">
            <a:spLocks noChangeArrowheads="1"/>
          </p:cNvSpPr>
          <p:nvPr/>
        </p:nvSpPr>
        <p:spPr bwMode="auto">
          <a:xfrm>
            <a:off x="0" y="2600325"/>
            <a:ext cx="4427538" cy="435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1" hangingPunct="1">
              <a:buFontTx/>
              <a:buNone/>
              <a:defRPr/>
            </a:pPr>
            <a:endParaRPr lang="en-US" altLang="en-US" dirty="0" smtClean="0">
              <a:solidFill>
                <a:srgbClr val="0099CC"/>
              </a:solidFill>
            </a:endParaRPr>
          </a:p>
          <a:p>
            <a:pPr lvl="3" eaLnBrk="1" hangingPunct="1">
              <a:defRPr/>
            </a:pPr>
            <a:endParaRPr lang="en-US" altLang="en-US" dirty="0"/>
          </a:p>
        </p:txBody>
      </p:sp>
      <p:pic>
        <p:nvPicPr>
          <p:cNvPr id="2048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02075" y="2936875"/>
            <a:ext cx="4868863" cy="319405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9"/>
          <p:cNvSpPr txBox="1">
            <a:spLocks noChangeArrowheads="1"/>
          </p:cNvSpPr>
          <p:nvPr/>
        </p:nvSpPr>
        <p:spPr bwMode="auto">
          <a:xfrm>
            <a:off x="-396875" y="3151188"/>
            <a:ext cx="4122738"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bg2"/>
                </a:solidFill>
                <a:effectLst>
                  <a:outerShdw blurRad="38100" dist="38100" dir="2700000" algn="tl">
                    <a:srgbClr val="C0C0C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bg2"/>
                </a:solidFill>
                <a:effectLst>
                  <a:outerShdw blurRad="38100" dist="38100" dir="2700000" algn="tl">
                    <a:srgbClr val="C0C0C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bg2"/>
                </a:solidFill>
                <a:effectLst>
                  <a:outerShdw blurRad="38100" dist="38100" dir="2700000" algn="tl">
                    <a:srgbClr val="C0C0C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bg2"/>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eaLnBrk="1" hangingPunct="1">
              <a:buFontTx/>
              <a:buNone/>
              <a:defRPr/>
            </a:pPr>
            <a:endParaRPr lang="en-US" altLang="en-US" sz="1000" dirty="0" smtClean="0">
              <a:solidFill>
                <a:srgbClr val="0099CC"/>
              </a:solidFill>
            </a:endParaRPr>
          </a:p>
          <a:p>
            <a:pPr lvl="2" eaLnBrk="1" hangingPunct="1">
              <a:defRPr/>
            </a:pPr>
            <a:r>
              <a:rPr lang="en-US" altLang="en-US" sz="2000" dirty="0" smtClean="0"/>
              <a:t>Options for wider use of tide calendars</a:t>
            </a:r>
          </a:p>
          <a:p>
            <a:pPr lvl="2" eaLnBrk="1" hangingPunct="1">
              <a:defRPr/>
            </a:pPr>
            <a:r>
              <a:rPr lang="en-US" altLang="en-US" sz="2000" dirty="0" smtClean="0"/>
              <a:t>Based on quality data but datum differences</a:t>
            </a:r>
          </a:p>
          <a:p>
            <a:pPr lvl="2" eaLnBrk="1" hangingPunct="1">
              <a:defRPr/>
            </a:pPr>
            <a:r>
              <a:rPr lang="en-US" altLang="en-US" sz="2000" dirty="0" smtClean="0"/>
              <a:t>Source of data to update official tide tables</a:t>
            </a:r>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lvl="2" eaLnBrk="1" hangingPunct="1">
              <a:defRPr/>
            </a:pPr>
            <a:endParaRPr lang="en-US" altLang="en-US" sz="2000" dirty="0" smtClean="0"/>
          </a:p>
          <a:p>
            <a:pPr marL="914400" lvl="2" indent="0" eaLnBrk="1" hangingPunct="1">
              <a:buFont typeface="Wingdings" panose="05000000000000000000" pitchFamily="2" charset="2"/>
              <a:buNone/>
              <a:defRPr/>
            </a:pPr>
            <a:endParaRPr lang="en-US" altLang="en-US" sz="2000" dirty="0" smtClean="0"/>
          </a:p>
          <a:p>
            <a:pPr marL="914400" lvl="2" indent="0" eaLnBrk="1" hangingPunct="1">
              <a:buFont typeface="Wingdings" panose="05000000000000000000" pitchFamily="2" charset="2"/>
              <a:buNone/>
              <a:defRPr/>
            </a:pPr>
            <a:r>
              <a:rPr lang="en-US" altLang="en-US" sz="2000" dirty="0" smtClean="0"/>
              <a:t> </a:t>
            </a:r>
            <a:endParaRPr lang="en-US" altLang="en-US" dirty="0"/>
          </a:p>
        </p:txBody>
      </p:sp>
    </p:spTree>
  </p:cSld>
  <p:clrMapOvr>
    <a:masterClrMapping/>
  </p:clrMapOvr>
  <p:transition spd="med"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a:xfrm>
            <a:off x="468313" y="404813"/>
            <a:ext cx="8229600" cy="576262"/>
          </a:xfrm>
        </p:spPr>
        <p:txBody>
          <a:bodyPr/>
          <a:lstStyle/>
          <a:p>
            <a:pPr eaLnBrk="1" hangingPunct="1">
              <a:defRPr/>
            </a:pPr>
            <a:r>
              <a:rPr lang="en-AU" altLang="en-US" sz="2000" dirty="0"/>
              <a:t>14th South West Pacific Hydrographic Commission </a:t>
            </a:r>
            <a:r>
              <a:rPr lang="en-AU" altLang="en-US" sz="2000" dirty="0" smtClean="0"/>
              <a:t>Conference </a:t>
            </a:r>
            <a:br>
              <a:rPr lang="en-AU" altLang="en-US" sz="2000" dirty="0" smtClean="0"/>
            </a:br>
            <a:r>
              <a:rPr lang="en-AU" altLang="en-US" sz="800" dirty="0" smtClean="0">
                <a:solidFill>
                  <a:schemeClr val="tx1"/>
                </a:solidFill>
              </a:rPr>
              <a:t>vv</a:t>
            </a:r>
            <a:r>
              <a:rPr lang="en-AU" altLang="en-US" sz="2000" dirty="0" smtClean="0"/>
              <a:t/>
            </a:r>
            <a:br>
              <a:rPr lang="en-AU" altLang="en-US" sz="2000" dirty="0" smtClean="0"/>
            </a:br>
            <a:r>
              <a:rPr lang="en-AU" altLang="en-US" sz="1200" dirty="0"/>
              <a:t>30 November – 02 December  2016, Noumea</a:t>
            </a:r>
            <a:r>
              <a:rPr lang="en-AU" altLang="en-US" sz="2000" dirty="0"/>
              <a:t/>
            </a:r>
            <a:br>
              <a:rPr lang="en-AU" altLang="en-US" sz="2000" dirty="0"/>
            </a:br>
            <a:endParaRPr lang="en-AU" altLang="en-US" sz="2000" dirty="0"/>
          </a:p>
        </p:txBody>
      </p:sp>
      <p:sp>
        <p:nvSpPr>
          <p:cNvPr id="1530889" name="Rectangle 9"/>
          <p:cNvSpPr>
            <a:spLocks noGrp="1" noChangeArrowheads="1"/>
          </p:cNvSpPr>
          <p:nvPr>
            <p:ph type="body" idx="1"/>
          </p:nvPr>
        </p:nvSpPr>
        <p:spPr>
          <a:xfrm>
            <a:off x="323850" y="1436688"/>
            <a:ext cx="7920038" cy="1258887"/>
          </a:xfrm>
        </p:spPr>
        <p:txBody>
          <a:bodyPr/>
          <a:lstStyle/>
          <a:p>
            <a:pPr eaLnBrk="1" hangingPunct="1">
              <a:defRPr/>
            </a:pPr>
            <a:r>
              <a:rPr lang="en-US" altLang="en-US" dirty="0" smtClean="0"/>
              <a:t>Geoscience Division</a:t>
            </a:r>
          </a:p>
          <a:p>
            <a:pPr marL="0" indent="0" eaLnBrk="1" hangingPunct="1">
              <a:buFont typeface="Wingdings" panose="05000000000000000000" pitchFamily="2" charset="2"/>
              <a:buNone/>
              <a:defRPr/>
            </a:pPr>
            <a:endParaRPr lang="en-US" altLang="en-US" sz="1000" dirty="0"/>
          </a:p>
          <a:p>
            <a:pPr marL="457200" lvl="1" indent="0" eaLnBrk="1" hangingPunct="1">
              <a:buFontTx/>
              <a:buNone/>
              <a:defRPr/>
            </a:pPr>
            <a:r>
              <a:rPr lang="en-AU" altLang="en-US" dirty="0" smtClean="0">
                <a:solidFill>
                  <a:srgbClr val="0099CC"/>
                </a:solidFill>
              </a:rPr>
              <a:t>Maritime Boundaries</a:t>
            </a:r>
            <a:endParaRPr lang="en-US" altLang="en-US" dirty="0" smtClean="0"/>
          </a:p>
        </p:txBody>
      </p:sp>
      <p:sp>
        <p:nvSpPr>
          <p:cNvPr id="1530892" name="Rectangle 12"/>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AU" altLang="en-US" sz="1000">
              <a:effectLst>
                <a:outerShdw blurRad="38100" dist="38100" dir="2700000" algn="tl">
                  <a:srgbClr val="C0C0C0"/>
                </a:outerShdw>
              </a:effectLst>
            </a:endParaRPr>
          </a:p>
        </p:txBody>
      </p:sp>
      <p:sp>
        <p:nvSpPr>
          <p:cNvPr id="13" name="TextShape 3"/>
          <p:cNvSpPr txBox="1"/>
          <p:nvPr/>
        </p:nvSpPr>
        <p:spPr>
          <a:xfrm>
            <a:off x="373063" y="2784475"/>
            <a:ext cx="7870825" cy="3421063"/>
          </a:xfrm>
          <a:prstGeom prst="rect">
            <a:avLst/>
          </a:prstGeom>
          <a:noFill/>
          <a:ln>
            <a:noFill/>
          </a:ln>
        </p:spPr>
        <p:txBody>
          <a:bodyPr lIns="90000" tIns="45000" rIns="90000" bIns="45000"/>
          <a:lstStyle/>
          <a:p>
            <a:pPr lvl="1" eaLnBrk="1" hangingPunct="1">
              <a:spcBef>
                <a:spcPct val="20000"/>
              </a:spcBef>
              <a:buClr>
                <a:schemeClr val="tx1"/>
              </a:buClr>
              <a:buSzPct val="45000"/>
              <a:defRPr/>
            </a:pPr>
            <a:r>
              <a:rPr lang="en-GB" sz="2000" dirty="0">
                <a:solidFill>
                  <a:schemeClr val="bg2"/>
                </a:solidFill>
                <a:effectLst>
                  <a:outerShdw blurRad="38100" dist="38100" dir="2700000" algn="tl">
                    <a:srgbClr val="C0C0C0"/>
                  </a:outerShdw>
                </a:effectLst>
                <a:latin typeface="+mn-lt"/>
                <a:cs typeface="+mn-cs"/>
              </a:rPr>
              <a:t>Provide maritime boundaries delimitation data and information</a:t>
            </a:r>
          </a:p>
          <a:p>
            <a:pPr lvl="1" eaLnBrk="1" hangingPunct="1">
              <a:spcBef>
                <a:spcPct val="20000"/>
              </a:spcBef>
              <a:buClr>
                <a:schemeClr val="tx1"/>
              </a:buClr>
              <a:buSzPct val="45000"/>
              <a:defRPr/>
            </a:pPr>
            <a:endParaRPr lang="en-GB" sz="800" dirty="0">
              <a:solidFill>
                <a:schemeClr val="bg2"/>
              </a:solidFill>
              <a:effectLst>
                <a:outerShdw blurRad="38100" dist="38100" dir="2700000" algn="tl">
                  <a:srgbClr val="C0C0C0"/>
                </a:outerShdw>
              </a:effectLst>
              <a:latin typeface="+mn-lt"/>
              <a:cs typeface="+mn-cs"/>
            </a:endParaRPr>
          </a:p>
          <a:p>
            <a:pPr lvl="1" eaLnBrk="1" hangingPunct="1">
              <a:spcBef>
                <a:spcPct val="20000"/>
              </a:spcBef>
              <a:buClr>
                <a:schemeClr val="tx1"/>
              </a:buClr>
              <a:buSzPct val="45000"/>
              <a:defRPr/>
            </a:pPr>
            <a:r>
              <a:rPr lang="en-GB" sz="2000" dirty="0">
                <a:solidFill>
                  <a:schemeClr val="bg2"/>
                </a:solidFill>
                <a:effectLst>
                  <a:outerShdw blurRad="38100" dist="38100" dir="2700000" algn="tl">
                    <a:srgbClr val="C0C0C0"/>
                  </a:outerShdw>
                </a:effectLst>
                <a:latin typeface="+mn-lt"/>
                <a:cs typeface="+mn-cs"/>
              </a:rPr>
              <a:t>Develop comprehensive data-sets</a:t>
            </a:r>
          </a:p>
          <a:p>
            <a:pPr lvl="1" eaLnBrk="1" hangingPunct="1">
              <a:spcBef>
                <a:spcPct val="20000"/>
              </a:spcBef>
              <a:buClr>
                <a:schemeClr val="tx1"/>
              </a:buClr>
              <a:buSzPct val="45000"/>
              <a:defRPr/>
            </a:pPr>
            <a:endParaRPr lang="en-GB" sz="800" dirty="0">
              <a:solidFill>
                <a:schemeClr val="bg2"/>
              </a:solidFill>
              <a:effectLst>
                <a:outerShdw blurRad="38100" dist="38100" dir="2700000" algn="tl">
                  <a:srgbClr val="C0C0C0"/>
                </a:outerShdw>
              </a:effectLst>
              <a:latin typeface="+mn-lt"/>
              <a:cs typeface="+mn-cs"/>
            </a:endParaRPr>
          </a:p>
          <a:p>
            <a:pPr lvl="1" eaLnBrk="1" hangingPunct="1">
              <a:spcBef>
                <a:spcPct val="20000"/>
              </a:spcBef>
              <a:buClr>
                <a:schemeClr val="tx1"/>
              </a:buClr>
              <a:buSzPct val="45000"/>
              <a:defRPr/>
            </a:pPr>
            <a:r>
              <a:rPr lang="en-GB" sz="2000" dirty="0">
                <a:solidFill>
                  <a:schemeClr val="bg2"/>
                </a:solidFill>
                <a:effectLst>
                  <a:outerShdw blurRad="38100" dist="38100" dir="2700000" algn="tl">
                    <a:srgbClr val="C0C0C0"/>
                  </a:outerShdw>
                </a:effectLst>
                <a:latin typeface="+mn-lt"/>
                <a:cs typeface="+mn-cs"/>
              </a:rPr>
              <a:t>Build national capacity within member countries to undertake assessments;</a:t>
            </a:r>
          </a:p>
          <a:p>
            <a:pPr lvl="1" eaLnBrk="1" hangingPunct="1">
              <a:spcBef>
                <a:spcPct val="20000"/>
              </a:spcBef>
              <a:buClr>
                <a:schemeClr val="tx1"/>
              </a:buClr>
              <a:buSzPct val="45000"/>
              <a:defRPr/>
            </a:pPr>
            <a:endParaRPr lang="en-GB" sz="800" dirty="0">
              <a:solidFill>
                <a:schemeClr val="bg2"/>
              </a:solidFill>
              <a:effectLst>
                <a:outerShdw blurRad="38100" dist="38100" dir="2700000" algn="tl">
                  <a:srgbClr val="C0C0C0"/>
                </a:outerShdw>
              </a:effectLst>
              <a:latin typeface="+mn-lt"/>
              <a:cs typeface="+mn-cs"/>
            </a:endParaRPr>
          </a:p>
          <a:p>
            <a:pPr lvl="1" eaLnBrk="1" hangingPunct="1">
              <a:spcBef>
                <a:spcPct val="20000"/>
              </a:spcBef>
              <a:buClr>
                <a:schemeClr val="tx1"/>
              </a:buClr>
              <a:buSzPct val="45000"/>
              <a:defRPr/>
            </a:pPr>
            <a:r>
              <a:rPr lang="en-GB" sz="2000" dirty="0">
                <a:solidFill>
                  <a:schemeClr val="bg2"/>
                </a:solidFill>
                <a:effectLst>
                  <a:outerShdw blurRad="38100" dist="38100" dir="2700000" algn="tl">
                    <a:srgbClr val="C0C0C0"/>
                  </a:outerShdw>
                </a:effectLst>
                <a:latin typeface="+mn-lt"/>
                <a:cs typeface="+mn-cs"/>
              </a:rPr>
              <a:t>Provide advice and assistance to member countries on relevant provisions of UNCLOS;</a:t>
            </a:r>
          </a:p>
          <a:p>
            <a:pPr lvl="1" eaLnBrk="1" hangingPunct="1">
              <a:spcBef>
                <a:spcPct val="20000"/>
              </a:spcBef>
              <a:buClr>
                <a:schemeClr val="tx1"/>
              </a:buClr>
              <a:buSzPct val="45000"/>
              <a:defRPr/>
            </a:pPr>
            <a:endParaRPr lang="en-GB" sz="800" dirty="0">
              <a:solidFill>
                <a:schemeClr val="bg2"/>
              </a:solidFill>
              <a:effectLst>
                <a:outerShdw blurRad="38100" dist="38100" dir="2700000" algn="tl">
                  <a:srgbClr val="C0C0C0"/>
                </a:outerShdw>
              </a:effectLst>
              <a:latin typeface="+mn-lt"/>
              <a:cs typeface="+mn-cs"/>
            </a:endParaRPr>
          </a:p>
          <a:p>
            <a:pPr lvl="1" eaLnBrk="1" hangingPunct="1">
              <a:spcBef>
                <a:spcPct val="20000"/>
              </a:spcBef>
              <a:buClr>
                <a:schemeClr val="tx1"/>
              </a:buClr>
              <a:buSzPct val="45000"/>
              <a:defRPr/>
            </a:pPr>
            <a:r>
              <a:rPr lang="en-GB" sz="2000" dirty="0">
                <a:solidFill>
                  <a:schemeClr val="bg2"/>
                </a:solidFill>
                <a:effectLst>
                  <a:outerShdw blurRad="38100" dist="38100" dir="2700000" algn="tl">
                    <a:srgbClr val="C0C0C0"/>
                  </a:outerShdw>
                </a:effectLst>
                <a:latin typeface="+mn-lt"/>
                <a:cs typeface="+mn-cs"/>
              </a:rPr>
              <a:t>Act as an information and data repository.</a:t>
            </a:r>
          </a:p>
        </p:txBody>
      </p:sp>
    </p:spTree>
  </p:cSld>
  <p:clrMapOvr>
    <a:masterClrMapping/>
  </p:clrMapOvr>
  <p:transition spd="med" advClick="0">
    <p:fade/>
  </p:transition>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1607</TotalTime>
  <Words>884</Words>
  <Application>Microsoft Office PowerPoint</Application>
  <PresentationFormat>On-screen Show (4:3)</PresentationFormat>
  <Paragraphs>224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MS PGothic</vt:lpstr>
      <vt:lpstr>Arial</vt:lpstr>
      <vt:lpstr>Futura LT</vt:lpstr>
      <vt:lpstr>Times New Roman</vt:lpstr>
      <vt:lpstr>Verdana</vt:lpstr>
      <vt:lpstr>Wingdings</vt:lpstr>
      <vt:lpstr>Globe</vt:lpstr>
      <vt:lpstr>14th South West Pacific Hydrographic Commission  30 November – 02 December  2016, Noumea </vt:lpstr>
      <vt:lpstr>14th South West Pacific Hydrographic Commission Conference  vv 30 November – 02 December  2016, Noumea </vt:lpstr>
      <vt:lpstr>14th South West Pacific Hydrographic Commission Conference  vv 30 November – 02 December  2016, Noumea </vt:lpstr>
      <vt:lpstr>14th South West Pacific Hydrographic Commission Conference  vv 30 November – 02 December  2016, Noumea </vt:lpstr>
      <vt:lpstr>14th South West Pacific Hydrographic Commission Conference  vv 30 November – 02 December  2016, Noumea </vt:lpstr>
      <vt:lpstr>14th South West Pacific Hydrographic Commission Conference  vv 30 November – 02 December  2016, Noumea </vt:lpstr>
      <vt:lpstr>14th South West Pacific Hydrographic Commission Conference  vv 30 November – 02 December  2016, Noumea </vt:lpstr>
      <vt:lpstr>14th South West Pacific Hydrographic Commission Conference  vv 30 November – 02 December  2016, Noumea </vt:lpstr>
      <vt:lpstr>14th South West Pacific Hydrographic Commission Conference  vv 30 November – 02 December  2016, Noumea </vt:lpstr>
      <vt:lpstr>14th South West Pacific Hydrographic Commission Conference  vv 30 November – 02 December  2016, Noumea </vt:lpstr>
      <vt:lpstr>14th South West Pacific Hydrographic Commission Conference  vv 30 November – 02 December  2016, Noumea </vt:lpstr>
      <vt:lpstr>14th South West Pacific Hydrographic Commission Conference  vv 30 November – 02 December  2016, Noumea </vt:lpstr>
      <vt:lpstr>14th South West Pacific Hydrographic Commission Conference  vv 30 November – 02 December  2016, Noumea </vt:lpstr>
      <vt:lpstr>14th South West Pacific Hydrographic Commission Conference  vv 30 November – 02 December  2016, Noumea </vt:lpstr>
      <vt:lpstr>14th South West Pacific Hydrographic Commission Conference  vv 30 November – 02 December  2016, Noumea </vt:lpstr>
    </vt:vector>
  </TitlesOfParts>
  <Company>Department of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14th  South West Pacific  Hydrographic Commission Conference  30 November – 02 December NOUMEA</dc:title>
  <dc:creator>Melinda McMullen</dc:creator>
  <cp:lastModifiedBy>Alberto Costa Neves</cp:lastModifiedBy>
  <cp:revision>117</cp:revision>
  <dcterms:created xsi:type="dcterms:W3CDTF">2016-11-03T03:14:38Z</dcterms:created>
  <dcterms:modified xsi:type="dcterms:W3CDTF">2017-04-06T10:32:00Z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AA928724</vt:lpwstr>
  </property>
  <property fmtid="{D5CDD505-2E9C-101B-9397-08002B2CF9AE}" pid="3" name="Objective-Title">
    <vt:lpwstr>14th South West Pacific_v2_without IHO_white background</vt:lpwstr>
  </property>
  <property fmtid="{D5CDD505-2E9C-101B-9397-08002B2CF9AE}" pid="4" name="Objective-Comment">
    <vt:lpwstr> </vt:lpwstr>
  </property>
  <property fmtid="{D5CDD505-2E9C-101B-9397-08002B2CF9AE}" pid="5" name="Objective-CreationStamp">
    <vt:filetime>2016-11-11T04:42:58Z</vt:filetime>
  </property>
  <property fmtid="{D5CDD505-2E9C-101B-9397-08002B2CF9AE}" pid="6" name="Objective-IsApproved">
    <vt:bool>false</vt:bool>
  </property>
  <property fmtid="{D5CDD505-2E9C-101B-9397-08002B2CF9AE}" pid="7" name="Objective-IsPublished">
    <vt:bool>true</vt:bool>
  </property>
  <property fmtid="{D5CDD505-2E9C-101B-9397-08002B2CF9AE}" pid="8" name="Objective-DatePublished">
    <vt:filetime>2016-11-11T04:42:58Z</vt:filetime>
  </property>
  <property fmtid="{D5CDD505-2E9C-101B-9397-08002B2CF9AE}" pid="9" name="Objective-ModificationStamp">
    <vt:filetime>2016-11-11T04:42:59Z</vt:filetime>
  </property>
  <property fmtid="{D5CDD505-2E9C-101B-9397-08002B2CF9AE}" pid="10" name="Objective-Owner">
    <vt:lpwstr>Randhawa, Jasbir (MR)(DDER -  External Relations)</vt:lpwstr>
  </property>
  <property fmtid="{D5CDD505-2E9C-101B-9397-08002B2CF9AE}" pid="11" name="Objective-Path">
    <vt:lpwstr>Objective Global Folder - PROD:Defence Business Units:Intelligence and Security Group:HM BRANCH : Hydrography and Metoc Branch:HM BRANCH WORLD:03 HM  BRANCH CORPORATE FILES:D. (Process 03) Management of External Relations Process:b. Process 03 Corporate f</vt:lpwstr>
  </property>
  <property fmtid="{D5CDD505-2E9C-101B-9397-08002B2CF9AE}" pid="12" name="Objective-Parent">
    <vt:lpwstr>SWPHC14_Agenda Items</vt:lpwstr>
  </property>
  <property fmtid="{D5CDD505-2E9C-101B-9397-08002B2CF9AE}" pid="13" name="Objective-State">
    <vt:lpwstr>Published</vt:lpwstr>
  </property>
  <property fmtid="{D5CDD505-2E9C-101B-9397-08002B2CF9AE}" pid="14" name="Objective-Version">
    <vt:lpwstr>1.0</vt:lpwstr>
  </property>
  <property fmtid="{D5CDD505-2E9C-101B-9397-08002B2CF9AE}" pid="15" name="Objective-VersionNumber">
    <vt:i4>1</vt:i4>
  </property>
  <property fmtid="{D5CDD505-2E9C-101B-9397-08002B2CF9AE}" pid="16" name="Objective-VersionComment">
    <vt:lpwstr>First version</vt:lpwstr>
  </property>
  <property fmtid="{D5CDD505-2E9C-101B-9397-08002B2CF9AE}" pid="17" name="Objective-FileNumber">
    <vt:lpwstr> </vt:lpwstr>
  </property>
  <property fmtid="{D5CDD505-2E9C-101B-9397-08002B2CF9AE}" pid="18" name="Objective-Classification">
    <vt:lpwstr>[Inherited - Unclassified]</vt:lpwstr>
  </property>
  <property fmtid="{D5CDD505-2E9C-101B-9397-08002B2CF9AE}" pid="19" name="Objective-Caveats">
    <vt:lpwstr> </vt:lpwstr>
  </property>
  <property fmtid="{D5CDD505-2E9C-101B-9397-08002B2CF9AE}" pid="20" name="Objective-Document Type [system]">
    <vt:lpwstr> </vt:lpwstr>
  </property>
</Properties>
</file>