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handoutMasterIdLst>
    <p:handoutMasterId r:id="rId20"/>
  </p:handoutMasterIdLst>
  <p:sldIdLst>
    <p:sldId id="356" r:id="rId2"/>
    <p:sldId id="389" r:id="rId3"/>
    <p:sldId id="394" r:id="rId4"/>
    <p:sldId id="428" r:id="rId5"/>
    <p:sldId id="398" r:id="rId6"/>
    <p:sldId id="411" r:id="rId7"/>
    <p:sldId id="431" r:id="rId8"/>
    <p:sldId id="402" r:id="rId9"/>
    <p:sldId id="405" r:id="rId10"/>
    <p:sldId id="412" r:id="rId11"/>
    <p:sldId id="413" r:id="rId12"/>
    <p:sldId id="429" r:id="rId13"/>
    <p:sldId id="432" r:id="rId14"/>
    <p:sldId id="430" r:id="rId15"/>
    <p:sldId id="433" r:id="rId16"/>
    <p:sldId id="406" r:id="rId17"/>
    <p:sldId id="407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678"/>
    <a:srgbClr val="17375E"/>
    <a:srgbClr val="D5FAF6"/>
    <a:srgbClr val="6EE0C8"/>
    <a:srgbClr val="224F86"/>
    <a:srgbClr val="A1D9D6"/>
    <a:srgbClr val="6EE1C8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85758" autoAdjust="0"/>
  </p:normalViewPr>
  <p:slideViewPr>
    <p:cSldViewPr>
      <p:cViewPr varScale="1">
        <p:scale>
          <a:sx n="86" d="100"/>
          <a:sy n="86" d="100"/>
        </p:scale>
        <p:origin x="11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54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D9E3A-2720-42C8-8920-C9EB8F975E37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24E50A-961B-4FB7-BD27-9B57E20EE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3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826B35C-B2F9-415A-9A8C-84F6948B0874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F0714574-A2BE-47B6-959D-994CBE4F0F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7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E1FAFA"/>
                </a:solidFill>
              </a:rPr>
              <a:t>Font: RGB 213; 250; 246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E1FAFA"/>
                </a:solidFill>
              </a:rPr>
              <a:t>Highlight green: 110; 225; 200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E1FAFA"/>
                </a:solidFill>
              </a:rPr>
              <a:t>GEBCO darker banner green RGB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E1FAFA"/>
                </a:solidFill>
              </a:rPr>
              <a:t>161; 217; 214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E1FAFA"/>
                </a:solidFill>
              </a:rPr>
              <a:t>Background: RGB 30; 70; 120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F20688-9222-4742-A6EF-5E9B3110133D}" type="slidenum">
              <a:rPr lang="en-GB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20136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14574-A2BE-47B6-959D-994CBE4F0FC8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284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14574-A2BE-47B6-959D-994CBE4F0FC8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76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BF3B-0801-48FC-AF9C-A11E65396971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1E7EE8-8578-41DE-A34A-8AE7A9DBBF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852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98F5-A07A-4A6C-9D2D-C835510CB875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0DCE4-EB7E-4277-A351-500A68EEF3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20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AED4-CD7D-400F-8B9F-8376F4F621DC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9C34-8198-46CA-8413-4920A35106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3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gebco_bann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19BD-8D47-41E6-9694-DE08B3D7247B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2C50F-EF0B-402B-9B63-BFE0B6A07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21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F949-A656-4F81-A009-27D794CAEF5F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21D49AD-0D71-4A35-B21F-BB2205DA44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33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7A42-55AF-4549-811E-74F5A46C69E5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EBBA-7019-410C-BFED-D1CA4AE596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029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4F47-A935-4612-A08A-0F60E4460D78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0C7D-73DB-427E-A3C5-3DF9A08AEE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963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8FFB-0639-4A01-9F4E-AA1C70FA7615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D4E92-6B4A-40B0-9710-F752077863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8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CD5C-7DEE-4814-AADF-C31CB1CADFBB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565B8-10A9-48B2-9A6C-AC2F7F58B0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675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B743-6DB1-4B74-A45B-0D1D30782AD3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6256F-49BB-460F-BC9C-8DFC29B882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04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72A9-97DF-49AF-871B-E137C13DF913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AB94C7-9D26-445C-BD28-2404088253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3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5666FD-B27F-4375-8544-78CFE8EAF3BB}" type="datetimeFigureOut">
              <a:rPr lang="en-GB"/>
              <a:pPr>
                <a:defRPr/>
              </a:pPr>
              <a:t>06/04/2017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FA604CA7-7B04-4884-B08F-2661FE94E971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31" r:id="rId9"/>
    <p:sldLayoutId id="2147484026" r:id="rId10"/>
    <p:sldLayoutId id="21474840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bco.net/about_us/overview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gdc.noaa.gov/gazettee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gebco_bann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2514600" y="63500"/>
            <a:ext cx="4114800" cy="1073150"/>
            <a:chOff x="2362200" y="63519"/>
            <a:chExt cx="4114800" cy="1073113"/>
          </a:xfrm>
        </p:grpSpPr>
        <p:pic>
          <p:nvPicPr>
            <p:cNvPr id="6152" name="Picture 6" descr="unesco_ioc_logo_transparent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27341"/>
              <a:ext cx="1828800" cy="94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7" descr="IHO_log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231" y="76200"/>
              <a:ext cx="764737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8" descr="gebco-text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63519"/>
              <a:ext cx="1066800" cy="10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85900"/>
            <a:ext cx="844867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152400" y="1447800"/>
            <a:ext cx="8839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GEBCO</a:t>
            </a:r>
            <a:r>
              <a:rPr lang="en-GB" altLang="en-US" sz="2800" dirty="0">
                <a:latin typeface="Arial" panose="020B0604020202020204" pitchFamily="34" charset="0"/>
              </a:rPr>
              <a:t/>
            </a:r>
            <a:br>
              <a:rPr lang="en-GB" altLang="en-US" sz="2800" dirty="0">
                <a:latin typeface="Arial" panose="020B0604020202020204" pitchFamily="34" charset="0"/>
              </a:rPr>
            </a:b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</a:rPr>
              <a:t/>
            </a:r>
            <a:br>
              <a:rPr lang="en-GB" altLang="en-US" sz="2800" dirty="0">
                <a:latin typeface="Arial" panose="020B0604020202020204" pitchFamily="34" charset="0"/>
              </a:rPr>
            </a:br>
            <a:r>
              <a:rPr lang="en-GB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(GENERAL </a:t>
            </a: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BATHYMETRIC CHART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OF THE </a:t>
            </a:r>
            <a:r>
              <a:rPr lang="en-GB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OCEANS)</a:t>
            </a:r>
            <a:endParaRPr lang="en-GB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i="1" dirty="0">
              <a:solidFill>
                <a:srgbClr val="6EE0C8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i="1" dirty="0">
              <a:solidFill>
                <a:srgbClr val="6EE0C8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304800" y="6005633"/>
            <a:ext cx="8448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On behalf of GEBCO: Shereen Sharma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400" dirty="0">
              <a:latin typeface="Arial" panose="020B0604020202020204" pitchFamily="34" charset="0"/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1038225" y="6113463"/>
            <a:ext cx="708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4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ZA" altLang="en-US" sz="3200" b="1">
                <a:solidFill>
                  <a:srgbClr val="224F86"/>
                </a:solidFill>
                <a:latin typeface="Arial" panose="020B0604020202020204" pitchFamily="34" charset="0"/>
              </a:rPr>
              <a:t>Shallow water bathymetry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748713" cy="5257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charset="0"/>
              <a:buChar char="•"/>
              <a:defRPr/>
            </a:pPr>
            <a:r>
              <a:rPr lang="en-GB" altLang="en-US" sz="2400" dirty="0">
                <a:solidFill>
                  <a:prstClr val="black"/>
                </a:solidFill>
                <a:latin typeface="Calibri"/>
                <a:cs typeface="Arial" charset="0"/>
              </a:rPr>
              <a:t>To more accurately model the shape of the ocean floor in all areas and serve a wider user community, GEBCO is striving to improve its gridded bathymetric datasets in shallower waters</a:t>
            </a:r>
          </a:p>
          <a:p>
            <a:pPr>
              <a:buClrTx/>
              <a:buSzPct val="100000"/>
              <a:buFont typeface="Arial" charset="0"/>
              <a:buChar char="•"/>
              <a:defRPr/>
            </a:pPr>
            <a:endParaRPr lang="en-GB" altLang="en-US" sz="24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buClrTx/>
              <a:buSzPct val="100000"/>
              <a:buFont typeface="Arial" charset="0"/>
              <a:buChar char="•"/>
              <a:defRPr/>
            </a:pPr>
            <a:r>
              <a:rPr lang="en-GB" altLang="en-US" sz="2400" dirty="0">
                <a:solidFill>
                  <a:prstClr val="black"/>
                </a:solidFill>
                <a:latin typeface="Calibri"/>
                <a:cs typeface="Arial" charset="0"/>
              </a:rPr>
              <a:t>In 2006 a request was made to IHO Member States to provide ENC data (usage bands 2 and 3) to GEBCO to help update its global model </a:t>
            </a:r>
          </a:p>
          <a:p>
            <a:pPr>
              <a:buClrTx/>
              <a:buSzPct val="100000"/>
              <a:buFont typeface="Arial" charset="0"/>
              <a:buChar char="•"/>
              <a:defRPr/>
            </a:pPr>
            <a:endParaRPr lang="en-GB" altLang="en-US" sz="24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/>
                <a:cs typeface="Arial" charset="0"/>
              </a:rPr>
              <a:t>New request to IHO MS for ENC data sent out in March 2016 (circular letter 11/2016)</a:t>
            </a:r>
          </a:p>
          <a:p>
            <a:pPr marL="393192" lvl="1" indent="0" fontAlgn="auto">
              <a:lnSpc>
                <a:spcPct val="90000"/>
              </a:lnSpc>
              <a:spcAft>
                <a:spcPts val="0"/>
              </a:spcAft>
              <a:buClr>
                <a:srgbClr val="0F6FC6"/>
              </a:buClr>
              <a:buFont typeface="Wingdings 2"/>
              <a:buNone/>
              <a:defRPr/>
            </a:pP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0BD0D9"/>
              </a:buClr>
              <a:buFont typeface="Arial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ZA" altLang="en-US" sz="3200" b="1">
                <a:solidFill>
                  <a:srgbClr val="224F86"/>
                </a:solidFill>
                <a:latin typeface="Arial" panose="020B0604020202020204" pitchFamily="34" charset="0"/>
              </a:rPr>
              <a:t>Shallow water bathymetry – ENC data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0" y="60737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ENC data coverage (usage bands 2 &amp; 3) provided </a:t>
            </a:r>
            <a:r>
              <a:rPr lang="en-GB" altLang="en-US" sz="1800">
                <a:latin typeface="Arial" panose="020B0604020202020204" pitchFamily="34" charset="0"/>
              </a:rPr>
              <a:t>by IHO MS and organizations, </a:t>
            </a:r>
            <a:r>
              <a:rPr lang="en-US" altLang="en-US" sz="1800">
                <a:latin typeface="Arial" panose="020B0604020202020204" pitchFamily="34" charset="0"/>
              </a:rPr>
              <a:t>to date, </a:t>
            </a:r>
            <a:r>
              <a:rPr lang="en-GB" altLang="en-US" sz="1800">
                <a:latin typeface="Arial" panose="020B0604020202020204" pitchFamily="34" charset="0"/>
              </a:rPr>
              <a:t>to GEBCO for grid updating work </a:t>
            </a:r>
            <a:r>
              <a:rPr lang="en-US" altLang="en-US" sz="1800">
                <a:latin typeface="Arial" panose="020B0604020202020204" pitchFamily="34" charset="0"/>
              </a:rPr>
              <a:t>after calls in 2006 (yellow) and 2016 (red), 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52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+mj-lt"/>
              </a:rPr>
              <a:t>The  was held in June 2016 and was attended by over 150 senior representatives, scientists, scholars and business associates from major ocean related organisations from around the world. </a:t>
            </a:r>
          </a:p>
          <a:p>
            <a:endParaRPr lang="en-AU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52838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800" b="1" dirty="0" smtClean="0">
              <a:latin typeface="+mj-lt"/>
            </a:endParaRPr>
          </a:p>
          <a:p>
            <a:r>
              <a:rPr lang="en-AU" sz="2800" b="1" dirty="0" smtClean="0">
                <a:latin typeface="+mj-lt"/>
              </a:rPr>
              <a:t> </a:t>
            </a:r>
          </a:p>
          <a:p>
            <a:r>
              <a:rPr lang="en-AU" sz="2800" b="1" dirty="0" smtClean="0">
                <a:latin typeface="+mj-lt"/>
              </a:rPr>
              <a:t>Future of Ocean Floor Mapping </a:t>
            </a:r>
          </a:p>
          <a:p>
            <a:endParaRPr lang="en-AU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dirty="0" smtClean="0">
              <a:latin typeface="+mj-lt"/>
            </a:endParaRPr>
          </a:p>
          <a:p>
            <a:r>
              <a:rPr lang="en-AU" sz="2400" dirty="0" smtClean="0">
                <a:latin typeface="+mj-lt"/>
              </a:rPr>
              <a:t> </a:t>
            </a:r>
          </a:p>
          <a:p>
            <a:r>
              <a:rPr lang="en-AU" sz="2400" b="1" dirty="0" smtClean="0">
                <a:latin typeface="+mj-lt"/>
              </a:rPr>
              <a:t>Seabed 2030</a:t>
            </a:r>
          </a:p>
          <a:p>
            <a:r>
              <a:rPr lang="en-AU" sz="2400" dirty="0" smtClean="0">
                <a:latin typeface="+mj-lt"/>
              </a:rPr>
              <a:t>Mr </a:t>
            </a:r>
            <a:r>
              <a:rPr lang="en-AU" sz="2400" dirty="0" err="1" smtClean="0">
                <a:latin typeface="+mj-lt"/>
              </a:rPr>
              <a:t>Sasakawa</a:t>
            </a:r>
            <a:r>
              <a:rPr lang="en-AU" sz="2400" dirty="0" smtClean="0">
                <a:latin typeface="+mj-lt"/>
              </a:rPr>
              <a:t>, Chairman of The Nippon Foundation, set forth an initiative to partner with GEBCO to cooperatively work towards mapping 100% of the World Ocean bathymetry by 2030!</a:t>
            </a:r>
          </a:p>
          <a:p>
            <a:endParaRPr lang="en-AU" sz="2400" dirty="0" smtClean="0">
              <a:latin typeface="+mj-lt"/>
            </a:endParaRPr>
          </a:p>
          <a:p>
            <a:r>
              <a:rPr lang="en-AU" sz="2400" dirty="0" smtClean="0">
                <a:latin typeface="+mj-lt"/>
              </a:rPr>
              <a:t>More than 85 per cent of the world ocean floor remains unmapped with modern mapping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288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latin typeface="+mj-lt"/>
              </a:rPr>
              <a:t>This project will seek to encourage the data collectors and data managers of governmental, academic and private interests to work together to improve the quality of publicly-available grids of the ocean floor.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914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800"/>
              </a:spcAft>
              <a:defRPr/>
            </a:pPr>
            <a:r>
              <a:rPr lang="en-US" altLang="en-US" sz="3600" b="1" dirty="0">
                <a:solidFill>
                  <a:srgbClr val="D5FAF6"/>
                </a:solidFill>
              </a:rPr>
              <a:t/>
            </a:r>
            <a:br>
              <a:rPr lang="en-US" altLang="en-US" sz="3600" b="1" dirty="0">
                <a:solidFill>
                  <a:srgbClr val="D5FAF6"/>
                </a:solidFill>
              </a:rPr>
            </a:br>
            <a:r>
              <a:rPr lang="en-US" altLang="en-US" sz="3200" b="1" dirty="0">
                <a:solidFill>
                  <a:srgbClr val="1E4678"/>
                </a:solidFill>
              </a:rPr>
              <a:t>The </a:t>
            </a:r>
            <a:r>
              <a:rPr lang="en-US" altLang="en-US" sz="3200" b="1" dirty="0" smtClean="0">
                <a:solidFill>
                  <a:srgbClr val="1E4678"/>
                </a:solidFill>
              </a:rPr>
              <a:t>Postgraduate </a:t>
            </a:r>
            <a:r>
              <a:rPr lang="en-US" altLang="en-US" sz="3200" b="1" dirty="0">
                <a:solidFill>
                  <a:srgbClr val="1E4678"/>
                </a:solidFill>
              </a:rPr>
              <a:t>in Ocean Bathymetry</a:t>
            </a:r>
          </a:p>
          <a:p>
            <a:pPr algn="ctr" eaLnBrk="1" hangingPunct="1">
              <a:spcAft>
                <a:spcPts val="1800"/>
              </a:spcAft>
              <a:defRPr/>
            </a:pPr>
            <a:r>
              <a:rPr lang="en-US" altLang="en-US" sz="2400" i="1" dirty="0">
                <a:latin typeface="+mj-lt"/>
              </a:rPr>
              <a:t>Designed to train a new generation of scientists and hydrographers in ocean bathymetry</a:t>
            </a:r>
          </a:p>
          <a:p>
            <a:pPr algn="ctr" eaLnBrk="1" hangingPunct="1">
              <a:defRPr/>
            </a:pPr>
            <a:r>
              <a:rPr lang="en-US" altLang="en-US" sz="2400" dirty="0">
                <a:latin typeface="+mj-lt"/>
              </a:rPr>
              <a:t>is funded by:</a:t>
            </a:r>
            <a:br>
              <a:rPr lang="en-US" altLang="en-US" sz="2400" dirty="0">
                <a:latin typeface="+mj-lt"/>
              </a:rPr>
            </a:br>
            <a:r>
              <a:rPr lang="en-US" altLang="en-US" sz="2400" dirty="0">
                <a:latin typeface="+mj-lt"/>
              </a:rPr>
              <a:t>    </a:t>
            </a:r>
            <a:r>
              <a:rPr lang="en-US" altLang="en-US" sz="2600" b="1" dirty="0">
                <a:latin typeface="+mj-lt"/>
              </a:rPr>
              <a:t>The Nippon Foundation of Japan</a:t>
            </a:r>
            <a:br>
              <a:rPr lang="en-US" altLang="en-US" sz="2600" b="1" dirty="0">
                <a:latin typeface="+mj-lt"/>
              </a:rPr>
            </a:br>
            <a:r>
              <a:rPr lang="en-US" altLang="en-US" sz="2600" b="1" dirty="0">
                <a:latin typeface="+mj-lt"/>
              </a:rPr>
              <a:t>    </a:t>
            </a:r>
            <a:endParaRPr lang="en-US" altLang="en-US" sz="2400" dirty="0">
              <a:latin typeface="+mj-lt"/>
            </a:endParaRPr>
          </a:p>
          <a:p>
            <a:pPr algn="ctr" eaLnBrk="1" hangingPunct="1">
              <a:defRPr/>
            </a:pPr>
            <a:r>
              <a:rPr lang="en-US" altLang="en-US" sz="2400" b="1" dirty="0">
                <a:latin typeface="+mj-lt"/>
              </a:rPr>
              <a:t>and taught at:</a:t>
            </a:r>
            <a:r>
              <a:rPr lang="en-US" altLang="en-US" sz="2400" dirty="0">
                <a:latin typeface="+mj-lt"/>
              </a:rPr>
              <a:t/>
            </a:r>
            <a:br>
              <a:rPr lang="en-US" altLang="en-US" sz="2400" dirty="0">
                <a:latin typeface="+mj-lt"/>
              </a:rPr>
            </a:br>
            <a:r>
              <a:rPr lang="en-US" altLang="en-US" sz="2400" dirty="0">
                <a:latin typeface="+mj-lt"/>
              </a:rPr>
              <a:t>The </a:t>
            </a:r>
            <a:r>
              <a:rPr lang="en-US" altLang="en-US" sz="2200" b="1" dirty="0">
                <a:latin typeface="+mj-lt"/>
              </a:rPr>
              <a:t>Center for Coastal  and Ocean Mapping / </a:t>
            </a:r>
            <a:br>
              <a:rPr lang="en-US" altLang="en-US" sz="2200" b="1" dirty="0">
                <a:latin typeface="+mj-lt"/>
              </a:rPr>
            </a:br>
            <a:r>
              <a:rPr lang="en-US" altLang="en-US" sz="2200" b="1" dirty="0">
                <a:latin typeface="+mj-lt"/>
              </a:rPr>
              <a:t>Joint Hydrographic Center; </a:t>
            </a:r>
            <a:r>
              <a:rPr lang="en-GB" altLang="en-US" sz="2200" b="1" dirty="0">
                <a:latin typeface="+mj-lt"/>
              </a:rPr>
              <a:t>University of New Hampshire, USA</a:t>
            </a:r>
            <a:endParaRPr lang="en-US" altLang="en-US" sz="2200" b="1" dirty="0">
              <a:latin typeface="+mj-lt"/>
            </a:endParaRPr>
          </a:p>
          <a:p>
            <a:pPr algn="ctr" eaLnBrk="1" hangingPunct="1">
              <a:spcAft>
                <a:spcPts val="1800"/>
              </a:spcAft>
              <a:defRPr/>
            </a:pPr>
            <a:endParaRPr lang="en-US" altLang="en-US" sz="2400" b="1" dirty="0">
              <a:solidFill>
                <a:srgbClr val="E1FAFA"/>
              </a:solidFill>
            </a:endParaRPr>
          </a:p>
          <a:p>
            <a:pPr algn="ctr" eaLnBrk="1" hangingPunct="1">
              <a:spcAft>
                <a:spcPts val="1800"/>
              </a:spcAft>
              <a:defRPr/>
            </a:pPr>
            <a:r>
              <a:rPr lang="en-US" altLang="en-US" sz="2400" b="1" dirty="0">
                <a:solidFill>
                  <a:srgbClr val="E1FAFA"/>
                </a:solidFill>
              </a:rPr>
              <a:t/>
            </a:r>
            <a:br>
              <a:rPr lang="en-US" altLang="en-US" sz="2400" b="1" dirty="0">
                <a:solidFill>
                  <a:srgbClr val="E1FAFA"/>
                </a:solidFill>
              </a:rPr>
            </a:br>
            <a:endParaRPr lang="en-GB" altLang="en-US" sz="2400" b="1" dirty="0">
              <a:solidFill>
                <a:srgbClr val="D5FAF6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3048000"/>
            <a:ext cx="1239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l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818702" cy="3957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486400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76 Scholars so far....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</a:pPr>
            <a:r>
              <a:rPr lang="en-ZA" altLang="en-US" sz="3200" b="1">
                <a:solidFill>
                  <a:srgbClr val="1E4678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748713" cy="5257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100000"/>
              <a:buFont typeface="Wingdings 2"/>
              <a:buNone/>
              <a:defRPr/>
            </a:pPr>
            <a:r>
              <a:rPr lang="en-US" altLang="en-US" sz="2400" b="1" dirty="0">
                <a:latin typeface="+mj-lt"/>
              </a:rPr>
              <a:t>GEBCO aims to: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+mj-lt"/>
            </a:endParaRPr>
          </a:p>
          <a:p>
            <a:pPr marL="428625" indent="-34290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Continually update and improve its global bathymetric model and collaborate with regional mapping groups to help achieve this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+mj-lt"/>
            </a:endParaRPr>
          </a:p>
          <a:p>
            <a:pPr marL="428625" indent="-34290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Encourage (where possible) the contribution of bathymetry data to publicly-available national or international databases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+mj-lt"/>
              </a:rPr>
              <a:t>   </a:t>
            </a:r>
            <a:r>
              <a:rPr lang="en-US" altLang="en-US" sz="2400" dirty="0" smtClean="0">
                <a:latin typeface="+mj-lt"/>
                <a:hlinkClick r:id="rId2"/>
              </a:rPr>
              <a:t>GEBCO project and community </a:t>
            </a:r>
            <a:endParaRPr lang="en-US" altLang="en-US" sz="2400" dirty="0" smtClean="0">
              <a:latin typeface="+mj-lt"/>
            </a:endParaRPr>
          </a:p>
          <a:p>
            <a:pPr>
              <a:buClrTx/>
              <a:buSzPct val="100000"/>
              <a:buNone/>
              <a:defRPr/>
            </a:pPr>
            <a:endParaRPr lang="en-US" altLang="en-US" sz="2400" dirty="0">
              <a:latin typeface="+mj-lt"/>
            </a:endParaRPr>
          </a:p>
          <a:p>
            <a:pPr marL="0" indent="0">
              <a:buClrTx/>
              <a:buSzPct val="100000"/>
              <a:buFont typeface="Wingdings 2"/>
              <a:buNone/>
              <a:defRPr/>
            </a:pPr>
            <a:r>
              <a:rPr lang="en-US" altLang="en-US" sz="2400" dirty="0">
                <a:latin typeface="+mj-lt"/>
              </a:rPr>
              <a:t>How to contribute data to help update GEBCO’s global grid</a:t>
            </a:r>
            <a:r>
              <a:rPr lang="en-US" altLang="en-US" sz="2400" b="1" dirty="0">
                <a:latin typeface="+mj-lt"/>
              </a:rPr>
              <a:t>: </a:t>
            </a:r>
            <a:r>
              <a:rPr lang="en-US" altLang="en-US" sz="2400" dirty="0">
                <a:latin typeface="+mj-lt"/>
              </a:rPr>
              <a:t>www.gebco.net/about_us/contributing_data/</a:t>
            </a:r>
          </a:p>
          <a:p>
            <a:pPr>
              <a:buClrTx/>
              <a:buSzPct val="100000"/>
              <a:buFont typeface="Arial" charset="0"/>
              <a:buChar char="•"/>
              <a:defRPr/>
            </a:pPr>
            <a:endParaRPr lang="en-US" altLang="en-US" sz="2400" dirty="0">
              <a:latin typeface="+mj-lt"/>
              <a:cs typeface="Arial" charset="0"/>
            </a:endParaRPr>
          </a:p>
          <a:p>
            <a:pPr marL="393192" lvl="1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748713" cy="5257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Wingdings 2"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>
              <a:spcBef>
                <a:spcPct val="0"/>
              </a:spcBef>
              <a:buFont typeface="Wingdings 2"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>
              <a:spcBef>
                <a:spcPct val="0"/>
              </a:spcBef>
              <a:buFont typeface="Wingdings 2"/>
              <a:buNone/>
              <a:defRPr/>
            </a:pPr>
            <a:endParaRPr lang="en-GB" altLang="en-US" sz="3600" b="1" dirty="0">
              <a:latin typeface="+mj-lt"/>
            </a:endParaRPr>
          </a:p>
          <a:p>
            <a:pPr algn="ctr">
              <a:spcBef>
                <a:spcPct val="0"/>
              </a:spcBef>
              <a:buFont typeface="Wingdings 2"/>
              <a:buNone/>
              <a:defRPr/>
            </a:pPr>
            <a:endParaRPr lang="en-US" altLang="en-US" sz="3600" b="1" dirty="0">
              <a:latin typeface="+mj-lt"/>
              <a:cs typeface="Arial" charset="0"/>
            </a:endParaRPr>
          </a:p>
          <a:p>
            <a:pPr marL="393192" lvl="1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dirty="0">
              <a:latin typeface="+mj-lt"/>
              <a:cs typeface="Arial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638800"/>
            <a:ext cx="386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443657" cy="3862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8441" y="990600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2400" b="1" dirty="0" smtClean="0"/>
              <a:t>Thank you</a:t>
            </a:r>
            <a:endParaRPr lang="en-GB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7810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What is GEBCO?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600200"/>
            <a:ext cx="8991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en-GB" altLang="en-US" sz="2400" dirty="0">
                <a:latin typeface="+mj-lt"/>
              </a:rPr>
              <a:t>The General Bathymetric Chart of the Oceans (GEBCO</a:t>
            </a:r>
            <a:r>
              <a:rPr lang="en-GB" altLang="en-US" sz="2400" dirty="0" smtClean="0">
                <a:latin typeface="+mj-lt"/>
              </a:rPr>
              <a:t>),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400" dirty="0" smtClean="0">
                <a:latin typeface="+mj-lt"/>
              </a:rPr>
              <a:t>	Operates under the joint auspices of the International 		Hydrographic 	Organization (IHO) and Intergovernmental 	Oceanographic Commission (IOC)</a:t>
            </a:r>
          </a:p>
          <a:p>
            <a:pPr indent="361950" eaLnBrk="1" hangingPunct="1">
              <a:spcAft>
                <a:spcPts val="1800"/>
              </a:spcAft>
              <a:tabLst>
                <a:tab pos="361950" algn="l"/>
              </a:tabLst>
              <a:defRPr/>
            </a:pPr>
            <a:r>
              <a:rPr lang="en-GB" altLang="en-US" sz="2400" dirty="0" smtClean="0">
                <a:latin typeface="+mj-lt"/>
              </a:rPr>
              <a:t>	Aims to provide the most authoritative, publicly-available </a:t>
            </a:r>
            <a:br>
              <a:rPr lang="en-GB" altLang="en-US" sz="2400" dirty="0" smtClean="0">
                <a:latin typeface="+mj-lt"/>
              </a:rPr>
            </a:br>
            <a:r>
              <a:rPr lang="en-GB" altLang="en-US" sz="2400" dirty="0" smtClean="0">
                <a:latin typeface="+mj-lt"/>
              </a:rPr>
              <a:t>		bathymetric data sets for the world’s oceans</a:t>
            </a:r>
          </a:p>
          <a:p>
            <a:pPr indent="361950" eaLnBrk="1" hangingPunct="1">
              <a:spcAft>
                <a:spcPts val="1800"/>
              </a:spcAft>
              <a:tabLst>
                <a:tab pos="361950" algn="l"/>
              </a:tabLst>
              <a:defRPr/>
            </a:pPr>
            <a:r>
              <a:rPr lang="en-GB" altLang="en-US" sz="2400" dirty="0" smtClean="0">
                <a:latin typeface="+mj-lt"/>
              </a:rPr>
              <a:t>	</a:t>
            </a:r>
            <a:r>
              <a:rPr lang="en-GB" altLang="en-US" sz="2400" dirty="0" smtClean="0">
                <a:solidFill>
                  <a:srgbClr val="000000"/>
                </a:solidFill>
                <a:latin typeface="+mj-lt"/>
              </a:rPr>
              <a:t>We are a non-profit making organisation which relies 			largely on the voluntary contributions of an enthusiastic 			international team of geoscientists and </a:t>
            </a:r>
            <a:r>
              <a:rPr lang="en-GB" altLang="en-US" sz="2400" dirty="0" err="1" smtClean="0">
                <a:solidFill>
                  <a:srgbClr val="000000"/>
                </a:solidFill>
                <a:latin typeface="+mj-lt"/>
              </a:rPr>
              <a:t>hydrographers</a:t>
            </a:r>
            <a:endParaRPr lang="en-GB" altLang="en-US" sz="2400" dirty="0" smtClean="0">
              <a:solidFill>
                <a:srgbClr val="000000"/>
              </a:solidFill>
              <a:latin typeface="+mj-lt"/>
            </a:endParaRPr>
          </a:p>
          <a:p>
            <a:pPr indent="361950" eaLnBrk="1" hangingPunct="1">
              <a:spcAft>
                <a:spcPts val="1800"/>
              </a:spcAft>
              <a:tabLst>
                <a:tab pos="361950" algn="l"/>
              </a:tabLst>
              <a:defRPr/>
            </a:pPr>
            <a:r>
              <a:rPr lang="en-GB" altLang="en-US" sz="2400" dirty="0" smtClean="0">
                <a:latin typeface="+mj-lt"/>
              </a:rPr>
              <a:t> </a:t>
            </a:r>
            <a:endParaRPr lang="en-GB" altLang="en-US" sz="2400" dirty="0">
              <a:latin typeface="+mj-lt"/>
            </a:endParaRPr>
          </a:p>
          <a:p>
            <a:pPr indent="361950" eaLnBrk="1" hangingPunct="1">
              <a:spcAft>
                <a:spcPts val="1800"/>
              </a:spcAft>
              <a:tabLst>
                <a:tab pos="361950" algn="l"/>
              </a:tabLst>
              <a:defRPr/>
            </a:pPr>
            <a:endParaRPr lang="en-GB" altLang="en-US" sz="2400" dirty="0" smtClean="0">
              <a:latin typeface="+mj-lt"/>
            </a:endParaRPr>
          </a:p>
          <a:p>
            <a:pPr indent="361950" eaLnBrk="1" hangingPunct="1">
              <a:spcAft>
                <a:spcPts val="1800"/>
              </a:spcAft>
              <a:tabLst>
                <a:tab pos="361950" algn="l"/>
              </a:tabLst>
              <a:defRPr/>
            </a:pPr>
            <a:endParaRPr lang="en-GB" altLang="en-US" sz="2400" dirty="0" smtClean="0">
              <a:latin typeface="+mj-lt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856287"/>
            <a:ext cx="386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0" y="7429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ZA" altLang="en-US" sz="3200" b="1" dirty="0">
                <a:solidFill>
                  <a:srgbClr val="1E4678"/>
                </a:solidFill>
                <a:latin typeface="Arial" panose="020B0604020202020204" pitchFamily="34" charset="0"/>
              </a:rPr>
              <a:t>GEBCO’s  organisational structure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748713" cy="5257800"/>
          </a:xfrm>
          <a:prstGeom prst="rect">
            <a:avLst/>
          </a:prstGeom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defTabSz="266700" fontAlgn="auto">
              <a:lnSpc>
                <a:spcPct val="90000"/>
              </a:lnSpc>
              <a:spcAft>
                <a:spcPts val="1800"/>
              </a:spcAft>
              <a:buClrTx/>
              <a:buSzPct val="90000"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altLang="en-US" sz="2400" dirty="0">
                <a:latin typeface="+mj-lt"/>
                <a:cs typeface="Arial" charset="0"/>
              </a:rPr>
              <a:t>GEBCO is led by a Guiding Committee consisting of five IHO-appointed members; five IOC-appointed members; Sub-committee Chairs and the Director of the IHO-DCDB</a:t>
            </a:r>
          </a:p>
          <a:p>
            <a:pPr fontAlgn="auto">
              <a:lnSpc>
                <a:spcPct val="90000"/>
              </a:lnSpc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It </a:t>
            </a:r>
            <a:r>
              <a:rPr lang="en-US" altLang="en-US" sz="2400" dirty="0" smtClean="0">
                <a:latin typeface="+mj-lt"/>
                <a:cs typeface="Arial" charset="0"/>
              </a:rPr>
              <a:t>has sub-committees </a:t>
            </a:r>
            <a:r>
              <a:rPr lang="en-US" altLang="en-US" sz="2400" dirty="0">
                <a:latin typeface="+mj-lt"/>
                <a:cs typeface="Arial" charset="0"/>
              </a:rPr>
              <a:t>and a number of working groups:</a:t>
            </a:r>
          </a:p>
          <a:p>
            <a:pPr marL="393192" lvl="1" indent="0" fontAlgn="auto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Sub-Committee on Undersea Feature Names (SCUFN</a:t>
            </a:r>
            <a:r>
              <a:rPr lang="en-US" altLang="en-US" dirty="0" smtClean="0">
                <a:latin typeface="+mj-lt"/>
                <a:cs typeface="Arial" charset="0"/>
              </a:rPr>
              <a:t>)</a:t>
            </a:r>
            <a:endParaRPr lang="en-US" altLang="en-US" dirty="0">
              <a:latin typeface="+mj-lt"/>
              <a:cs typeface="Arial" charset="0"/>
            </a:endParaRPr>
          </a:p>
          <a:p>
            <a:pPr marL="393192" lvl="1" indent="0" fontAlgn="auto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endParaRPr lang="en-US" altLang="en-US" sz="2000" dirty="0" smtClean="0">
              <a:solidFill>
                <a:srgbClr val="666666"/>
              </a:solidFill>
              <a:latin typeface="+mj-lt"/>
              <a:cs typeface="Arial" charset="0"/>
            </a:endParaRPr>
          </a:p>
          <a:p>
            <a:pPr marL="393192" lvl="1" indent="0" fontAlgn="auto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altLang="en-US" sz="2000" dirty="0" smtClean="0">
                <a:solidFill>
                  <a:srgbClr val="666666"/>
                </a:solidFill>
                <a:latin typeface="+mj-lt"/>
                <a:cs typeface="Arial" charset="0"/>
              </a:rPr>
              <a:t>SCUFN </a:t>
            </a:r>
            <a:r>
              <a:rPr lang="en-US" altLang="en-US" sz="2000" dirty="0">
                <a:solidFill>
                  <a:srgbClr val="666666"/>
                </a:solidFill>
                <a:latin typeface="+mj-lt"/>
                <a:cs typeface="Arial" charset="0"/>
              </a:rPr>
              <a:t>maintains and makes available a digital gazetteer of the names, generic feature type and geographic position of features on the seafloor. The gazetteer is available to </a:t>
            </a:r>
            <a:r>
              <a:rPr lang="en-US" altLang="en-US" sz="2000" b="1" dirty="0">
                <a:solidFill>
                  <a:srgbClr val="666666"/>
                </a:solidFill>
                <a:latin typeface="+mj-lt"/>
                <a:cs typeface="Arial" charset="0"/>
                <a:hlinkClick r:id="rId2"/>
              </a:rPr>
              <a:t>view and download</a:t>
            </a:r>
            <a:r>
              <a:rPr lang="en-US" altLang="en-US" sz="2000" dirty="0">
                <a:solidFill>
                  <a:srgbClr val="666666"/>
                </a:solidFill>
                <a:latin typeface="+mj-lt"/>
                <a:cs typeface="Arial" charset="0"/>
              </a:rPr>
              <a:t> via a web </a:t>
            </a:r>
            <a:r>
              <a:rPr lang="en-US" altLang="en-US" sz="2000" dirty="0" smtClean="0">
                <a:solidFill>
                  <a:srgbClr val="666666"/>
                </a:solidFill>
                <a:latin typeface="+mj-lt"/>
                <a:cs typeface="Arial" charset="0"/>
              </a:rPr>
              <a:t>map application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425" y="5695950"/>
            <a:ext cx="386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772400" cy="547842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1"/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2000" dirty="0">
              <a:latin typeface="+mj-lt"/>
            </a:endParaRPr>
          </a:p>
          <a:p>
            <a:pPr marL="742950" lvl="1" indent="-285750"/>
            <a:r>
              <a:rPr lang="en-US" sz="2000" b="1" dirty="0">
                <a:latin typeface="+mj-lt"/>
              </a:rPr>
              <a:t>Sub-Committee on Regional Undersea Mapping (SCRUM)​</a:t>
            </a:r>
          </a:p>
          <a:p>
            <a:pPr lvl="1"/>
            <a:r>
              <a:rPr lang="en-US" sz="2000" dirty="0">
                <a:solidFill>
                  <a:srgbClr val="666666"/>
                </a:solidFill>
                <a:latin typeface="+mj-lt"/>
              </a:rPr>
              <a:t>SCRUM's aims are to facilitate a closer collaboration with regional mapping efforts and coordinate, as well as encourage, the incorporation of their compilations into GEBCO.</a:t>
            </a:r>
          </a:p>
          <a:p>
            <a:pPr lvl="1"/>
            <a:endParaRPr lang="en-US" sz="2000" b="1" dirty="0">
              <a:solidFill>
                <a:srgbClr val="666666"/>
              </a:solidFill>
              <a:latin typeface="+mj-lt"/>
            </a:endParaRPr>
          </a:p>
          <a:p>
            <a:pPr marL="742950" lvl="1" indent="-285750"/>
            <a:r>
              <a:rPr lang="en-US" sz="2000" b="1" dirty="0">
                <a:latin typeface="+mj-lt"/>
              </a:rPr>
              <a:t>GEBCO </a:t>
            </a:r>
            <a:r>
              <a:rPr lang="en-US" sz="2000" b="1" dirty="0" err="1">
                <a:latin typeface="+mj-lt"/>
              </a:rPr>
              <a:t>Cook Book</a:t>
            </a:r>
            <a:r>
              <a:rPr lang="en-US" sz="2000" b="1" dirty="0">
                <a:latin typeface="+mj-lt"/>
              </a:rPr>
              <a:t>​</a:t>
            </a:r>
          </a:p>
          <a:p>
            <a:pPr lvl="1"/>
            <a:r>
              <a:rPr lang="en-US" sz="2000" dirty="0">
                <a:solidFill>
                  <a:srgbClr val="666666"/>
                </a:solidFill>
                <a:latin typeface="+mj-lt"/>
              </a:rPr>
              <a:t>In order to assist and encourage further participation in bathymetric grid development work, GEBCO has created a technical reference manual, </a:t>
            </a:r>
            <a:r>
              <a:rPr lang="en-US" sz="2000" dirty="0" smtClean="0">
                <a:solidFill>
                  <a:srgbClr val="666666"/>
                </a:solidFill>
                <a:latin typeface="+mj-lt"/>
              </a:rPr>
              <a:t>on </a:t>
            </a:r>
            <a:r>
              <a:rPr lang="en-US" sz="2000" dirty="0">
                <a:solidFill>
                  <a:srgbClr val="666666"/>
                </a:solidFill>
                <a:latin typeface="+mj-lt"/>
              </a:rPr>
              <a:t>how to build bathymetric grids.</a:t>
            </a:r>
            <a:r>
              <a:rPr lang="en-US" sz="2000" dirty="0">
                <a:latin typeface="+mj-lt"/>
              </a:rPr>
              <a:t>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lvl="1"/>
            <a:r>
              <a:rPr lang="en-US" dirty="0">
                <a:solidFill>
                  <a:srgbClr val="666666"/>
                </a:solidFill>
                <a:latin typeface="+mj-lt"/>
              </a:rPr>
              <a:t>A wide range of topics are included, for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+mj-lt"/>
              </a:rPr>
              <a:t>gathering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+mj-lt"/>
              </a:rPr>
              <a:t>data cleaning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+mj-lt"/>
              </a:rPr>
              <a:t>gridding 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+mj-lt"/>
              </a:rPr>
              <a:t>software overviews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5856287"/>
            <a:ext cx="386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1E4678"/>
                </a:solidFill>
                <a:latin typeface="Arial" panose="020B0604020202020204" pitchFamily="34" charset="0"/>
              </a:rPr>
              <a:t>GEBCO’s products</a:t>
            </a:r>
            <a:endParaRPr lang="en-ZA" altLang="en-US" sz="3200" b="1">
              <a:solidFill>
                <a:srgbClr val="1E4678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748713" cy="5257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  <a:defRPr/>
            </a:pPr>
            <a:r>
              <a:rPr lang="en-US" altLang="en-US" sz="2400" b="1" dirty="0">
                <a:latin typeface="+mj-lt"/>
                <a:cs typeface="Arial" charset="0"/>
              </a:rPr>
              <a:t>Our bathymetric data sets and products:</a:t>
            </a:r>
          </a:p>
          <a:p>
            <a:pPr marL="0" indent="361950">
              <a:lnSpc>
                <a:spcPct val="150000"/>
              </a:lnSpc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Global gridded bathymetric data set (30 arc-second interval)</a:t>
            </a:r>
          </a:p>
          <a:p>
            <a:pPr marL="0" indent="361950">
              <a:lnSpc>
                <a:spcPct val="150000"/>
              </a:lnSpc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GEBCO Gazetteer of Undersea Feature Names</a:t>
            </a:r>
          </a:p>
          <a:p>
            <a:pPr marL="0" indent="361950">
              <a:lnSpc>
                <a:spcPct val="150000"/>
              </a:lnSpc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GEBCO Digital Atlas</a:t>
            </a:r>
          </a:p>
          <a:p>
            <a:pPr marL="0" indent="361950">
              <a:lnSpc>
                <a:spcPct val="150000"/>
              </a:lnSpc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Grid viewing software</a:t>
            </a:r>
          </a:p>
          <a:p>
            <a:pPr marL="0" indent="361950">
              <a:lnSpc>
                <a:spcPct val="150000"/>
              </a:lnSpc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Printable maps</a:t>
            </a:r>
          </a:p>
          <a:p>
            <a:pPr marL="0" indent="361950">
              <a:lnSpc>
                <a:spcPct val="150000"/>
              </a:lnSpc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Web Map Service (WMS)</a:t>
            </a:r>
          </a:p>
          <a:p>
            <a:pPr marL="0" indent="361950">
              <a:lnSpc>
                <a:spcPct val="150000"/>
              </a:lnSpc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IHO-IOC GEBCO Cook Book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5856287"/>
            <a:ext cx="386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ZA" altLang="en-US" sz="3200" b="1">
                <a:solidFill>
                  <a:srgbClr val="224F86"/>
                </a:solidFill>
                <a:latin typeface="Arial" panose="020B0604020202020204" pitchFamily="34" charset="0"/>
              </a:rPr>
              <a:t>GEBCO’s products: global bathymetric grid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748713" cy="5257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 2"/>
              <a:buNone/>
              <a:defRPr/>
            </a:pPr>
            <a:r>
              <a:rPr lang="en-US" altLang="en-US" sz="2200" dirty="0">
                <a:latin typeface="+mj-lt"/>
              </a:rPr>
              <a:t>The GEBCO Grid is a global terrain model at 30 arc-second intervals:</a:t>
            </a:r>
          </a:p>
          <a:p>
            <a:pPr>
              <a:spcBef>
                <a:spcPct val="0"/>
              </a:spcBef>
              <a:buFont typeface="Wingdings 2"/>
              <a:buNone/>
              <a:defRPr/>
            </a:pPr>
            <a:endParaRPr lang="en-US" altLang="en-US" sz="2200" dirty="0">
              <a:latin typeface="+mj-lt"/>
            </a:endParaRPr>
          </a:p>
          <a:p>
            <a:pPr marL="523875" indent="-342900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+mj-lt"/>
              </a:rPr>
              <a:t>Largely based on a database of ship-track </a:t>
            </a:r>
            <a:br>
              <a:rPr lang="en-US" altLang="en-US" sz="2200" dirty="0">
                <a:latin typeface="+mj-lt"/>
              </a:rPr>
            </a:br>
            <a:r>
              <a:rPr lang="en-US" altLang="en-US" sz="2200" dirty="0">
                <a:latin typeface="+mj-lt"/>
              </a:rPr>
              <a:t>soundings with interpolation between </a:t>
            </a:r>
            <a:br>
              <a:rPr lang="en-US" altLang="en-US" sz="2200" dirty="0">
                <a:latin typeface="+mj-lt"/>
              </a:rPr>
            </a:br>
            <a:r>
              <a:rPr lang="en-US" altLang="en-US" sz="2200" dirty="0">
                <a:latin typeface="+mj-lt"/>
              </a:rPr>
              <a:t>soundings guided by satellite-derived </a:t>
            </a:r>
            <a:br>
              <a:rPr lang="en-US" altLang="en-US" sz="2200" dirty="0">
                <a:latin typeface="+mj-lt"/>
              </a:rPr>
            </a:br>
            <a:r>
              <a:rPr lang="en-US" altLang="en-US" sz="2200" dirty="0">
                <a:latin typeface="+mj-lt"/>
              </a:rPr>
              <a:t>gravity data</a:t>
            </a:r>
          </a:p>
          <a:p>
            <a:pPr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latin typeface="+mj-lt"/>
            </a:endParaRPr>
          </a:p>
          <a:p>
            <a:pPr marL="523875" indent="-342900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+mj-lt"/>
              </a:rPr>
              <a:t>Includes regional grids which may be based </a:t>
            </a:r>
          </a:p>
          <a:p>
            <a:pPr marL="180975" indent="361950">
              <a:spcBef>
                <a:spcPct val="0"/>
              </a:spcBef>
              <a:buClrTx/>
              <a:buSzPct val="100000"/>
              <a:buFont typeface="Wingdings 2"/>
              <a:buNone/>
              <a:defRPr/>
            </a:pPr>
            <a:r>
              <a:rPr lang="en-US" altLang="en-US" sz="2200" dirty="0">
                <a:latin typeface="+mj-lt"/>
              </a:rPr>
              <a:t>on different interpolation models</a:t>
            </a:r>
          </a:p>
          <a:p>
            <a:pPr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latin typeface="+mj-lt"/>
            </a:endParaRPr>
          </a:p>
          <a:p>
            <a:pPr marL="523875" indent="-342900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+mj-lt"/>
              </a:rPr>
              <a:t>Accompanied by a Source Identifier Grid showing which cells are based on soundings or existing grids and which are interpolated</a:t>
            </a:r>
          </a:p>
          <a:p>
            <a:pPr>
              <a:spcBef>
                <a:spcPct val="0"/>
              </a:spcBef>
              <a:defRPr/>
            </a:pPr>
            <a:endParaRPr lang="en-US" altLang="en-US" sz="2200" dirty="0">
              <a:latin typeface="+mj-lt"/>
            </a:endParaRPr>
          </a:p>
          <a:p>
            <a:pPr>
              <a:spcBef>
                <a:spcPct val="0"/>
              </a:spcBef>
              <a:buFont typeface="Wingdings 2"/>
              <a:buNone/>
              <a:defRPr/>
            </a:pPr>
            <a:r>
              <a:rPr lang="en-US" altLang="en-US" sz="2200" dirty="0" smtClean="0">
                <a:latin typeface="+mj-lt"/>
              </a:rPr>
              <a:t>        GEBCO’s </a:t>
            </a:r>
            <a:r>
              <a:rPr lang="en-US" altLang="en-US" sz="2200" dirty="0">
                <a:latin typeface="+mj-lt"/>
              </a:rPr>
              <a:t>grids are made available for non-navigational </a:t>
            </a:r>
            <a:r>
              <a:rPr lang="en-US" altLang="en-US" sz="2200" dirty="0" smtClean="0">
                <a:latin typeface="+mj-lt"/>
              </a:rPr>
              <a:t>purposes!</a:t>
            </a:r>
            <a:endParaRPr lang="en-US" altLang="en-US" sz="2200" dirty="0"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4340" name="Picture 14" descr="globe2_bright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1905000"/>
            <a:ext cx="3048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endParaRPr lang="en-ZA" altLang="en-US" sz="3200" b="1" dirty="0">
              <a:solidFill>
                <a:srgbClr val="224F86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228600" y="1524000"/>
            <a:ext cx="8748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3921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buClrTx/>
              <a:buSzPct val="100000"/>
              <a:buFont typeface="Wingdings 2" panose="05020102010507070707" pitchFamily="18" charset="2"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F6FC6"/>
              </a:buClr>
              <a:buFont typeface="Wingdings 2" panose="05020102010507070707" pitchFamily="18" charset="2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619250"/>
            <a:ext cx="8443657" cy="386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ZA" altLang="en-US" sz="3200" b="1">
                <a:solidFill>
                  <a:srgbClr val="224F86"/>
                </a:solidFill>
                <a:latin typeface="Arial" panose="020B0604020202020204" pitchFamily="34" charset="0"/>
              </a:rPr>
              <a:t>GEBCO’s products: Source Identifier Grid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733800" y="6248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GEBCO Grid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504950"/>
            <a:ext cx="52959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15000" y="1524000"/>
            <a:ext cx="3048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+mj-lt"/>
              </a:rPr>
              <a:t>Example of the GEBCO Source Identifier (SID) Grid showing the source of depth value in each grid cell, i.e. if it is based on </a:t>
            </a:r>
            <a:r>
              <a:rPr lang="en-GB" altLang="en-US" sz="2400" dirty="0" err="1">
                <a:latin typeface="+mj-lt"/>
              </a:rPr>
              <a:t>trackline</a:t>
            </a:r>
            <a:r>
              <a:rPr lang="en-GB" altLang="en-US" sz="2400" dirty="0">
                <a:latin typeface="+mj-lt"/>
              </a:rPr>
              <a:t> data; pre-existing grids or if it is based on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0" y="7429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ZA" altLang="en-US" sz="3200" b="1">
                <a:solidFill>
                  <a:srgbClr val="224F86"/>
                </a:solidFill>
                <a:latin typeface="Arial" panose="020B0604020202020204" pitchFamily="34" charset="0"/>
              </a:rPr>
              <a:t>Filling the data gaps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748713" cy="5257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charset="0"/>
              <a:buChar char="•"/>
              <a:defRPr/>
            </a:pPr>
            <a:r>
              <a:rPr lang="en-GB" altLang="en-US" sz="2400" dirty="0">
                <a:latin typeface="+mj-lt"/>
                <a:cs typeface="Arial" charset="0"/>
              </a:rPr>
              <a:t>Raising awareness of the ‘data gaps’ to encourage data collection in these regions</a:t>
            </a:r>
            <a:endParaRPr lang="en-US" altLang="en-US" sz="2400" dirty="0">
              <a:latin typeface="+mj-lt"/>
              <a:cs typeface="Arial" charset="0"/>
            </a:endParaRPr>
          </a:p>
          <a:p>
            <a:pPr>
              <a:buClrTx/>
              <a:buSzPct val="100000"/>
              <a:buFont typeface="Arial" charset="0"/>
              <a:buChar char="•"/>
              <a:defRPr/>
            </a:pPr>
            <a:endParaRPr lang="en-US" altLang="en-US" sz="1000" dirty="0">
              <a:latin typeface="+mj-lt"/>
              <a:cs typeface="Arial" charset="0"/>
            </a:endParaRPr>
          </a:p>
          <a:p>
            <a:pPr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Encouraging organizations to make their bathymetric data sets easily discoverable and accessible, either directly or by contributing data to international publically-available databases such as the IHO Data Center for Digital Bathymetry (IHO-DCDB)</a:t>
            </a:r>
          </a:p>
          <a:p>
            <a:pPr>
              <a:buClrTx/>
              <a:buSzPct val="100000"/>
              <a:buFont typeface="Arial" charset="0"/>
              <a:buChar char="•"/>
              <a:defRPr/>
            </a:pPr>
            <a:endParaRPr lang="en-US" altLang="en-US" sz="1000" dirty="0">
              <a:latin typeface="+mj-lt"/>
              <a:cs typeface="Arial" charset="0"/>
            </a:endParaRPr>
          </a:p>
          <a:p>
            <a:pPr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Crowd-sourced bathymetry (CSB) initiatives – such as the IHO CSB Working Group</a:t>
            </a:r>
          </a:p>
          <a:p>
            <a:pPr>
              <a:buClrTx/>
              <a:buSzPct val="100000"/>
              <a:buFont typeface="Arial" charset="0"/>
              <a:buChar char="•"/>
              <a:defRPr/>
            </a:pPr>
            <a:endParaRPr lang="en-US" altLang="en-US" sz="1000" dirty="0">
              <a:latin typeface="+mj-lt"/>
              <a:cs typeface="Arial" charset="0"/>
            </a:endParaRPr>
          </a:p>
          <a:p>
            <a:pPr>
              <a:buClrTx/>
              <a:buSzPct val="100000"/>
              <a:buFont typeface="Arial" charset="0"/>
              <a:buChar char="•"/>
              <a:defRPr/>
            </a:pPr>
            <a:r>
              <a:rPr lang="en-US" altLang="en-US" sz="2400" dirty="0">
                <a:latin typeface="+mj-lt"/>
                <a:cs typeface="Arial" charset="0"/>
              </a:rPr>
              <a:t>GEBCO initiative to request shallow water bathymetry data extracted from Electronic Navigation Charts from the Hydrographic community</a:t>
            </a:r>
          </a:p>
          <a:p>
            <a:pPr>
              <a:buClrTx/>
              <a:buSzPct val="100000"/>
              <a:buFont typeface="Arial" charset="0"/>
              <a:buChar char="•"/>
              <a:defRPr/>
            </a:pPr>
            <a:endParaRPr lang="en-US" altLang="en-US" sz="2400" dirty="0">
              <a:latin typeface="+mj-lt"/>
              <a:cs typeface="Arial" charset="0"/>
            </a:endParaRPr>
          </a:p>
          <a:p>
            <a:pPr marL="393192" lvl="1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11436</TotalTime>
  <Words>702</Words>
  <Application>Microsoft Office PowerPoint</Application>
  <PresentationFormat>On-screen Show (4:3)</PresentationFormat>
  <Paragraphs>116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Rochelle Wigley</dc:creator>
  <cp:lastModifiedBy>Alberto Costa Neves</cp:lastModifiedBy>
  <cp:revision>383</cp:revision>
  <dcterms:modified xsi:type="dcterms:W3CDTF">2017-04-06T10:32:51Z</dcterms:modified>
</cp:coreProperties>
</file>