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  <p:sldMasterId id="2147483840" r:id="rId2"/>
  </p:sldMasterIdLst>
  <p:notesMasterIdLst>
    <p:notesMasterId r:id="rId25"/>
  </p:notesMasterIdLst>
  <p:handoutMasterIdLst>
    <p:handoutMasterId r:id="rId26"/>
  </p:handoutMasterIdLst>
  <p:sldIdLst>
    <p:sldId id="773" r:id="rId3"/>
    <p:sldId id="777" r:id="rId4"/>
    <p:sldId id="783" r:id="rId5"/>
    <p:sldId id="786" r:id="rId6"/>
    <p:sldId id="816" r:id="rId7"/>
    <p:sldId id="817" r:id="rId8"/>
    <p:sldId id="818" r:id="rId9"/>
    <p:sldId id="819" r:id="rId10"/>
    <p:sldId id="813" r:id="rId11"/>
    <p:sldId id="820" r:id="rId12"/>
    <p:sldId id="821" r:id="rId13"/>
    <p:sldId id="823" r:id="rId14"/>
    <p:sldId id="824" r:id="rId15"/>
    <p:sldId id="825" r:id="rId16"/>
    <p:sldId id="822" r:id="rId17"/>
    <p:sldId id="826" r:id="rId18"/>
    <p:sldId id="827" r:id="rId19"/>
    <p:sldId id="828" r:id="rId20"/>
    <p:sldId id="829" r:id="rId21"/>
    <p:sldId id="830" r:id="rId22"/>
    <p:sldId id="831" r:id="rId23"/>
    <p:sldId id="832" r:id="rId24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3333CC"/>
    <a:srgbClr val="0099CC"/>
    <a:srgbClr val="66FFFF"/>
    <a:srgbClr val="333399"/>
    <a:srgbClr val="00CC66"/>
    <a:srgbClr val="06518B"/>
    <a:srgbClr val="4BC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3" autoAdjust="0"/>
    <p:restoredTop sz="90166" autoAdjust="0"/>
  </p:normalViewPr>
  <p:slideViewPr>
    <p:cSldViewPr>
      <p:cViewPr varScale="1">
        <p:scale>
          <a:sx n="89" d="100"/>
          <a:sy n="89" d="100"/>
        </p:scale>
        <p:origin x="1292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868"/>
    </p:cViewPr>
  </p:sorterViewPr>
  <p:notesViewPr>
    <p:cSldViewPr>
      <p:cViewPr varScale="1">
        <p:scale>
          <a:sx n="87" d="100"/>
          <a:sy n="87" d="100"/>
        </p:scale>
        <p:origin x="-37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4CE438-07DA-439C-81ED-9F658A4A5A0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4986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C04C2D-A889-43B2-AAC4-FEE5E17FA62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514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NZ" altLang="en-US" smtClean="0">
              <a:cs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2F6C07-5D8F-43B6-BB9F-C75DB107CC43}" type="slidenum">
              <a:rPr lang="en-NZ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NZ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5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NZ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58D53-60DC-48DE-887C-0E5420812BF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4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NZ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Multibeam bathymetry: </a:t>
            </a:r>
            <a:r>
              <a:rPr lang="en-NZ" altLang="en-US" smtClean="0">
                <a:latin typeface="Arial" panose="020B0604020202020204" pitchFamily="34" charset="0"/>
                <a:cs typeface="Arial" panose="020B0604020202020204" pitchFamily="34" charset="0"/>
              </a:rPr>
              <a:t>provides seafloor depth information and is computed by measuring the time that it takes for the signal to return to the sonar.</a:t>
            </a:r>
            <a:endParaRPr lang="en-NZ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Multibeam backscatter </a:t>
            </a:r>
            <a:r>
              <a:rPr lang="en-NZ" altLang="en-US" smtClean="0">
                <a:latin typeface="Arial" panose="020B0604020202020204" pitchFamily="34" charset="0"/>
                <a:cs typeface="Arial" panose="020B0604020202020204" pitchFamily="34" charset="0"/>
              </a:rPr>
              <a:t>is becoming recognized more and more as an invaluable tool. The seafloor backscatter is defined as the amount of acoustic energy being received by the sonar after a complex interaction with the seafloor. This information can be used to determine bottom type, because different bottom types “scatter” sound energy differently. For example, a softer bottom such as mud will return a weaker signal than a harder bottom, like rock.</a:t>
            </a:r>
            <a:endParaRPr lang="en-NZ" altLang="en-US" b="1" i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altLang="en-US" b="1" i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alt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Water Column Data: </a:t>
            </a:r>
            <a:r>
              <a:rPr lang="en-NZ" altLang="en-US" smtClean="0">
                <a:latin typeface="Arial" panose="020B0604020202020204" pitchFamily="34" charset="0"/>
                <a:cs typeface="Arial" panose="020B0604020202020204" pitchFamily="34" charset="0"/>
              </a:rPr>
              <a:t>Water column sonar data, the acoustic backscatter from the near-surface to the seafloor, are used to assess physical and biological characteristics of the ocean including the spatial distribution of plankton, fish, methane seeps, and underwater oil plumes.</a:t>
            </a:r>
          </a:p>
          <a:p>
            <a:r>
              <a:rPr lang="en-NZ" alt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Primary Uses</a:t>
            </a:r>
            <a:r>
              <a:rPr lang="en-NZ" altLang="en-US" smtClean="0">
                <a:latin typeface="Arial" panose="020B0604020202020204" pitchFamily="34" charset="0"/>
                <a:cs typeface="Arial" panose="020B0604020202020204" pitchFamily="34" charset="0"/>
              </a:rPr>
              <a:t>: 3-D mapping of fish schools and other mid-water marine organisms, assessing biological abundance, species identification, and habitat characterization. These data are also useful for mapping underwater gas seeps and remotely monitoring undersea oil spills.</a:t>
            </a:r>
            <a:endParaRPr lang="en-NZ" altLang="en-US" smtClean="0">
              <a:cs typeface="Arial" panose="020B0604020202020204" pitchFamily="34" charset="0"/>
            </a:endParaRPr>
          </a:p>
          <a:p>
            <a:endParaRPr lang="en-NZ" altLang="en-US" smtClean="0">
              <a:cs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F6B26E1-12C3-42F3-AA93-7492608B00D2}" type="slidenum">
              <a:rPr lang="en-AU" altLang="en-US">
                <a:latin typeface="Times New Roman" panose="02020603050405020304" pitchFamily="18" charset="0"/>
              </a:rPr>
              <a:pPr/>
              <a:t>21</a:t>
            </a:fld>
            <a:endParaRPr lang="en-A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8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2060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44" descr="SWPC Logo_digitsed_0401201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4398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0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2180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188913"/>
            <a:ext cx="6337300" cy="165576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503E310-3337-4F47-807B-9DC6021333B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33503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0498723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15888"/>
            <a:ext cx="205422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1862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422303550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38" y="188913"/>
            <a:ext cx="21209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1738" y="1125538"/>
            <a:ext cx="6767512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6975" y="2662238"/>
            <a:ext cx="6773863" cy="766762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74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926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256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644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789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2665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656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58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70146971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296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996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188913"/>
            <a:ext cx="2074863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73775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4855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5554663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863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4165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23284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algn="r" eaLnBrk="1" hangingPunct="1">
              <a:defRPr baseline="-25000" dirty="0">
                <a:solidFill>
                  <a:srgbClr val="00ACCD">
                    <a:tint val="65000"/>
                  </a:srgb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sldNum" sz="quarter" idx="17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lIns="91429" tIns="45715" rIns="91429" bIns="45715"/>
          <a:lstStyle>
            <a:lvl1pPr algn="r" eaLnBrk="1" hangingPunct="1">
              <a:defRPr sz="1000" baseline="-25000">
                <a:solidFill>
                  <a:srgbClr val="00ACCD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B5B9C64D-C6F8-41EC-B0EA-D748B3E748E3}" type="slidenum">
              <a:rPr lang="en-US"/>
              <a:pPr>
                <a:defRPr/>
              </a:pPr>
              <a:t>‹#›</a:t>
            </a:fld>
            <a:endParaRPr lang="en-US" sz="1800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lIns="91429" tIns="45715" rIns="91429" bIns="45715"/>
          <a:lstStyle>
            <a:lvl1pPr eaLnBrk="1" hangingPunct="1">
              <a:defRPr baseline="-25000" dirty="0">
                <a:solidFill>
                  <a:srgbClr val="00ACCD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4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63296350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60812" cy="486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96975"/>
            <a:ext cx="3962400" cy="486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8213830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6340349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401584899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57232948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47381810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85798429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1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184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179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8075612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9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Line 44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50" descr="SWPC Logo_digitsed_04012016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9127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55546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2" name="Picture 14" descr="New logo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688" y="188913"/>
            <a:ext cx="21224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9" descr="newzealand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6575425"/>
            <a:ext cx="145891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800850"/>
            <a:ext cx="644366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2" r:id="rId13"/>
    <p:sldLayoutId id="2147483883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882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88288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88288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88288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88288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ACCD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10000"/>
        </a:spcAft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0000"/>
        </a:spcBef>
        <a:spcAft>
          <a:spcPct val="1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000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5000"/>
        </a:lnSpc>
        <a:spcBef>
          <a:spcPct val="20000"/>
        </a:spcBef>
        <a:spcAft>
          <a:spcPct val="1000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5000"/>
        </a:lnSpc>
        <a:spcBef>
          <a:spcPct val="20000"/>
        </a:spcBef>
        <a:spcAft>
          <a:spcPct val="100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5000"/>
        </a:lnSpc>
        <a:spcBef>
          <a:spcPct val="20000"/>
        </a:spcBef>
        <a:spcAft>
          <a:spcPct val="1000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5000"/>
        </a:lnSpc>
        <a:spcBef>
          <a:spcPct val="20000"/>
        </a:spcBef>
        <a:spcAft>
          <a:spcPct val="1000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5000"/>
        </a:lnSpc>
        <a:spcBef>
          <a:spcPct val="20000"/>
        </a:spcBef>
        <a:spcAft>
          <a:spcPct val="1000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5000"/>
        </a:lnSpc>
        <a:spcBef>
          <a:spcPct val="20000"/>
        </a:spcBef>
        <a:spcAft>
          <a:spcPct val="1000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4145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400" dirty="0" smtClean="0"/>
              <a:t>15</a:t>
            </a:r>
            <a:r>
              <a:rPr lang="en-AU" altLang="en-US" sz="2400" baseline="30000" dirty="0" smtClean="0"/>
              <a:t>th</a:t>
            </a:r>
            <a:r>
              <a:rPr lang="en-AU" altLang="en-US" sz="2400" dirty="0" smtClean="0"/>
              <a:t> South West Pacific </a:t>
            </a:r>
            <a:br>
              <a:rPr lang="en-AU" altLang="en-US" sz="2400" dirty="0" smtClean="0"/>
            </a:br>
            <a:r>
              <a:rPr lang="en-AU" altLang="en-US" sz="2400" dirty="0" smtClean="0"/>
              <a:t>Hydrographic Commission Conference</a:t>
            </a:r>
            <a:br>
              <a:rPr lang="en-AU" altLang="en-US" sz="2400" dirty="0" smtClean="0"/>
            </a:br>
            <a:r>
              <a:rPr lang="en-AU" altLang="en-US" sz="1800" dirty="0" smtClean="0"/>
              <a:t/>
            </a:r>
            <a:br>
              <a:rPr lang="en-AU" altLang="en-US" sz="1800" dirty="0" smtClean="0"/>
            </a:br>
            <a:r>
              <a:rPr lang="en-AU" altLang="en-US" sz="1800" dirty="0" smtClean="0"/>
              <a:t>21-22 February 2018</a:t>
            </a:r>
            <a:r>
              <a:rPr lang="en-AU" altLang="en-US" sz="1800" b="0" dirty="0" smtClean="0"/>
              <a:t/>
            </a:r>
            <a:br>
              <a:rPr lang="en-AU" altLang="en-US" sz="1800" b="0" dirty="0" smtClean="0"/>
            </a:br>
            <a:r>
              <a:rPr lang="en-AU" altLang="en-US" sz="1800" dirty="0" err="1" smtClean="0"/>
              <a:t>Nadi</a:t>
            </a:r>
            <a:r>
              <a:rPr lang="en-AU" altLang="en-US" sz="1800" dirty="0" smtClean="0"/>
              <a:t>, Fiji</a:t>
            </a:r>
            <a:endParaRPr lang="en-AU" altLang="en-AU" sz="1800" dirty="0" smtClean="0"/>
          </a:p>
        </p:txBody>
      </p:sp>
      <p:sp>
        <p:nvSpPr>
          <p:cNvPr id="1084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213100"/>
            <a:ext cx="6400800" cy="2232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National Report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9220" name="Picture 14" descr="New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788" y="3932238"/>
            <a:ext cx="41243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Samoan 2015 LiDAR survey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25" y="2133600"/>
            <a:ext cx="78120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21507" name="Picture 4" descr="SDB Tonga extr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263" y="1924050"/>
            <a:ext cx="30003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2073275"/>
            <a:ext cx="31384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950" y="3487738"/>
            <a:ext cx="3408363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888" y="1706563"/>
            <a:ext cx="34591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446338"/>
            <a:ext cx="53308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9232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SWP surveys - SDB in Tonga, Niue, Cook Islands and Tokelau</a:t>
            </a:r>
          </a:p>
        </p:txBody>
      </p:sp>
      <p:sp>
        <p:nvSpPr>
          <p:cNvPr id="2" name="Oval 1"/>
          <p:cNvSpPr/>
          <p:nvPr/>
        </p:nvSpPr>
        <p:spPr>
          <a:xfrm>
            <a:off x="7667625" y="3933825"/>
            <a:ext cx="792163" cy="701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SWP surveys - LiDAR and MBES in Tonga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413000"/>
            <a:ext cx="53133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75" y="3594100"/>
            <a:ext cx="324326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SWP surveys – LiDAR in Niue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441575"/>
            <a:ext cx="681355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24579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47925"/>
            <a:ext cx="86756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1331913" y="2447925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3059113" y="2349500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4252913" y="4083050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5003800" y="4332288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6948488" y="4368800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7450138" y="4516438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6</a:t>
            </a:r>
          </a:p>
        </p:txBody>
      </p:sp>
      <p:sp>
        <p:nvSpPr>
          <p:cNvPr id="24586" name="TextBox 13"/>
          <p:cNvSpPr txBox="1">
            <a:spLocks noChangeArrowheads="1"/>
          </p:cNvSpPr>
          <p:nvPr/>
        </p:nvSpPr>
        <p:spPr bwMode="auto">
          <a:xfrm>
            <a:off x="8097838" y="4911725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7</a:t>
            </a:r>
          </a:p>
        </p:txBody>
      </p:sp>
      <p:sp>
        <p:nvSpPr>
          <p:cNvPr id="24587" name="TextBox 14"/>
          <p:cNvSpPr txBox="1">
            <a:spLocks noChangeArrowheads="1"/>
          </p:cNvSpPr>
          <p:nvPr/>
        </p:nvSpPr>
        <p:spPr bwMode="auto">
          <a:xfrm>
            <a:off x="8767763" y="5980113"/>
            <a:ext cx="33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</a:p>
        </p:txBody>
      </p:sp>
      <p:sp>
        <p:nvSpPr>
          <p:cNvPr id="24588" name="TextBox 15"/>
          <p:cNvSpPr txBox="1">
            <a:spLocks noChangeArrowheads="1"/>
          </p:cNvSpPr>
          <p:nvPr/>
        </p:nvSpPr>
        <p:spPr bwMode="auto">
          <a:xfrm>
            <a:off x="6403975" y="6019800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24589" name="TextBox 16"/>
          <p:cNvSpPr txBox="1">
            <a:spLocks noChangeArrowheads="1"/>
          </p:cNvSpPr>
          <p:nvPr/>
        </p:nvSpPr>
        <p:spPr bwMode="auto">
          <a:xfrm>
            <a:off x="5803900" y="5873750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9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SWP surveys – MBES in Samoa</a:t>
            </a:r>
          </a:p>
          <a:p>
            <a:pPr lvl="1" eaLnBrk="1" hangingPunct="1">
              <a:defRPr/>
            </a:pPr>
            <a:endParaRPr lang="en-AU" sz="2000" dirty="0" smtClean="0"/>
          </a:p>
          <a:p>
            <a:pPr lvl="1" eaLnBrk="1" hangingPunct="1">
              <a:defRPr/>
            </a:pPr>
            <a:endParaRPr lang="en-AU" sz="2000" dirty="0"/>
          </a:p>
          <a:p>
            <a:pPr lvl="1" eaLnBrk="1" hangingPunct="1">
              <a:defRPr/>
            </a:pPr>
            <a:endParaRPr lang="en-AU" sz="2000" dirty="0" smtClean="0"/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smtClean="0"/>
              <a:t>Asau</a:t>
            </a:r>
            <a:endParaRPr lang="en-AU" sz="2000" dirty="0"/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Matautu</a:t>
            </a:r>
            <a:r>
              <a:rPr lang="en-AU" sz="2000" dirty="0"/>
              <a:t> Bay</a:t>
            </a:r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Salelologa</a:t>
            </a:r>
            <a:endParaRPr lang="en-AU" sz="2000" dirty="0"/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Mulifanua</a:t>
            </a:r>
            <a:endParaRPr lang="en-AU" sz="2000" dirty="0"/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Vailele</a:t>
            </a:r>
            <a:r>
              <a:rPr lang="en-AU" sz="2000" dirty="0"/>
              <a:t> Bay</a:t>
            </a:r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Saluafata</a:t>
            </a:r>
            <a:r>
              <a:rPr lang="en-AU" sz="2000" dirty="0"/>
              <a:t> Bay</a:t>
            </a:r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Fagaloa</a:t>
            </a:r>
            <a:r>
              <a:rPr lang="en-AU" sz="2000" dirty="0"/>
              <a:t> Bay</a:t>
            </a:r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Aleipata</a:t>
            </a:r>
            <a:endParaRPr lang="en-AU" sz="2000" dirty="0"/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Safata</a:t>
            </a:r>
            <a:r>
              <a:rPr lang="en-AU" sz="2000" dirty="0"/>
              <a:t> Bay</a:t>
            </a:r>
          </a:p>
          <a:p>
            <a:pPr marL="914400" lvl="1" indent="-457200" eaLnBrk="1" hangingPunct="1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AU" sz="2000" dirty="0" err="1"/>
              <a:t>Siumu</a:t>
            </a:r>
            <a:r>
              <a:rPr lang="en-AU" sz="2000" dirty="0"/>
              <a:t> Bay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SWP charts</a:t>
            </a:r>
          </a:p>
          <a:p>
            <a:pPr lvl="1" eaLnBrk="1" hangingPunct="1">
              <a:defRPr/>
            </a:pPr>
            <a:r>
              <a:rPr lang="en-AU" sz="2000" dirty="0" smtClean="0"/>
              <a:t>Tonga</a:t>
            </a:r>
          </a:p>
          <a:p>
            <a:pPr lvl="1" eaLnBrk="1" hangingPunct="1">
              <a:defRPr/>
            </a:pPr>
            <a:r>
              <a:rPr lang="en-AU" sz="2000" dirty="0" smtClean="0"/>
              <a:t>Niue</a:t>
            </a:r>
          </a:p>
          <a:p>
            <a:pPr marL="457200" lvl="1" indent="0" eaLnBrk="1" hangingPunct="1">
              <a:buFontTx/>
              <a:buNone/>
              <a:defRPr/>
            </a:pPr>
            <a:endParaRPr lang="en-AU" sz="2000" dirty="0" smtClean="0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828800"/>
            <a:ext cx="4095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seafriends.org.nz/niue/niue08m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217863"/>
            <a:ext cx="289401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Hydrographic Risk Assessments - Samoa</a:t>
            </a:r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049463"/>
            <a:ext cx="6624637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Hydrographic Risk Assessments - Tokelau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122488"/>
            <a:ext cx="6599238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1309688"/>
            <a:ext cx="849947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3711575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UNCLOS MSR Vessels</a:t>
            </a:r>
          </a:p>
          <a:p>
            <a:pPr eaLnBrk="1" hangingPunct="1">
              <a:defRPr/>
            </a:pPr>
            <a:r>
              <a:rPr lang="en-NZ" sz="2400" dirty="0"/>
              <a:t>LINZ is working across NZ </a:t>
            </a:r>
            <a:r>
              <a:rPr lang="en-NZ" sz="2400" dirty="0" err="1"/>
              <a:t>Govt</a:t>
            </a:r>
            <a:r>
              <a:rPr lang="en-NZ" sz="2400" dirty="0"/>
              <a:t> to ensure all ocean data from international marine science research voyage's in NZ EEZ is discoverable and available for the benefit of New Zealander’s</a:t>
            </a:r>
            <a:endParaRPr lang="en-AU" sz="2400" dirty="0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11" t="26442" r="55107" b="25172"/>
          <a:stretch>
            <a:fillRect/>
          </a:stretch>
        </p:blipFill>
        <p:spPr bwMode="auto">
          <a:xfrm>
            <a:off x="4557713" y="1735138"/>
            <a:ext cx="44291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935"/>
          <a:stretch>
            <a:fillRect/>
          </a:stretch>
        </p:blipFill>
        <p:spPr bwMode="auto">
          <a:xfrm>
            <a:off x="0" y="-14288"/>
            <a:ext cx="10326688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134938" y="2397125"/>
            <a:ext cx="1376362" cy="984250"/>
          </a:xfrm>
          <a:prstGeom prst="roundRect">
            <a:avLst/>
          </a:prstGeom>
          <a:solidFill>
            <a:srgbClr val="1734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NZ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619250" y="2393950"/>
            <a:ext cx="1377950" cy="982663"/>
          </a:xfrm>
          <a:prstGeom prst="roundRect">
            <a:avLst/>
          </a:prstGeom>
          <a:solidFill>
            <a:srgbClr val="17346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NZ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250" y="3260725"/>
            <a:ext cx="1377950" cy="2708275"/>
          </a:xfrm>
          <a:prstGeom prst="rect">
            <a:avLst/>
          </a:prstGeom>
          <a:solidFill>
            <a:srgbClr val="17346F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Positioning and Resilience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Māori</a:t>
            </a: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Land Service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Topography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Hydrography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Data Services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Integrated Property Service &amp; Addressing</a:t>
            </a: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endParaRPr lang="en-NZ" sz="1500" baseline="-25000" dirty="0" err="1">
              <a:solidFill>
                <a:srgbClr val="FFFFFF"/>
              </a:solidFill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69213" y="2376488"/>
            <a:ext cx="1377950" cy="1003300"/>
          </a:xfrm>
          <a:prstGeom prst="roundRect">
            <a:avLst/>
          </a:prstGeom>
          <a:solidFill>
            <a:srgbClr val="1734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NZ" baseline="-250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247" name="Picture 9" descr="\\ad.linz.govt.nz\dfs\opa\redirectedfolders\gbyrom\Desktop\POWER-OF-WHERE-6.png"/>
          <p:cNvPicPr>
            <a:picLocks noChangeAspect="1" noChangeArrowheads="1"/>
          </p:cNvPicPr>
          <p:nvPr/>
        </p:nvPicPr>
        <p:blipFill>
          <a:blip r:embed="rId4" cstate="email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-139700"/>
            <a:ext cx="14525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\\ad.linz.govt.nz\dfs\opa\redirectedfolders\gbyrom\Desktop\LINZ white logo-nomask_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84150"/>
            <a:ext cx="20796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 bwMode="auto">
          <a:xfrm>
            <a:off x="3132138" y="2376488"/>
            <a:ext cx="1376362" cy="982662"/>
          </a:xfrm>
          <a:prstGeom prst="roundRect">
            <a:avLst/>
          </a:prstGeom>
          <a:solidFill>
            <a:srgbClr val="1734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NZ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64263" y="2376488"/>
            <a:ext cx="1377950" cy="955675"/>
          </a:xfrm>
          <a:prstGeom prst="roundRect">
            <a:avLst/>
          </a:prstGeom>
          <a:solidFill>
            <a:srgbClr val="1734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NZ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938" y="3260725"/>
            <a:ext cx="1376362" cy="3402013"/>
          </a:xfrm>
          <a:prstGeom prst="rect">
            <a:avLst/>
          </a:prstGeom>
          <a:solidFill>
            <a:srgbClr val="17346F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Office of Surveyor General/Geographic</a:t>
            </a: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Board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Registrar General of Land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Office of the Valuer General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Business with Maori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Customer </a:t>
            </a: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Insights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Organisational Strategy </a:t>
            </a: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endParaRPr lang="en-NZ" sz="15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8488" y="3260725"/>
            <a:ext cx="1377950" cy="3170238"/>
          </a:xfrm>
          <a:prstGeom prst="rect">
            <a:avLst/>
          </a:prstGeom>
          <a:solidFill>
            <a:srgbClr val="17346F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Operations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Property Rights </a:t>
            </a: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Advisory</a:t>
            </a: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Property </a:t>
            </a: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Rights Support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Technical Capability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 err="1">
                <a:solidFill>
                  <a:srgbClr val="FFFFFF"/>
                </a:solidFill>
                <a:cs typeface="+mn-cs"/>
              </a:rPr>
              <a:t>ASaTS</a:t>
            </a: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 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Engagement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 err="1">
                <a:solidFill>
                  <a:srgbClr val="FFFFFF"/>
                </a:solidFill>
                <a:cs typeface="+mn-cs"/>
              </a:rPr>
              <a:t>Landonline</a:t>
            </a: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 Transition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4263" y="3244850"/>
            <a:ext cx="1377950" cy="1784350"/>
          </a:xfrm>
          <a:prstGeom prst="rect">
            <a:avLst/>
          </a:prstGeom>
          <a:solidFill>
            <a:srgbClr val="17346F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OIO Operational Policy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Policy &amp; Frameworks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Applications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Enforcement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9725" y="2376488"/>
            <a:ext cx="137795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NZ" sz="2000" b="1" baseline="-25000" dirty="0">
                <a:solidFill>
                  <a:srgbClr val="FFFFFF"/>
                </a:solidFill>
                <a:cs typeface="+mn-cs"/>
              </a:rPr>
              <a:t>Location Information</a:t>
            </a:r>
            <a:endParaRPr lang="en-NZ" sz="2000" b="1" baseline="-25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2138" y="2376488"/>
            <a:ext cx="1376362" cy="50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NZ" sz="2000" b="1" baseline="-25000" dirty="0">
                <a:solidFill>
                  <a:srgbClr val="FFFFFF"/>
                </a:solidFill>
                <a:cs typeface="+mn-cs"/>
              </a:rPr>
              <a:t>Property</a:t>
            </a:r>
          </a:p>
          <a:p>
            <a:pPr algn="ctr" eaLnBrk="1" hangingPunct="1">
              <a:defRPr/>
            </a:pPr>
            <a:r>
              <a:rPr lang="en-NZ" sz="2000" b="1" baseline="-25000" dirty="0">
                <a:solidFill>
                  <a:srgbClr val="FFFFFF"/>
                </a:solidFill>
                <a:cs typeface="+mn-cs"/>
              </a:rPr>
              <a:t>Rights</a:t>
            </a:r>
            <a:endParaRPr lang="en-NZ" sz="2000" b="1" baseline="-25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8263" y="2386013"/>
            <a:ext cx="1377950" cy="29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NZ" sz="2000" b="1" baseline="-25000" dirty="0">
                <a:solidFill>
                  <a:srgbClr val="FFFFFF"/>
                </a:solidFill>
                <a:cs typeface="+mn-cs"/>
              </a:rPr>
              <a:t>Corporate</a:t>
            </a:r>
            <a:endParaRPr lang="en-NZ" sz="2000" b="1" baseline="-25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4263" y="2376488"/>
            <a:ext cx="13779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NZ" sz="2000" b="1" baseline="-25000" dirty="0">
                <a:solidFill>
                  <a:srgbClr val="FFFFFF"/>
                </a:solidFill>
                <a:cs typeface="+mn-cs"/>
              </a:rPr>
              <a:t>Policy &amp; Overseas Investment</a:t>
            </a:r>
            <a:endParaRPr lang="en-NZ" sz="2000" b="1" baseline="-25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938" y="2374900"/>
            <a:ext cx="1376362" cy="503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NZ" sz="2000" b="1" baseline="-25000" dirty="0">
                <a:solidFill>
                  <a:srgbClr val="FFFFFF"/>
                </a:solidFill>
                <a:cs typeface="+mn-cs"/>
              </a:rPr>
              <a:t>Strategy &amp; Stewardship</a:t>
            </a:r>
            <a:endParaRPr lang="en-NZ" sz="2000" b="1" baseline="-25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9213" y="3243263"/>
            <a:ext cx="1377950" cy="2708275"/>
          </a:xfrm>
          <a:prstGeom prst="rect">
            <a:avLst/>
          </a:prstGeom>
          <a:solidFill>
            <a:srgbClr val="17346F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Finance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Human Resources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Information Technology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EPMO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Strategic Communications and Digital Services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Risk &amp; Assurance</a:t>
            </a:r>
          </a:p>
          <a:p>
            <a:pPr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08138" y="2393950"/>
            <a:ext cx="1389062" cy="7747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NZ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739900" y="4632325"/>
            <a:ext cx="1054100" cy="301625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NZ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679950" y="2376488"/>
            <a:ext cx="1377950" cy="960437"/>
          </a:xfrm>
          <a:prstGeom prst="roundRect">
            <a:avLst/>
          </a:prstGeom>
          <a:solidFill>
            <a:srgbClr val="1734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NZ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9950" y="3248025"/>
            <a:ext cx="1377950" cy="2862263"/>
          </a:xfrm>
          <a:prstGeom prst="rect">
            <a:avLst/>
          </a:prstGeom>
          <a:solidFill>
            <a:srgbClr val="17346F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Crown Property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Canterbury Recovery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Clearances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Legal Services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Crown Engagement</a:t>
            </a:r>
          </a:p>
          <a:p>
            <a:pPr algn="ctr" eaLnBrk="1" hangingPunct="1">
              <a:defRPr/>
            </a:pPr>
            <a:endParaRPr lang="en-NZ" sz="1500" i="1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Commissioner of Crown Lands</a:t>
            </a:r>
          </a:p>
          <a:p>
            <a:pPr algn="ctr" eaLnBrk="1" hangingPunct="1">
              <a:defRPr/>
            </a:pPr>
            <a:endParaRPr lang="en-NZ" sz="1500" baseline="-25000" dirty="0">
              <a:solidFill>
                <a:srgbClr val="FFFFFF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NZ" sz="1500" baseline="-25000" dirty="0">
                <a:solidFill>
                  <a:srgbClr val="FFFFFF"/>
                </a:solidFill>
                <a:cs typeface="+mn-cs"/>
              </a:rPr>
              <a:t>Residential Red Zone</a:t>
            </a:r>
            <a:endParaRPr lang="en-NZ" sz="1500" baseline="-25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65663" y="2376488"/>
            <a:ext cx="1377950" cy="50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NZ" sz="2000" b="1" baseline="-25000" dirty="0">
                <a:solidFill>
                  <a:srgbClr val="FFFFFF"/>
                </a:solidFill>
                <a:cs typeface="+mn-cs"/>
              </a:rPr>
              <a:t>Crown</a:t>
            </a:r>
          </a:p>
          <a:p>
            <a:pPr algn="ctr" eaLnBrk="1" hangingPunct="1">
              <a:defRPr/>
            </a:pPr>
            <a:r>
              <a:rPr lang="en-NZ" sz="2000" b="1" baseline="-25000" dirty="0">
                <a:solidFill>
                  <a:srgbClr val="FFFFFF"/>
                </a:solidFill>
                <a:cs typeface="+mn-cs"/>
              </a:rPr>
              <a:t>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093913"/>
            <a:ext cx="8351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Bathymetry - discoverable, accessible, available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60550" y="1179513"/>
            <a:ext cx="65341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2000" b="1" kern="0" dirty="0" smtClean="0">
                <a:solidFill>
                  <a:schemeClr val="bg1">
                    <a:lumMod val="75000"/>
                  </a:schemeClr>
                </a:solidFill>
              </a:rPr>
              <a:t>“Bathymetry: the foundation for our sustainable seas, oceans and waterways”</a:t>
            </a:r>
            <a:endParaRPr lang="en-NZ" sz="2000" b="1" kern="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endParaRPr lang="en-NZ" sz="2000" kern="0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968375"/>
            <a:ext cx="156686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800" y="2708275"/>
            <a:ext cx="3511550" cy="3797300"/>
          </a:xfrm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2008188"/>
            <a:ext cx="18748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3840163"/>
            <a:ext cx="16859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488" y="5416550"/>
            <a:ext cx="24844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3" name="Straight Arrow Connector 13"/>
          <p:cNvCxnSpPr>
            <a:cxnSpLocks noChangeShapeType="1"/>
          </p:cNvCxnSpPr>
          <p:nvPr/>
        </p:nvCxnSpPr>
        <p:spPr bwMode="auto">
          <a:xfrm flipV="1">
            <a:off x="1962150" y="3076575"/>
            <a:ext cx="2519363" cy="1343025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4" name="Straight Arrow Connector 14"/>
          <p:cNvCxnSpPr>
            <a:cxnSpLocks noChangeShapeType="1"/>
          </p:cNvCxnSpPr>
          <p:nvPr/>
        </p:nvCxnSpPr>
        <p:spPr bwMode="auto">
          <a:xfrm flipV="1">
            <a:off x="1962150" y="4543425"/>
            <a:ext cx="2582863" cy="14605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5" name="Straight Arrow Connector 15"/>
          <p:cNvCxnSpPr>
            <a:cxnSpLocks noChangeShapeType="1"/>
          </p:cNvCxnSpPr>
          <p:nvPr/>
        </p:nvCxnSpPr>
        <p:spPr bwMode="auto">
          <a:xfrm>
            <a:off x="1962150" y="5003800"/>
            <a:ext cx="2519363" cy="1125538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902200" y="2549525"/>
            <a:ext cx="177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Bathymetry</a:t>
            </a: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2525" y="4321175"/>
            <a:ext cx="1770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Backscatter</a:t>
            </a: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2200" y="5859463"/>
            <a:ext cx="2244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Column</a:t>
            </a: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9" name="TextBox 19"/>
          <p:cNvSpPr txBox="1">
            <a:spLocks noChangeArrowheads="1"/>
          </p:cNvSpPr>
          <p:nvPr/>
        </p:nvSpPr>
        <p:spPr bwMode="auto">
          <a:xfrm>
            <a:off x="5527675" y="3411538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2400" b="1">
                <a:solidFill>
                  <a:srgbClr val="92D050"/>
                </a:solidFill>
              </a:rPr>
              <a:t>+</a:t>
            </a:r>
          </a:p>
        </p:txBody>
      </p:sp>
      <p:sp>
        <p:nvSpPr>
          <p:cNvPr id="31760" name="TextBox 20"/>
          <p:cNvSpPr txBox="1">
            <a:spLocks noChangeArrowheads="1"/>
          </p:cNvSpPr>
          <p:nvPr/>
        </p:nvSpPr>
        <p:spPr bwMode="auto">
          <a:xfrm>
            <a:off x="5580063" y="5014913"/>
            <a:ext cx="360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2400" b="1">
                <a:solidFill>
                  <a:srgbClr val="92D050"/>
                </a:solidFill>
              </a:rPr>
              <a:t>+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1989138"/>
            <a:ext cx="9380538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Contact us:</a:t>
            </a:r>
          </a:p>
          <a:p>
            <a:pPr eaLnBrk="1" hangingPunct="1">
              <a:defRPr/>
            </a:pPr>
            <a:endParaRPr lang="en-AU" sz="2400" dirty="0"/>
          </a:p>
          <a:p>
            <a:pPr eaLnBrk="1" hangingPunct="1">
              <a:defRPr/>
            </a:pPr>
            <a:endParaRPr lang="en-AU" sz="2400" dirty="0" smtClean="0"/>
          </a:p>
          <a:p>
            <a:pPr eaLnBrk="1" hangingPunct="1">
              <a:defRPr/>
            </a:pPr>
            <a:endParaRPr lang="en-AU" sz="2400" dirty="0" smtClean="0"/>
          </a:p>
          <a:p>
            <a:pPr eaLnBrk="1" hangingPunct="1">
              <a:defRPr/>
            </a:pPr>
            <a:endParaRPr lang="en-AU" sz="2400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defRPr/>
            </a:pPr>
            <a:endParaRPr lang="en-AU" sz="2400" dirty="0">
              <a:solidFill>
                <a:schemeClr val="tx1"/>
              </a:solidFill>
              <a:effectLst/>
            </a:endParaRPr>
          </a:p>
          <a:p>
            <a:pPr eaLnBrk="1" hangingPunct="1">
              <a:defRPr/>
            </a:pPr>
            <a:endParaRPr lang="en-AU" sz="2400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defRPr/>
            </a:pPr>
            <a:endParaRPr lang="en-AU" sz="2400" dirty="0">
              <a:solidFill>
                <a:schemeClr val="tx1"/>
              </a:solidFill>
              <a:effectLst/>
            </a:endParaRPr>
          </a:p>
          <a:p>
            <a:pPr eaLnBrk="1" hangingPunct="1">
              <a:defRPr/>
            </a:pPr>
            <a:endParaRPr lang="en-AU" sz="2400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/>
              </a:rPr>
              <a:t>https</a:t>
            </a:r>
            <a:r>
              <a:rPr lang="en-AU" sz="2400" dirty="0">
                <a:solidFill>
                  <a:schemeClr val="tx1"/>
                </a:solidFill>
                <a:effectLst/>
              </a:rPr>
              <a:t>://</a:t>
            </a:r>
            <a:r>
              <a:rPr lang="en-AU" sz="2400" dirty="0" smtClean="0">
                <a:solidFill>
                  <a:schemeClr val="tx1"/>
                </a:solidFill>
                <a:effectLst/>
              </a:rPr>
              <a:t>www.linz.govt.nz/sea</a:t>
            </a:r>
          </a:p>
          <a:p>
            <a:pPr eaLnBrk="1" hangingPunct="1">
              <a:defRPr/>
            </a:pPr>
            <a:r>
              <a:rPr lang="en-AU" sz="2400" dirty="0" smtClean="0">
                <a:solidFill>
                  <a:schemeClr val="tx1"/>
                </a:solidFill>
                <a:effectLst/>
              </a:rPr>
              <a:t>ntm@linz.govt.nz</a:t>
            </a:r>
          </a:p>
          <a:p>
            <a:pPr eaLnBrk="1" hangingPunct="1">
              <a:defRPr/>
            </a:pPr>
            <a:endParaRPr lang="en-AU" sz="24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AU" sz="2400" dirty="0" smtClean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13" y="6835775"/>
            <a:ext cx="6416675" cy="44450"/>
          </a:xfrm>
          <a:prstGeom prst="rect">
            <a:avLst/>
          </a:prstGeom>
          <a:solidFill>
            <a:srgbClr val="388288"/>
          </a:solidFill>
          <a:ln>
            <a:solidFill>
              <a:srgbClr val="388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 baseline="-25000">
              <a:solidFill>
                <a:srgbClr val="00B19D"/>
              </a:solidFill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035550" y="1314450"/>
            <a:ext cx="1200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en-US" altLang="en-US" sz="1600">
                <a:solidFill>
                  <a:srgbClr val="00FF00"/>
                </a:solidFill>
                <a:latin typeface="Arial" pitchFamily="34" charset="0"/>
                <a:cs typeface="+mn-cs"/>
              </a:rPr>
              <a:t>Charting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en-US" altLang="en-US" sz="1600">
                <a:solidFill>
                  <a:srgbClr val="00FF00"/>
                </a:solidFill>
                <a:latin typeface="Arial" pitchFamily="34" charset="0"/>
                <a:cs typeface="+mn-cs"/>
              </a:rPr>
              <a:t>Coverage</a:t>
            </a:r>
            <a:endParaRPr lang="en-US" altLang="en-US" sz="1600">
              <a:solidFill>
                <a:srgbClr val="00FF00"/>
              </a:solidFill>
              <a:latin typeface="Univers Condensed"/>
              <a:cs typeface="+mn-cs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975225" y="3506788"/>
            <a:ext cx="590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en-US" altLang="en-US" sz="1600">
                <a:solidFill>
                  <a:srgbClr val="FF00FF"/>
                </a:solidFill>
                <a:latin typeface="Arial" pitchFamily="34" charset="0"/>
                <a:cs typeface="+mn-cs"/>
              </a:rPr>
              <a:t>EEZ</a:t>
            </a:r>
            <a:endParaRPr lang="en-US" altLang="en-US" sz="1600">
              <a:solidFill>
                <a:srgbClr val="FF00FF"/>
              </a:solidFill>
              <a:latin typeface="Univers Condensed"/>
              <a:cs typeface="+mn-cs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27663" y="2806700"/>
            <a:ext cx="6461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en-US" altLang="en-US" sz="1600">
                <a:solidFill>
                  <a:srgbClr val="FFFFFF"/>
                </a:solidFill>
                <a:latin typeface="Arial" pitchFamily="34" charset="0"/>
                <a:cs typeface="+mn-cs"/>
              </a:rPr>
              <a:t>ECS</a:t>
            </a:r>
            <a:endParaRPr lang="en-US" altLang="en-US" sz="1600">
              <a:solidFill>
                <a:srgbClr val="FFFFFF"/>
              </a:solidFill>
              <a:latin typeface="Univers Condensed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6513" y="3552825"/>
            <a:ext cx="3438526" cy="16049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12296" name="TextBox 6"/>
          <p:cNvSpPr txBox="1">
            <a:spLocks noChangeArrowheads="1"/>
          </p:cNvSpPr>
          <p:nvPr/>
        </p:nvSpPr>
        <p:spPr bwMode="auto">
          <a:xfrm>
            <a:off x="119063" y="3754438"/>
            <a:ext cx="4713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NZ" altLang="en-US" sz="360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NZ’s Area of Responsibility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9232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Total chart production since SWPHC14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27088" y="2438400"/>
          <a:ext cx="7402512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28"/>
                <a:gridCol w="1409795"/>
                <a:gridCol w="1409795"/>
                <a:gridCol w="1447897"/>
                <a:gridCol w="1447897"/>
              </a:tblGrid>
              <a:tr h="533400">
                <a:tc>
                  <a:txBody>
                    <a:bodyPr/>
                    <a:lstStyle/>
                    <a:p>
                      <a:endParaRPr lang="en-NZ" sz="2000" dirty="0"/>
                    </a:p>
                  </a:txBody>
                  <a:tcPr marL="91446" marR="9144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ENC</a:t>
                      </a:r>
                      <a:endParaRPr lang="en-NZ" sz="2000" dirty="0"/>
                    </a:p>
                  </a:txBody>
                  <a:tcPr marL="91446" marR="914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Paper</a:t>
                      </a:r>
                      <a:endParaRPr lang="en-NZ" sz="2000" dirty="0"/>
                    </a:p>
                  </a:txBody>
                  <a:tcPr marL="91446" marR="914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endParaRPr lang="en-NZ" sz="2000" dirty="0"/>
                    </a:p>
                  </a:txBody>
                  <a:tcPr marL="91446" marR="914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 smtClean="0">
                          <a:solidFill>
                            <a:schemeClr val="tx1"/>
                          </a:solidFill>
                        </a:rPr>
                        <a:t>NZ</a:t>
                      </a:r>
                      <a:endParaRPr lang="en-N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 smtClean="0">
                          <a:solidFill>
                            <a:schemeClr val="tx1"/>
                          </a:solidFill>
                        </a:rPr>
                        <a:t>SWP</a:t>
                      </a:r>
                      <a:endParaRPr lang="en-N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 smtClean="0">
                          <a:solidFill>
                            <a:schemeClr val="tx1"/>
                          </a:solidFill>
                        </a:rPr>
                        <a:t>NZ</a:t>
                      </a:r>
                      <a:endParaRPr lang="en-N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 smtClean="0">
                          <a:solidFill>
                            <a:schemeClr val="tx1"/>
                          </a:solidFill>
                        </a:rPr>
                        <a:t>SWP</a:t>
                      </a:r>
                      <a:endParaRPr lang="en-N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anchor="ctr">
                    <a:solidFill>
                      <a:schemeClr val="accent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New Charts</a:t>
                      </a:r>
                      <a:endParaRPr lang="en-NZ" sz="2000" dirty="0"/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1</a:t>
                      </a:r>
                      <a:endParaRPr lang="en-NZ" sz="2000" dirty="0"/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0</a:t>
                      </a:r>
                      <a:endParaRPr lang="en-NZ" sz="2000" dirty="0"/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1</a:t>
                      </a:r>
                      <a:endParaRPr lang="en-NZ" sz="2000" dirty="0"/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0</a:t>
                      </a:r>
                      <a:endParaRPr lang="en-NZ" sz="2000" dirty="0"/>
                    </a:p>
                  </a:txBody>
                  <a:tcPr marL="91446" marR="91446" anchor="ctr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New Editions</a:t>
                      </a:r>
                      <a:endParaRPr lang="en-NZ" sz="2000" dirty="0"/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39</a:t>
                      </a:r>
                      <a:endParaRPr lang="en-NZ" sz="2000" dirty="0"/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15</a:t>
                      </a:r>
                      <a:endParaRPr lang="en-NZ" sz="2000" dirty="0"/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34</a:t>
                      </a:r>
                      <a:endParaRPr lang="en-NZ" sz="2000" dirty="0"/>
                    </a:p>
                  </a:txBody>
                  <a:tcPr marL="91446" marR="9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1</a:t>
                      </a:r>
                      <a:endParaRPr lang="en-NZ" sz="2000" dirty="0"/>
                    </a:p>
                  </a:txBody>
                  <a:tcPr marL="91446" marR="91446" anchor="ctr"/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9232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HYPLAN</a:t>
            </a:r>
          </a:p>
        </p:txBody>
      </p:sp>
      <p:pic>
        <p:nvPicPr>
          <p:cNvPr id="15364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2201863"/>
            <a:ext cx="410686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159375" y="2201863"/>
            <a:ext cx="3538538" cy="46418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Supplier Panel for the next 3 years (+3 years)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NZ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iXsurvey</a:t>
            </a:r>
            <a:r>
              <a:rPr lang="en-NZ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/</a:t>
            </a:r>
            <a:r>
              <a:rPr lang="en-NZ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iXblue</a:t>
            </a:r>
            <a:endParaRPr lang="en-NZ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NZ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Discovery Marine Ltd. (DML)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FY 17/18 survey </a:t>
            </a:r>
            <a:r>
              <a:rPr lang="en-NZ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Kaikoura</a:t>
            </a:r>
            <a:r>
              <a:rPr lang="en-NZ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to Cape Campbell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NZ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Collaboration with MPI (science deliverables)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NZ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Update charts and detect uplift</a:t>
            </a:r>
          </a:p>
          <a:p>
            <a:pPr lvl="1" fontAlgn="auto">
              <a:spcAft>
                <a:spcPts val="0"/>
              </a:spcAft>
              <a:defRPr/>
            </a:pPr>
            <a:endParaRPr lang="en-NZ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NZ" dirty="0" smtClean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defRPr/>
            </a:pPr>
            <a:endParaRPr lang="en-NZ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NZ" dirty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9232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Kaikoura LiDAR (RAN LADS)</a:t>
            </a:r>
          </a:p>
        </p:txBody>
      </p:sp>
      <p:pic>
        <p:nvPicPr>
          <p:cNvPr id="16388" name="Picture 2" descr="C:\Users\aprice\AppData\Local\Microsoft\Windows\Temporary Internet Files\Content.Outlook\VBBM4U73\combined_fullview_aeria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2311400"/>
            <a:ext cx="5822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470025"/>
            <a:ext cx="2386013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http://www.fugro-pelagos.com/lidar/images/op/concept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0" y="4368800"/>
            <a:ext cx="27352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9232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NZ hydrographic surveys since SWPHC14</a:t>
            </a:r>
          </a:p>
        </p:txBody>
      </p:sp>
      <p:pic>
        <p:nvPicPr>
          <p:cNvPr id="17412" name="Picture 10" descr="G:\NZIS\S+S Article\HS51 Survey Cover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538" y="3341688"/>
            <a:ext cx="4462462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82813"/>
            <a:ext cx="47815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9232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Pacific Regional Navigation Initiative (PRNI)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879600"/>
            <a:ext cx="76739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dirty="0" smtClean="0"/>
              <a:t>15</a:t>
            </a:r>
            <a:r>
              <a:rPr lang="en-AU" altLang="en-US" sz="2000" baseline="30000" dirty="0" smtClean="0"/>
              <a:t>th</a:t>
            </a:r>
            <a:r>
              <a:rPr lang="en-AU" altLang="en-US" sz="2000" dirty="0" smtClean="0"/>
              <a:t> South West Pacific Hydrographic Commission Conference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700" y="1600200"/>
            <a:ext cx="74882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/>
              <a:t>Planned chart production schedule (SWP)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84238" y="2349500"/>
          <a:ext cx="7720012" cy="245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103"/>
                <a:gridCol w="1470500"/>
                <a:gridCol w="1440128"/>
                <a:gridCol w="1656147"/>
                <a:gridCol w="1512134"/>
              </a:tblGrid>
              <a:tr h="2102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Nation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effectLst/>
                        </a:rPr>
                        <a:t>Paper Charts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effectLst/>
                        </a:rPr>
                        <a:t>ENCs</a:t>
                      </a:r>
                      <a:endParaRPr lang="en-N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280307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New Edition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New Chart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New Edition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New Chart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56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Cook Islands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3 (Jun 18)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2 (Jun 17)</a:t>
                      </a:r>
                      <a:endParaRPr lang="en-NZ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19 (Jun 18)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Niue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1 (Mar 19)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2 (May 18)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1 (Mar 19)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56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Samoa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4 (Feb 18)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3 (Dec 19)*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3 (Sep 17)</a:t>
                      </a:r>
                      <a:endParaRPr lang="en-NZ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3 (Feb 18)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7 (Dec 19)*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Tokelau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1 (Mar 19)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3 (Mar 19)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Tonga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4 (Aug 19)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6 (Aug 19)*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>
                          <a:effectLst/>
                        </a:rPr>
                        <a:t>5 (May 19)*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600" dirty="0">
                          <a:effectLst/>
                        </a:rPr>
                        <a:t>7 (May 19)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709</TotalTime>
  <Words>634</Words>
  <Application>Microsoft Office PowerPoint</Application>
  <PresentationFormat>On-screen Show (4:3)</PresentationFormat>
  <Paragraphs>234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Verdana</vt:lpstr>
      <vt:lpstr>Arial</vt:lpstr>
      <vt:lpstr>Wingdings</vt:lpstr>
      <vt:lpstr>Times New Roman</vt:lpstr>
      <vt:lpstr>Univers Condensed</vt:lpstr>
      <vt:lpstr>Calibri</vt:lpstr>
      <vt:lpstr>Globe</vt:lpstr>
      <vt:lpstr>blank</vt:lpstr>
      <vt:lpstr>15th South West Pacific  Hydrographic Commission Conference  21-22 February 2018 Nadi, Fiji</vt:lpstr>
      <vt:lpstr>PowerPoint Presentation</vt:lpstr>
      <vt:lpstr>PowerPoint Presentation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  <vt:lpstr>15th South West Pacific Hydrographic Commission Conference</vt:lpstr>
    </vt:vector>
  </TitlesOfParts>
  <Company>Department of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14th  South West Pacific  Hydrographic Commission Conference  30 November – 02 December NOUMEA</dc:title>
  <dc:creator>Melinda McMullen</dc:creator>
  <cp:lastModifiedBy>Alberto Costa Neves</cp:lastModifiedBy>
  <cp:revision>46</cp:revision>
  <dcterms:created xsi:type="dcterms:W3CDTF">2016-11-03T03:14:38Z</dcterms:created>
  <dcterms:modified xsi:type="dcterms:W3CDTF">2018-02-23T06:43:15Z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R32923348</vt:lpwstr>
  </property>
  <property fmtid="{D5CDD505-2E9C-101B-9397-08002B2CF9AE}" pid="3" name="Objective-Title">
    <vt:lpwstr>SWPHC15 ppt template</vt:lpwstr>
  </property>
  <property fmtid="{D5CDD505-2E9C-101B-9397-08002B2CF9AE}" pid="4" name="Objective-Comment">
    <vt:lpwstr/>
  </property>
  <property fmtid="{D5CDD505-2E9C-101B-9397-08002B2CF9AE}" pid="5" name="Objective-CreationStamp">
    <vt:filetime>2018-01-15T05:39:14Z</vt:filetime>
  </property>
  <property fmtid="{D5CDD505-2E9C-101B-9397-08002B2CF9AE}" pid="6" name="Objective-IsApproved">
    <vt:bool>false</vt:bool>
  </property>
  <property fmtid="{D5CDD505-2E9C-101B-9397-08002B2CF9AE}" pid="7" name="Objective-IsPublished">
    <vt:bool>true</vt:bool>
  </property>
  <property fmtid="{D5CDD505-2E9C-101B-9397-08002B2CF9AE}" pid="8" name="Objective-DatePublished">
    <vt:filetime>2018-01-15T05:39:14Z</vt:filetime>
  </property>
  <property fmtid="{D5CDD505-2E9C-101B-9397-08002B2CF9AE}" pid="9" name="Objective-ModificationStamp">
    <vt:filetime>2018-01-15T05:39:15Z</vt:filetime>
  </property>
  <property fmtid="{D5CDD505-2E9C-101B-9397-08002B2CF9AE}" pid="10" name="Objective-Owner">
    <vt:lpwstr>Randhawa, Jasbir (MR)(DDER -  External Relations)</vt:lpwstr>
  </property>
  <property fmtid="{D5CDD505-2E9C-101B-9397-08002B2CF9AE}" pid="11" name="Objective-Path">
    <vt:lpwstr>Objective Global Folder - PROD:Defence Business Units:Strategic Policy and Intelligence Group:Workgroup Staging Area:HM BRANCH : Hydrography and Metoc Branch:HM BRANCH WORLD:03 HM  BRANCH CORPORATE FILES:D. (Process 03) Management of External Relations Pr</vt:lpwstr>
  </property>
  <property fmtid="{D5CDD505-2E9C-101B-9397-08002B2CF9AE}" pid="12" name="Objective-Parent">
    <vt:lpwstr>SWPHC15_National reports</vt:lpwstr>
  </property>
  <property fmtid="{D5CDD505-2E9C-101B-9397-08002B2CF9AE}" pid="13" name="Objective-State">
    <vt:lpwstr>Published</vt:lpwstr>
  </property>
  <property fmtid="{D5CDD505-2E9C-101B-9397-08002B2CF9AE}" pid="14" name="Objective-Version">
    <vt:lpwstr>1.0</vt:lpwstr>
  </property>
  <property fmtid="{D5CDD505-2E9C-101B-9397-08002B2CF9AE}" pid="15" name="Objective-VersionNumber">
    <vt:i4>1</vt:i4>
  </property>
  <property fmtid="{D5CDD505-2E9C-101B-9397-08002B2CF9AE}" pid="16" name="Objective-VersionComment">
    <vt:lpwstr>First version</vt:lpwstr>
  </property>
  <property fmtid="{D5CDD505-2E9C-101B-9397-08002B2CF9AE}" pid="17" name="Objective-FileNumber">
    <vt:lpwstr>2004/2500001</vt:lpwstr>
  </property>
  <property fmtid="{D5CDD505-2E9C-101B-9397-08002B2CF9AE}" pid="18" name="Objective-Classification">
    <vt:lpwstr>[Inherited - Unclassified]</vt:lpwstr>
  </property>
  <property fmtid="{D5CDD505-2E9C-101B-9397-08002B2CF9AE}" pid="19" name="Objective-Caveats">
    <vt:lpwstr/>
  </property>
  <property fmtid="{D5CDD505-2E9C-101B-9397-08002B2CF9AE}" pid="20" name="Objective-Document Type [system]">
    <vt:lpwstr/>
  </property>
</Properties>
</file>