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44" r:id="rId5"/>
    <p:sldMasterId id="2147483772" r:id="rId6"/>
    <p:sldMasterId id="2147483757" r:id="rId7"/>
  </p:sldMasterIdLst>
  <p:notesMasterIdLst>
    <p:notesMasterId r:id="rId30"/>
  </p:notesMasterIdLst>
  <p:handoutMasterIdLst>
    <p:handoutMasterId r:id="rId31"/>
  </p:handoutMasterIdLst>
  <p:sldIdLst>
    <p:sldId id="259" r:id="rId8"/>
    <p:sldId id="296" r:id="rId9"/>
    <p:sldId id="300" r:id="rId10"/>
    <p:sldId id="301" r:id="rId11"/>
    <p:sldId id="265" r:id="rId12"/>
    <p:sldId id="321" r:id="rId13"/>
    <p:sldId id="266" r:id="rId14"/>
    <p:sldId id="264" r:id="rId15"/>
    <p:sldId id="307" r:id="rId16"/>
    <p:sldId id="324" r:id="rId17"/>
    <p:sldId id="325" r:id="rId18"/>
    <p:sldId id="322" r:id="rId19"/>
    <p:sldId id="323" r:id="rId20"/>
    <p:sldId id="304" r:id="rId21"/>
    <p:sldId id="310" r:id="rId22"/>
    <p:sldId id="315" r:id="rId23"/>
    <p:sldId id="316" r:id="rId24"/>
    <p:sldId id="317" r:id="rId25"/>
    <p:sldId id="318" r:id="rId26"/>
    <p:sldId id="309" r:id="rId27"/>
    <p:sldId id="319" r:id="rId28"/>
    <p:sldId id="306" r:id="rId29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973"/>
    <a:srgbClr val="1A2792"/>
    <a:srgbClr val="266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4561" autoAdjust="0"/>
  </p:normalViewPr>
  <p:slideViewPr>
    <p:cSldViewPr>
      <p:cViewPr varScale="1">
        <p:scale>
          <a:sx n="81" d="100"/>
          <a:sy n="81" d="100"/>
        </p:scale>
        <p:origin x="24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94D43-F14F-4B61-AAEF-D42721F9DC46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AC242-C466-495E-A8D8-5B219DD68D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651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5965F-46C9-4FA8-9786-426A2753F503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A7007-A200-4625-857B-C1B607EDA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52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86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0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43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3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08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83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A7007-A200-4625-857B-C1B607EDAC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776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49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66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52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57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91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90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17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03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62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47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14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15153"/>
            <a:ext cx="5335270" cy="471343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17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20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56"/>
            <a:ext cx="7633648" cy="2084543"/>
          </a:xfrm>
          <a:prstGeom prst="rect">
            <a:avLst/>
          </a:prstGeom>
          <a:ln>
            <a:noFill/>
          </a:ln>
        </p:spPr>
        <p:txBody>
          <a:bodyPr lIns="0" tIns="0" rIns="0" bIns="0"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5445224"/>
            <a:ext cx="7633648" cy="9144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GIB_377_AW-RGB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00" y="302400"/>
            <a:ext cx="1803448" cy="6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211973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087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99592" y="6309320"/>
            <a:ext cx="7704856" cy="5486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028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989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109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821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71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51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705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619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95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00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866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420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438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349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775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203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321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550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619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7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92" y="1340768"/>
            <a:ext cx="8028000" cy="198899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400" baseline="0">
                <a:solidFill>
                  <a:srgbClr val="211973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1028" y="5085184"/>
            <a:ext cx="8028000" cy="34719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spcBef>
                <a:spcPts val="1200"/>
              </a:spcBef>
              <a:defRPr sz="1800" b="0">
                <a:solidFill>
                  <a:srgbClr val="211973"/>
                </a:solidFill>
                <a:latin typeface="+mn-lt"/>
              </a:defRPr>
            </a:lvl1pPr>
          </a:lstStyle>
          <a:p>
            <a:r>
              <a:rPr lang="en-GB" sz="2000" dirty="0"/>
              <a:t>Submitted by the United Kingdom of Great Britain and Northern Ireland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211973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GIB_377_AW-RGB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01" y="302398"/>
            <a:ext cx="1567281" cy="52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281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65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195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86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211973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GIB_377_AW-RGB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01" y="302398"/>
            <a:ext cx="1567281" cy="525600"/>
          </a:xfrm>
          <a:prstGeom prst="rect">
            <a:avLst/>
          </a:prstGeom>
        </p:spPr>
      </p:pic>
      <p:pic>
        <p:nvPicPr>
          <p:cNvPr id="8" name="Picture 10" descr="AMDOUBT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64288" y="3429000"/>
            <a:ext cx="956854" cy="2318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558000" y="1393670"/>
            <a:ext cx="75631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3600" dirty="0">
                <a:solidFill>
                  <a:srgbClr val="211973"/>
                </a:solidFill>
                <a:latin typeface="+mj-lt"/>
              </a:rPr>
              <a:t>What’s changed since 2009?</a:t>
            </a:r>
            <a:br>
              <a:rPr lang="en-GB" sz="3600" dirty="0">
                <a:solidFill>
                  <a:srgbClr val="211973"/>
                </a:solidFill>
                <a:latin typeface="+mj-lt"/>
              </a:rPr>
            </a:br>
            <a:br>
              <a:rPr lang="en-GB" sz="3600" dirty="0">
                <a:solidFill>
                  <a:srgbClr val="211973"/>
                </a:solidFill>
                <a:latin typeface="+mj-lt"/>
              </a:rPr>
            </a:br>
            <a:r>
              <a:rPr lang="en-GB" sz="3600" dirty="0">
                <a:solidFill>
                  <a:srgbClr val="211973"/>
                </a:solidFill>
                <a:latin typeface="+mj-lt"/>
              </a:rPr>
              <a:t>What the Strategic Plan needs to do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 line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000" y="1133999"/>
            <a:ext cx="8028000" cy="648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What’s changed since 2009?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211973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GIB_377_AW-RGB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01" y="302398"/>
            <a:ext cx="1567281" cy="525600"/>
          </a:xfrm>
          <a:prstGeom prst="rect">
            <a:avLst/>
          </a:prstGeom>
        </p:spPr>
      </p:pic>
      <p:pic>
        <p:nvPicPr>
          <p:cNvPr id="9" name="Picture 10" descr="AMDOUBT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8264" y="3128659"/>
            <a:ext cx="956854" cy="2318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755576" y="227687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ENC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ECDIS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S-100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E-navigation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Technological advances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Environmental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MSDI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Maritime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Blue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Economy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2 lines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628000"/>
            <a:ext cx="3924000" cy="356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>
                <a:solidFill>
                  <a:srgbClr val="211973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628000"/>
            <a:ext cx="3924000" cy="356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>
                <a:solidFill>
                  <a:srgbClr val="211973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211973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GIB_377_AW-RGB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01" y="302398"/>
            <a:ext cx="1567281" cy="52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>
                <a:solidFill>
                  <a:srgbClr val="21197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211973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GIB_377_AW-RGB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01" y="302398"/>
            <a:ext cx="1567281" cy="52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3077896" cy="670396"/>
          </a:xfrm>
          <a:prstGeom prst="rect">
            <a:avLst/>
          </a:prstGeom>
        </p:spPr>
        <p:txBody>
          <a:bodyPr anchor="t" anchorCtr="0"/>
          <a:lstStyle>
            <a:lvl1pPr algn="l">
              <a:defRPr sz="2000" b="0" i="0" spc="0" baseline="0">
                <a:solidFill>
                  <a:srgbClr val="211973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68001"/>
            <a:ext cx="4799138" cy="4788000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211973"/>
                </a:solidFill>
              </a:defRPr>
            </a:lvl1pPr>
            <a:lvl2pPr>
              <a:defRPr sz="18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0" y="2132856"/>
            <a:ext cx="3077896" cy="403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211973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GIB_377_AW-RGB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01" y="302398"/>
            <a:ext cx="1567281" cy="52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188000"/>
            <a:ext cx="9144000" cy="5670000"/>
          </a:xfrm>
          <a:prstGeom prst="rect">
            <a:avLst/>
          </a:prstGeom>
          <a:solidFill>
            <a:srgbClr val="2119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800000"/>
            <a:ext cx="8028000" cy="43776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3600" b="0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noFill/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GIB_377_AW-RGB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01" y="302398"/>
            <a:ext cx="1567281" cy="5256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IB_377_AW-RGB.wmf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00" y="302400"/>
            <a:ext cx="1803448" cy="604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188000"/>
            <a:ext cx="9144000" cy="5670000"/>
          </a:xfrm>
          <a:prstGeom prst="rect">
            <a:avLst/>
          </a:prstGeom>
          <a:solidFill>
            <a:srgbClr val="2119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71" r:id="rId2"/>
    <p:sldLayoutId id="2147483746" r:id="rId3"/>
    <p:sldLayoutId id="2147483754" r:id="rId4"/>
    <p:sldLayoutId id="2147483755" r:id="rId5"/>
    <p:sldLayoutId id="2147483748" r:id="rId6"/>
    <p:sldLayoutId id="2147483756" r:id="rId7"/>
    <p:sldLayoutId id="2147483752" r:id="rId8"/>
    <p:sldLayoutId id="2147483747" r:id="rId9"/>
    <p:sldLayoutId id="2147483751" r:id="rId10"/>
    <p:sldLayoutId id="2147483770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spc="-150" baseline="0">
          <a:solidFill>
            <a:srgbClr val="21197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itchFamily="34" charset="0"/>
        <a:buNone/>
        <a:defRPr sz="2000" b="0" i="0" kern="1200" baseline="0">
          <a:solidFill>
            <a:srgbClr val="211973"/>
          </a:solidFill>
          <a:latin typeface="Arial" pitchFamily="34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buFontTx/>
        <a:buNone/>
        <a:defRPr sz="1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216000" indent="-216000" algn="l" defTabSz="914400" rtl="0" eaLnBrk="1" latinLnBrk="0" hangingPunct="1">
        <a:spcBef>
          <a:spcPts val="6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00000" indent="-2880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900000" indent="-288000" algn="l" defTabSz="914400" rtl="0" eaLnBrk="1" latinLnBrk="0" hangingPunct="1">
        <a:spcBef>
          <a:spcPct val="20000"/>
        </a:spcBef>
        <a:buFont typeface="+mj-lt"/>
        <a:buAutoNum type="arabicPeriod"/>
        <a:defRPr sz="16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09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77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8568952" cy="4392488"/>
          </a:xfrm>
        </p:spPr>
        <p:txBody>
          <a:bodyPr/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UK National Report</a:t>
            </a:r>
            <a:b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altLang="en-US" sz="2800" dirty="0"/>
              <a:t>15th South West Pacific </a:t>
            </a:r>
            <a:br>
              <a:rPr lang="en-AU" altLang="en-US" sz="2800" dirty="0"/>
            </a:br>
            <a:r>
              <a:rPr lang="en-AU" altLang="en-US" sz="2800" dirty="0"/>
              <a:t>Hydrographic Commission Conference</a:t>
            </a:r>
            <a:br>
              <a:rPr lang="en-AU" altLang="en-US" sz="2800" dirty="0"/>
            </a:br>
            <a:br>
              <a:rPr lang="en-AU" altLang="en-US" sz="2000" dirty="0"/>
            </a:br>
            <a:br>
              <a:rPr lang="en-AU" altLang="en-US" sz="2000" dirty="0"/>
            </a:br>
            <a:br>
              <a:rPr lang="en-AU" altLang="en-US" sz="2000" dirty="0"/>
            </a:br>
            <a:br>
              <a:rPr lang="en-AU" altLang="en-US" sz="2000" dirty="0"/>
            </a:br>
            <a:r>
              <a:rPr lang="en-AU" altLang="en-US" sz="2000" dirty="0"/>
              <a:t>21</a:t>
            </a:r>
            <a:r>
              <a:rPr lang="en-AU" altLang="en-US" sz="2000" baseline="30000" dirty="0"/>
              <a:t>st</a:t>
            </a:r>
            <a:r>
              <a:rPr lang="en-AU" altLang="en-US" sz="2000" dirty="0"/>
              <a:t> February  - 23</a:t>
            </a:r>
            <a:r>
              <a:rPr lang="en-AU" altLang="en-US" sz="2000" baseline="30000" dirty="0"/>
              <a:t>rd</a:t>
            </a:r>
            <a:r>
              <a:rPr lang="en-AU" altLang="en-US" sz="2000" dirty="0"/>
              <a:t> February 2018</a:t>
            </a:r>
            <a:br>
              <a:rPr lang="en-AU" altLang="en-US" sz="2000" dirty="0"/>
            </a:br>
            <a:r>
              <a:rPr lang="en-GB" sz="2000" dirty="0"/>
              <a:t>Nuku'alofa, Tonga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5589240"/>
            <a:ext cx="8784976" cy="648072"/>
          </a:xfrm>
        </p:spPr>
        <p:txBody>
          <a:bodyPr>
            <a:noAutofit/>
          </a:bodyPr>
          <a:lstStyle/>
          <a:p>
            <a:pPr algn="ctr"/>
            <a:r>
              <a:rPr lang="en-GB" sz="1800" dirty="0"/>
              <a:t>Submitted by the United Kingdom of Great Britain and Northern Ireland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501008"/>
            <a:ext cx="1152128" cy="11047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68" y="1269508"/>
            <a:ext cx="7886700" cy="720080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n-lt"/>
              </a:rPr>
              <a:t>Survey Activity in Tonga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3675" y="329646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989588"/>
            <a:ext cx="1520049" cy="3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0700" y="1989588"/>
            <a:ext cx="1520050" cy="3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738" y="1989588"/>
            <a:ext cx="1511342" cy="3017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35696" y="5193540"/>
            <a:ext cx="125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chemeClr val="bg1"/>
                </a:solidFill>
              </a:rPr>
              <a:t>1800s</a:t>
            </a:r>
          </a:p>
        </p:txBody>
      </p:sp>
      <p:sp>
        <p:nvSpPr>
          <p:cNvPr id="12" name="Right Arrow 4"/>
          <p:cNvSpPr/>
          <p:nvPr/>
        </p:nvSpPr>
        <p:spPr>
          <a:xfrm>
            <a:off x="2872235" y="5193540"/>
            <a:ext cx="96846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900" b="1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37264" y="5198353"/>
            <a:ext cx="125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chemeClr val="bg1"/>
                </a:solidFill>
              </a:rPr>
              <a:t>Today</a:t>
            </a:r>
          </a:p>
        </p:txBody>
      </p:sp>
      <p:sp>
        <p:nvSpPr>
          <p:cNvPr id="14" name="Right Arrow 4"/>
          <p:cNvSpPr/>
          <p:nvPr/>
        </p:nvSpPr>
        <p:spPr>
          <a:xfrm>
            <a:off x="4213260" y="5172344"/>
            <a:ext cx="96846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900" b="1">
              <a:solidFill>
                <a:srgbClr val="FFFFFF"/>
              </a:solidFill>
            </a:endParaRPr>
          </a:p>
        </p:txBody>
      </p:sp>
      <p:sp>
        <p:nvSpPr>
          <p:cNvPr id="15" name="Right Arrow 4"/>
          <p:cNvSpPr/>
          <p:nvPr/>
        </p:nvSpPr>
        <p:spPr>
          <a:xfrm>
            <a:off x="5554285" y="5172344"/>
            <a:ext cx="96846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9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43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340768"/>
            <a:ext cx="4968552" cy="53234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1484784"/>
            <a:ext cx="3312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spc="-150" dirty="0">
                <a:solidFill>
                  <a:schemeClr val="bg1"/>
                </a:solidFill>
                <a:ea typeface="+mj-ea"/>
                <a:cs typeface="+mj-cs"/>
              </a:rPr>
              <a:t>Tonga Survey Areas Overview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(Areas prioritised by UKHO, LINZ, Ministry of Infrastructure and local stakeholders)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16" y="4335957"/>
            <a:ext cx="3492388" cy="232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79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404040" y="1412875"/>
            <a:ext cx="6370334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50" baseline="0">
                <a:solidFill>
                  <a:srgbClr val="21197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chemeClr val="bg1"/>
                </a:solidFill>
              </a:rPr>
              <a:t>Broader UK Government 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2903" y="220486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spc="-1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Blue Belt Programme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5662" y="2996853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Blue Belt Programme will assist the Pitcairn Government with: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4040" y="3792678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Legislation and polices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Marine biodiversity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Sustainable harvests for fisheries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Monitoring and enforcement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Evaluation of threats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Capacity building</a:t>
            </a:r>
          </a:p>
        </p:txBody>
      </p:sp>
    </p:spTree>
    <p:extLst>
      <p:ext uri="{BB962C8B-B14F-4D97-AF65-F5344CB8AC3E}">
        <p14:creationId xmlns:p14="http://schemas.microsoft.com/office/powerpoint/2010/main" val="16003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23529" y="1412421"/>
            <a:ext cx="8568952" cy="276998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50" baseline="0">
                <a:solidFill>
                  <a:srgbClr val="21197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chemeClr val="bg1"/>
                </a:solidFill>
              </a:rPr>
              <a:t>Commonwealth Heads of Government Meeting (CHOGM)</a:t>
            </a:r>
          </a:p>
          <a:p>
            <a:pPr algn="ctr"/>
            <a:endParaRPr lang="en-GB" sz="6600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792510" y="2708920"/>
            <a:ext cx="7630989" cy="34778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50" baseline="0">
                <a:solidFill>
                  <a:srgbClr val="21197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n-GB" sz="2000" dirty="0">
                <a:solidFill>
                  <a:schemeClr val="bg1"/>
                </a:solidFill>
              </a:rPr>
              <a:t>Commonwealth Summit: 16</a:t>
            </a:r>
            <a:r>
              <a:rPr lang="en-GB" sz="2000" baseline="30000" dirty="0">
                <a:solidFill>
                  <a:schemeClr val="bg1"/>
                </a:solidFill>
              </a:rPr>
              <a:t>th</a:t>
            </a:r>
            <a:r>
              <a:rPr lang="en-GB" sz="2000" dirty="0">
                <a:solidFill>
                  <a:schemeClr val="bg1"/>
                </a:solidFill>
              </a:rPr>
              <a:t> to 20</a:t>
            </a:r>
            <a:r>
              <a:rPr lang="en-GB" sz="2000" baseline="30000" dirty="0">
                <a:solidFill>
                  <a:schemeClr val="bg1"/>
                </a:solidFill>
              </a:rPr>
              <a:t>th</a:t>
            </a:r>
            <a:r>
              <a:rPr lang="en-GB" sz="2000" dirty="0">
                <a:solidFill>
                  <a:schemeClr val="bg1"/>
                </a:solidFill>
              </a:rPr>
              <a:t> April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+mn-lt"/>
              </a:rPr>
              <a:t>The CME Programme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+mn-lt"/>
              </a:rPr>
              <a:t>RV Endeavor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+mn-lt"/>
              </a:rPr>
              <a:t>Endorsement of the principles of the CME programme</a:t>
            </a:r>
          </a:p>
          <a:p>
            <a:endParaRPr lang="en-GB" sz="2000" b="1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+mn-lt"/>
              </a:rPr>
              <a:t>A  more sustainable, fairer, secure  and prosperous future</a:t>
            </a:r>
          </a:p>
          <a:p>
            <a:endParaRPr lang="en-GB" sz="2000" b="1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675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305711"/>
            <a:ext cx="7886700" cy="936104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Capacity Building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230" y="2531753"/>
            <a:ext cx="4475360" cy="2983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4590" y="580526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NIPPON Foundation sponsored course</a:t>
            </a:r>
          </a:p>
        </p:txBody>
      </p:sp>
    </p:spTree>
    <p:extLst>
      <p:ext uri="{BB962C8B-B14F-4D97-AF65-F5344CB8AC3E}">
        <p14:creationId xmlns:p14="http://schemas.microsoft.com/office/powerpoint/2010/main" val="4183791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886700" cy="1325563"/>
          </a:xfrm>
        </p:spPr>
        <p:txBody>
          <a:bodyPr/>
          <a:lstStyle/>
          <a:p>
            <a:r>
              <a:rPr lang="en-GB" dirty="0"/>
              <a:t>       </a:t>
            </a:r>
            <a:r>
              <a:rPr lang="en-GB" dirty="0">
                <a:solidFill>
                  <a:schemeClr val="bg1"/>
                </a:solidFill>
              </a:rPr>
              <a:t>Global Partnering and Engagement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37" y="2132856"/>
            <a:ext cx="7381945" cy="3719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473" y="3068960"/>
            <a:ext cx="1016786" cy="10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80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55770" y="1412875"/>
            <a:ext cx="4666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UKHO Transformation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993" y="2816113"/>
            <a:ext cx="3847975" cy="244991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Arrow: Right 1"/>
          <p:cNvSpPr/>
          <p:nvPr/>
        </p:nvSpPr>
        <p:spPr>
          <a:xfrm>
            <a:off x="4355976" y="3861048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08919"/>
            <a:ext cx="3456384" cy="3474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3648" y="526602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 focused</a:t>
            </a:r>
          </a:p>
        </p:txBody>
      </p:sp>
    </p:spTree>
    <p:extLst>
      <p:ext uri="{BB962C8B-B14F-4D97-AF65-F5344CB8AC3E}">
        <p14:creationId xmlns:p14="http://schemas.microsoft.com/office/powerpoint/2010/main" val="138783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769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UKHO International Programmes and Training Team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7904" y="2564904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Sam Harper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Head of International Programmes and Training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1202" y="3809436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David Parker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Hydro Programmes Manager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7434" y="3779839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Ian Davies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Hydro Programmes Manager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2014" y="5194099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Hazel Newman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Hydro Programmes Support Officer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45686" y="3782728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Jeff Bryant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Training and CB Manager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4396" y="5194099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Derek Aldridge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Trainer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7818" y="5194099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Chris Booth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Trainer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22448" y="5194099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Ken Blagdon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Trainer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0974" y="5194099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Lucy Fieldhouse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Trainer</a:t>
            </a:r>
          </a:p>
        </p:txBody>
      </p:sp>
      <p:cxnSp>
        <p:nvCxnSpPr>
          <p:cNvPr id="14" name="Connector: Elbow 13"/>
          <p:cNvCxnSpPr>
            <a:stCxn id="2" idx="2"/>
            <a:endCxn id="6" idx="0"/>
          </p:cNvCxnSpPr>
          <p:nvPr/>
        </p:nvCxnSpPr>
        <p:spPr>
          <a:xfrm rot="16200000" flipH="1">
            <a:off x="5397378" y="2257520"/>
            <a:ext cx="690534" cy="241329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/>
          <p:cNvCxnSpPr>
            <a:stCxn id="2" idx="2"/>
          </p:cNvCxnSpPr>
          <p:nvPr/>
        </p:nvCxnSpPr>
        <p:spPr>
          <a:xfrm rot="16200000" flipH="1">
            <a:off x="6167233" y="1487665"/>
            <a:ext cx="669888" cy="393236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/>
          <p:cNvCxnSpPr>
            <a:stCxn id="2" idx="2"/>
            <a:endCxn id="9" idx="0"/>
          </p:cNvCxnSpPr>
          <p:nvPr/>
        </p:nvCxnSpPr>
        <p:spPr>
          <a:xfrm rot="5400000">
            <a:off x="3222974" y="2469706"/>
            <a:ext cx="663826" cy="196221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/>
          <p:cNvCxnSpPr>
            <a:stCxn id="2" idx="2"/>
            <a:endCxn id="8" idx="0"/>
          </p:cNvCxnSpPr>
          <p:nvPr/>
        </p:nvCxnSpPr>
        <p:spPr>
          <a:xfrm rot="16200000" flipH="1">
            <a:off x="4330453" y="3324445"/>
            <a:ext cx="2075197" cy="166411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/>
          <p:cNvCxnSpPr>
            <a:stCxn id="9" idx="2"/>
            <a:endCxn id="13" idx="0"/>
          </p:cNvCxnSpPr>
          <p:nvPr/>
        </p:nvCxnSpPr>
        <p:spPr>
          <a:xfrm rot="5400000">
            <a:off x="1832736" y="4453056"/>
            <a:ext cx="857373" cy="62471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/>
          <p:cNvCxnSpPr>
            <a:stCxn id="9" idx="2"/>
            <a:endCxn id="10" idx="0"/>
          </p:cNvCxnSpPr>
          <p:nvPr/>
        </p:nvCxnSpPr>
        <p:spPr>
          <a:xfrm rot="16200000" flipH="1">
            <a:off x="2454447" y="4456057"/>
            <a:ext cx="857373" cy="61871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/>
          <p:cNvCxnSpPr>
            <a:stCxn id="9" idx="2"/>
            <a:endCxn id="11" idx="0"/>
          </p:cNvCxnSpPr>
          <p:nvPr/>
        </p:nvCxnSpPr>
        <p:spPr>
          <a:xfrm rot="16200000" flipH="1">
            <a:off x="3076158" y="3834346"/>
            <a:ext cx="857373" cy="186213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/>
          <p:cNvCxnSpPr>
            <a:stCxn id="9" idx="2"/>
            <a:endCxn id="12" idx="0"/>
          </p:cNvCxnSpPr>
          <p:nvPr/>
        </p:nvCxnSpPr>
        <p:spPr>
          <a:xfrm rot="5400000">
            <a:off x="1211025" y="3831345"/>
            <a:ext cx="857373" cy="186813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45686" y="605147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Mel Davis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Training Assistant</a:t>
            </a:r>
          </a:p>
        </p:txBody>
      </p:sp>
      <p:cxnSp>
        <p:nvCxnSpPr>
          <p:cNvPr id="45" name="Straight Connector 44"/>
          <p:cNvCxnSpPr>
            <a:stCxn id="9" idx="2"/>
            <a:endCxn id="40" idx="0"/>
          </p:cNvCxnSpPr>
          <p:nvPr/>
        </p:nvCxnSpPr>
        <p:spPr>
          <a:xfrm>
            <a:off x="2573778" y="4336726"/>
            <a:ext cx="0" cy="1714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/>
          <p:cNvSpPr/>
          <p:nvPr/>
        </p:nvSpPr>
        <p:spPr>
          <a:xfrm>
            <a:off x="5311112" y="3316437"/>
            <a:ext cx="3779912" cy="27664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/>
          <p:cNvSpPr/>
          <p:nvPr/>
        </p:nvSpPr>
        <p:spPr>
          <a:xfrm>
            <a:off x="107504" y="3782728"/>
            <a:ext cx="4973656" cy="276648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457807" y="6071493"/>
            <a:ext cx="3592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International Hydro Projects Team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504564" y="3511791"/>
            <a:ext cx="3592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FF00"/>
                </a:solidFill>
              </a:rPr>
              <a:t>International Training Team</a:t>
            </a:r>
          </a:p>
        </p:txBody>
      </p:sp>
    </p:spTree>
    <p:extLst>
      <p:ext uri="{BB962C8B-B14F-4D97-AF65-F5344CB8AC3E}">
        <p14:creationId xmlns:p14="http://schemas.microsoft.com/office/powerpoint/2010/main" val="1245153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769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UKHO International Programmes and Training Team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912" y="3501008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Sam Harper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Head of International Programmes and Training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5589240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David Parker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Hydro Programmes Manager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12260" y="5589240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Ian Davies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Hydro Programmes Manager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564" y="5589240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Jeff Bryant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Training and CB Manager</a:t>
            </a:r>
          </a:p>
        </p:txBody>
      </p:sp>
      <p:cxnSp>
        <p:nvCxnSpPr>
          <p:cNvPr id="14" name="Connector: Elbow 13"/>
          <p:cNvCxnSpPr>
            <a:stCxn id="2" idx="2"/>
            <a:endCxn id="6" idx="0"/>
          </p:cNvCxnSpPr>
          <p:nvPr/>
        </p:nvCxnSpPr>
        <p:spPr>
          <a:xfrm rot="16200000" flipH="1">
            <a:off x="4416951" y="4246059"/>
            <a:ext cx="1534234" cy="115212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/>
          <p:cNvCxnSpPr>
            <a:stCxn id="2" idx="2"/>
            <a:endCxn id="7" idx="0"/>
          </p:cNvCxnSpPr>
          <p:nvPr/>
        </p:nvCxnSpPr>
        <p:spPr>
          <a:xfrm rot="16200000" flipH="1">
            <a:off x="5407061" y="3255949"/>
            <a:ext cx="1534234" cy="313234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/>
          <p:cNvCxnSpPr>
            <a:stCxn id="2" idx="2"/>
            <a:endCxn id="9" idx="0"/>
          </p:cNvCxnSpPr>
          <p:nvPr/>
        </p:nvCxnSpPr>
        <p:spPr>
          <a:xfrm rot="5400000">
            <a:off x="2274713" y="3255949"/>
            <a:ext cx="1534234" cy="313234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27784" y="558924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Hazel Newman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Hydro Programmes Support Officer </a:t>
            </a:r>
          </a:p>
        </p:txBody>
      </p:sp>
      <p:cxnSp>
        <p:nvCxnSpPr>
          <p:cNvPr id="5" name="Connector: Elbow 4"/>
          <p:cNvCxnSpPr>
            <a:stCxn id="2" idx="2"/>
            <a:endCxn id="23" idx="0"/>
          </p:cNvCxnSpPr>
          <p:nvPr/>
        </p:nvCxnSpPr>
        <p:spPr>
          <a:xfrm rot="5400000">
            <a:off x="3264823" y="4246059"/>
            <a:ext cx="1534234" cy="115212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48" y="2492896"/>
            <a:ext cx="1008111" cy="100811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96" y="4313559"/>
            <a:ext cx="1024120" cy="11355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010" y="4313559"/>
            <a:ext cx="1003926" cy="11355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009" y="4313559"/>
            <a:ext cx="856392" cy="113521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568" y="4313559"/>
            <a:ext cx="1174403" cy="113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3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stCxn id="14" idx="2"/>
            <a:endCxn id="10" idx="0"/>
          </p:cNvCxnSpPr>
          <p:nvPr/>
        </p:nvCxnSpPr>
        <p:spPr>
          <a:xfrm>
            <a:off x="4659251" y="4481714"/>
            <a:ext cx="0" cy="1642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/>
          <p:cNvCxnSpPr>
            <a:stCxn id="14" idx="2"/>
            <a:endCxn id="34" idx="3"/>
          </p:cNvCxnSpPr>
          <p:nvPr/>
        </p:nvCxnSpPr>
        <p:spPr>
          <a:xfrm rot="5400000">
            <a:off x="2694764" y="3469169"/>
            <a:ext cx="951943" cy="297703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/>
          <p:cNvCxnSpPr>
            <a:stCxn id="14" idx="2"/>
          </p:cNvCxnSpPr>
          <p:nvPr/>
        </p:nvCxnSpPr>
        <p:spPr>
          <a:xfrm rot="16200000" flipH="1">
            <a:off x="5650370" y="3490594"/>
            <a:ext cx="951942" cy="293418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243" y="1227064"/>
            <a:ext cx="8769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UKHO International Programmes and Training Team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1159" y="6124101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Derek Aldridge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Trainer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8213" y="6119385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Chris Booth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Trainer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051" y="6119385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Ken Blagdon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Trainer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14105" y="6119385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Lucy Fieldhouse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Trainer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65267" y="6119385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Mel Davis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Training Assistant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820" y="4641734"/>
            <a:ext cx="1348272" cy="14442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962" y="4941168"/>
            <a:ext cx="1579494" cy="117821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27" y="4537441"/>
            <a:ext cx="1273739" cy="15567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32" y="5214095"/>
            <a:ext cx="1357936" cy="9052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59" y="4778041"/>
            <a:ext cx="1355959" cy="13112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31159" y="3927716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Jeff Bryant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Training and CB Manager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35" y="2623851"/>
            <a:ext cx="1024120" cy="113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0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2029403"/>
            <a:ext cx="8280920" cy="424847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4"/>
            <a:endParaRPr lang="en-GB" sz="2000" b="1" dirty="0">
              <a:solidFill>
                <a:schemeClr val="bg1"/>
              </a:solidFill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Chart Production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Primary Charting Activity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Survey Activity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UK Overseas Territories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Capacity Building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UKHO Transformation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Other activities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lvl="1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7684" y="184482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+mj-lt"/>
              </a:rPr>
              <a:t>UK ACTIVITY 2017/18</a:t>
            </a:r>
          </a:p>
        </p:txBody>
      </p:sp>
    </p:spTree>
    <p:extLst>
      <p:ext uri="{BB962C8B-B14F-4D97-AF65-F5344CB8AC3E}">
        <p14:creationId xmlns:p14="http://schemas.microsoft.com/office/powerpoint/2010/main" val="341899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94"/>
          <a:stretch/>
        </p:blipFill>
        <p:spPr>
          <a:xfrm>
            <a:off x="1475656" y="2036947"/>
            <a:ext cx="6057502" cy="45193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2036947"/>
            <a:ext cx="1731332" cy="942911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687243" y="1390616"/>
            <a:ext cx="3634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UKHO New Build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69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886700" cy="1152128"/>
          </a:xfrm>
        </p:spPr>
        <p:txBody>
          <a:bodyPr/>
          <a:lstStyle/>
          <a:p>
            <a:pPr algn="ctr"/>
            <a:r>
              <a:rPr lang="en-GB" altLang="en-US" b="1" dirty="0">
                <a:solidFill>
                  <a:schemeClr val="bg1"/>
                </a:solidFill>
              </a:rPr>
              <a:t>World Hydrography Day 2018</a:t>
            </a:r>
            <a:br>
              <a:rPr lang="en-GB" altLang="en-US" b="1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"</a:t>
            </a:r>
            <a:r>
              <a:rPr lang="en-GB" sz="2000" b="1" i="1" dirty="0">
                <a:solidFill>
                  <a:schemeClr val="bg1"/>
                </a:solidFill>
              </a:rPr>
              <a:t>Bathymetry – the foundation for sustainable seas, oceans and waterways</a:t>
            </a:r>
            <a:r>
              <a:rPr lang="en-GB" sz="2000" dirty="0">
                <a:solidFill>
                  <a:schemeClr val="bg1"/>
                </a:solidFill>
              </a:rPr>
              <a:t>"</a:t>
            </a:r>
            <a:br>
              <a:rPr lang="en-GB" sz="2000" dirty="0">
                <a:solidFill>
                  <a:schemeClr val="bg1"/>
                </a:solidFill>
              </a:rPr>
            </a:b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826" y="2780928"/>
            <a:ext cx="4416152" cy="289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94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772816"/>
            <a:ext cx="4502324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744" y="2780928"/>
            <a:ext cx="4754339" cy="31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3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5217" y="1301952"/>
            <a:ext cx="53655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Paper Chart Production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2132856"/>
            <a:ext cx="8280920" cy="424847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pPr lvl="1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7242" y="5282432"/>
            <a:ext cx="5841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6900" lvl="2" indent="-342900" algn="ctr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highlight>
                  <a:srgbClr val="211973"/>
                </a:highlight>
              </a:rPr>
              <a:t>36 </a:t>
            </a:r>
            <a:r>
              <a:rPr lang="en-US" sz="2000" b="1" dirty="0">
                <a:solidFill>
                  <a:schemeClr val="bg1"/>
                </a:solidFill>
              </a:rPr>
              <a:t>New Editions and New Chart Adoptions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218" y="2348880"/>
            <a:ext cx="3493569" cy="239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15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61371" y="1228779"/>
            <a:ext cx="4261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ENC Production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219962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UKHO has published 104 ENC cells in the SWPHC region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789038"/>
            <a:ext cx="3875101" cy="2761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482" y="3789038"/>
            <a:ext cx="3921348" cy="276177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77839" y="3284984"/>
            <a:ext cx="223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West of 180°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41876" y="328498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East of 180°</a:t>
            </a:r>
          </a:p>
        </p:txBody>
      </p:sp>
    </p:spTree>
    <p:extLst>
      <p:ext uri="{BB962C8B-B14F-4D97-AF65-F5344CB8AC3E}">
        <p14:creationId xmlns:p14="http://schemas.microsoft.com/office/powerpoint/2010/main" val="225149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986" y="1317531"/>
            <a:ext cx="6006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Publications and Products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87624" y="2307307"/>
            <a:ext cx="5403522" cy="368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0" lvl="3" indent="-342900">
              <a:lnSpc>
                <a:spcPct val="110000"/>
              </a:lnSpc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solidFill>
                  <a:schemeClr val="bg1"/>
                </a:solidFill>
                <a:ea typeface="Arial" charset="0"/>
              </a:rPr>
              <a:t>Standard Navigation Charts</a:t>
            </a:r>
          </a:p>
          <a:p>
            <a:pPr marL="1714500" lvl="3" indent="-342900">
              <a:lnSpc>
                <a:spcPct val="110000"/>
              </a:lnSpc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solidFill>
                  <a:schemeClr val="bg1"/>
                </a:solidFill>
                <a:ea typeface="Arial" charset="0"/>
              </a:rPr>
              <a:t>Sailing Directions</a:t>
            </a:r>
          </a:p>
          <a:p>
            <a:pPr marL="1714500" lvl="3" indent="-342900">
              <a:lnSpc>
                <a:spcPct val="110000"/>
              </a:lnSpc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solidFill>
                  <a:schemeClr val="bg1"/>
                </a:solidFill>
                <a:ea typeface="Arial" charset="0"/>
              </a:rPr>
              <a:t>Tidal Publications</a:t>
            </a:r>
          </a:p>
          <a:p>
            <a:pPr marL="1714500" lvl="3" indent="-342900">
              <a:lnSpc>
                <a:spcPct val="110000"/>
              </a:lnSpc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solidFill>
                  <a:schemeClr val="bg1"/>
                </a:solidFill>
                <a:ea typeface="Arial" charset="0"/>
              </a:rPr>
              <a:t>Radio Signals</a:t>
            </a:r>
          </a:p>
          <a:p>
            <a:pPr marL="1714500" lvl="3" indent="-342900">
              <a:lnSpc>
                <a:spcPct val="110000"/>
              </a:lnSpc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solidFill>
                  <a:schemeClr val="bg1"/>
                </a:solidFill>
                <a:ea typeface="Arial" charset="0"/>
              </a:rPr>
              <a:t>Lights</a:t>
            </a:r>
          </a:p>
          <a:p>
            <a:pPr algn="ctr">
              <a:lnSpc>
                <a:spcPct val="110000"/>
              </a:lnSpc>
              <a:spcBef>
                <a:spcPts val="100"/>
              </a:spcBef>
              <a:defRPr/>
            </a:pPr>
            <a:endParaRPr lang="en-GB" altLang="en-US" sz="2000" b="1" dirty="0">
              <a:solidFill>
                <a:schemeClr val="bg1"/>
              </a:solidFill>
              <a:ea typeface="Arial" charset="0"/>
            </a:endParaRPr>
          </a:p>
          <a:p>
            <a:pPr algn="ctr">
              <a:lnSpc>
                <a:spcPct val="110000"/>
              </a:lnSpc>
              <a:spcBef>
                <a:spcPts val="100"/>
              </a:spcBef>
              <a:defRPr/>
            </a:pPr>
            <a:endParaRPr lang="en-GB" altLang="en-US" sz="2000" b="1" dirty="0">
              <a:solidFill>
                <a:schemeClr val="bg1"/>
              </a:solidFill>
              <a:ea typeface="Arial" charset="0"/>
            </a:endParaRPr>
          </a:p>
          <a:p>
            <a:pPr>
              <a:lnSpc>
                <a:spcPct val="110000"/>
              </a:lnSpc>
              <a:spcBef>
                <a:spcPts val="100"/>
              </a:spcBef>
              <a:defRPr/>
            </a:pPr>
            <a:endParaRPr lang="en-GB" altLang="en-US" dirty="0">
              <a:solidFill>
                <a:schemeClr val="bg1"/>
              </a:solidFill>
              <a:ea typeface="Arial" charset="0"/>
            </a:endParaRPr>
          </a:p>
          <a:p>
            <a:pPr lvl="0"/>
            <a:r>
              <a:rPr lang="en-GB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815" y="5177446"/>
            <a:ext cx="424847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Digital products, to support </a:t>
            </a:r>
            <a:r>
              <a:rPr lang="en-GB" dirty="0" err="1"/>
              <a:t>mandation</a:t>
            </a:r>
            <a:r>
              <a:rPr lang="en-GB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Admiralty Digital Publications (ADLL, ADRS, ATT)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E-Nautical Publications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4110039"/>
            <a:ext cx="3389915" cy="226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633648" cy="86409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Challenge for all 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964" y="2442592"/>
            <a:ext cx="7992888" cy="410344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GB" sz="3600" spc="-150" dirty="0">
                <a:latin typeface="+mn-lt"/>
                <a:ea typeface="+mj-ea"/>
                <a:cs typeface="+mj-cs"/>
              </a:rPr>
              <a:t>Future of the paper chart in SWPHC region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2120" y="3284984"/>
            <a:ext cx="518457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ECDIS </a:t>
            </a:r>
            <a:r>
              <a:rPr lang="en-GB" sz="2000" dirty="0" err="1">
                <a:solidFill>
                  <a:schemeClr val="bg1"/>
                </a:solidFill>
              </a:rPr>
              <a:t>Mandation</a:t>
            </a:r>
            <a:endParaRPr lang="en-GB" sz="2000" dirty="0">
              <a:solidFill>
                <a:schemeClr val="bg1"/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CME Programme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Since 2017, 620 New Editions &amp; New Charts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PAGS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6092 Notice to Mariners published in 2017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Print on Demand (POD)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5696" y="1218492"/>
            <a:ext cx="5433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UK Overseas Territories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2347274"/>
            <a:ext cx="8352928" cy="288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3542759"/>
            <a:ext cx="1671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Pitcairn Island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1547664" y="3912091"/>
            <a:ext cx="43542" cy="247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12821" y="2411596"/>
            <a:ext cx="143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Oeno</a:t>
            </a:r>
            <a:r>
              <a:rPr lang="en-GB" dirty="0"/>
              <a:t> Island</a:t>
            </a:r>
          </a:p>
        </p:txBody>
      </p:sp>
      <p:cxnSp>
        <p:nvCxnSpPr>
          <p:cNvPr id="8" name="Straight Arrow Connector 7"/>
          <p:cNvCxnSpPr>
            <a:stCxn id="11" idx="1"/>
          </p:cNvCxnSpPr>
          <p:nvPr/>
        </p:nvCxnSpPr>
        <p:spPr>
          <a:xfrm flipH="1">
            <a:off x="924789" y="2596262"/>
            <a:ext cx="288032" cy="121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14403" y="274204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Henderson Island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980101" y="3037602"/>
            <a:ext cx="504056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03929" y="301796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Ducie</a:t>
            </a:r>
            <a:r>
              <a:rPr lang="en-GB" dirty="0"/>
              <a:t> Island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360013" y="3378923"/>
            <a:ext cx="544656" cy="247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693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56566" y="1321498"/>
            <a:ext cx="5955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Support to Coastal States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48880"/>
            <a:ext cx="6088428" cy="360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68" y="1269508"/>
            <a:ext cx="7886700" cy="720080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n-lt"/>
              </a:rPr>
              <a:t>Survey Activity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783588" y="1878673"/>
            <a:ext cx="7526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spc="-150" dirty="0">
                <a:solidFill>
                  <a:schemeClr val="bg1"/>
                </a:solidFill>
                <a:ea typeface="+mj-ea"/>
                <a:cs typeface="+mj-cs"/>
              </a:rPr>
              <a:t>Commonwealth Marine Economies Programme: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3675" y="329646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3729" y="3296460"/>
            <a:ext cx="76063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UK Government Funded Programme to support the development of Blue Economies of Commonwealth SIDS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With Focus on using marine science and data to promote economic growth and prosperity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Services and expertise provided by 3 partner organisations – </a:t>
            </a:r>
            <a:r>
              <a:rPr lang="en-GB" dirty="0" err="1">
                <a:solidFill>
                  <a:schemeClr val="bg1"/>
                </a:solidFill>
              </a:rPr>
              <a:t>Cefas</a:t>
            </a:r>
            <a:r>
              <a:rPr lang="en-GB" dirty="0">
                <a:solidFill>
                  <a:schemeClr val="bg1"/>
                </a:solidFill>
              </a:rPr>
              <a:t>, NOC and UKHO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SIDS within the Caribbean and Pacific Oceans are in 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Local projects enabled in conjunction with the Target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UK led projects combined with capacity building and knowledge transfer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73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4c61ba74-36e2-4635-b099-cd1df3353374" ContentTypeId="0x010100AF82AC212BE65442A8724FE7C83737C70A0D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3e8be2d07446728d3dbbf5c7aa8ac2 xmlns="a438d269-f37f-4f63-9bb0-3ee5465e86d2">
      <Terms xmlns="http://schemas.microsoft.com/office/infopath/2007/PartnerControls"/>
    </ed3e8be2d07446728d3dbbf5c7aa8ac2>
    <TaxCatchAll xmlns="a438d269-f37f-4f63-9bb0-3ee5465e86d2">
      <Value>723</Value>
      <Value>2</Value>
      <Value>169</Value>
      <Value>7</Value>
    </TaxCatchAll>
    <TaxCatchAllLabel xmlns="a438d269-f37f-4f63-9bb0-3ee5465e86d2"/>
    <d0411bf1067d45cd8f19cfb38ec84467 xmlns="a438d269-f37f-4f63-9bb0-3ee5465e86d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Data Acquisition</TermName>
          <TermId xmlns="http://schemas.microsoft.com/office/infopath/2007/PartnerControls">ce2db977-0224-423b-85f6-590fd657f931</TermId>
        </TermInfo>
      </Terms>
    </d0411bf1067d45cd8f19cfb38ec84467>
    <c5c87486329e4be39bab181b036c310a xmlns="a438d269-f37f-4f63-9bb0-3ee5465e86d2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77777b58-be7e-4cc7-a0da-30387eb98d66</TermId>
        </TermInfo>
      </Terms>
    </c5c87486329e4be39bab181b036c310a>
    <j4660a7390d148e69903507876da85bf xmlns="a438d269-f37f-4f63-9bb0-3ee5465e86d2" xsi:nil="true"/>
    <d4e02f7643bd49ce9a80453ceffbead5 xmlns="a438d269-f37f-4f63-9bb0-3ee5465e86d2" xsi:nil="true"/>
    <Year xmlns="a438d269-f37f-4f63-9bb0-3ee5465e86d2">2018</Year>
    <kb4ef000c8eb493f8d4aaf2178e05487 xmlns="a438d269-f37f-4f63-9bb0-3ee5465e86d2">
      <Terms xmlns="http://schemas.microsoft.com/office/infopath/2007/PartnerControls">
        <TermInfo xmlns="http://schemas.microsoft.com/office/infopath/2007/PartnerControls">
          <TermName xmlns="http://schemas.microsoft.com/office/infopath/2007/PartnerControls">HIP-AP</TermName>
          <TermId xmlns="http://schemas.microsoft.com/office/infopath/2007/PartnerControls">6b084d8b-e018-49ea-b694-7d813d7d4e8f</TermId>
        </TermInfo>
      </Terms>
    </kb4ef000c8eb493f8d4aaf2178e05487>
    <m49136c7a9a84fa3b109976f6b03c931 xmlns="a438d269-f37f-4f63-9bb0-3ee5465e86d2">
      <Terms xmlns="http://schemas.microsoft.com/office/infopath/2007/PartnerControls"/>
    </m49136c7a9a84fa3b109976f6b03c931>
    <pd75e69d3404407397a7eb0d5479894d xmlns="a438d269-f37f-4f63-9bb0-3ee5465e86d2">
      <Terms xmlns="http://schemas.microsoft.com/office/infopath/2007/PartnerControls">
        <TermInfo xmlns="http://schemas.microsoft.com/office/infopath/2007/PartnerControls">
          <TermName xmlns="http://schemas.microsoft.com/office/infopath/2007/PartnerControls">SWPHC</TermName>
          <TermId xmlns="http://schemas.microsoft.com/office/infopath/2007/PartnerControls">39371c26-3e84-43b0-80e4-ca03d15590e7</TermId>
        </TermInfo>
      </Terms>
    </pd75e69d3404407397a7eb0d5479894d>
    <PII xmlns="a438d269-f37f-4f63-9bb0-3ee5465e86d2">false</PII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National Hydrographer IHO Document" ma:contentTypeID="0x010100AF82AC212BE65442A8724FE7C83737C70A0D00136662448476DD4784FB94099B6F4823" ma:contentTypeVersion="171" ma:contentTypeDescription="" ma:contentTypeScope="" ma:versionID="51835f93cf2c76c6d31f5dd499ff146a">
  <xsd:schema xmlns:xsd="http://www.w3.org/2001/XMLSchema" xmlns:xs="http://www.w3.org/2001/XMLSchema" xmlns:p="http://schemas.microsoft.com/office/2006/metadata/properties" xmlns:ns2="a438d269-f37f-4f63-9bb0-3ee5465e86d2" targetNamespace="http://schemas.microsoft.com/office/2006/metadata/properties" ma:root="true" ma:fieldsID="c23e3c4f7bdc636fd154d4b5d217a69d" ns2:_="">
    <xsd:import namespace="a438d269-f37f-4f63-9bb0-3ee5465e86d2"/>
    <xsd:element name="properties">
      <xsd:complexType>
        <xsd:sequence>
          <xsd:element name="documentManagement">
            <xsd:complexType>
              <xsd:all>
                <xsd:element ref="ns2:c5c87486329e4be39bab181b036c310a" minOccurs="0"/>
                <xsd:element ref="ns2:TaxCatchAll" minOccurs="0"/>
                <xsd:element ref="ns2:TaxCatchAllLabel" minOccurs="0"/>
                <xsd:element ref="ns2:d0411bf1067d45cd8f19cfb38ec84467" minOccurs="0"/>
                <xsd:element ref="ns2:PII" minOccurs="0"/>
                <xsd:element ref="ns2:pd75e69d3404407397a7eb0d5479894d" minOccurs="0"/>
                <xsd:element ref="ns2:kb4ef000c8eb493f8d4aaf2178e05487" minOccurs="0"/>
                <xsd:element ref="ns2:ed3e8be2d07446728d3dbbf5c7aa8ac2" minOccurs="0"/>
                <xsd:element ref="ns2:Year" minOccurs="0"/>
                <xsd:element ref="ns2:m49136c7a9a84fa3b109976f6b03c931" minOccurs="0"/>
                <xsd:element ref="ns2:j4660a7390d148e69903507876da85bf" minOccurs="0"/>
                <xsd:element ref="ns2:d4e02f7643bd49ce9a80453ceffbead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8d269-f37f-4f63-9bb0-3ee5465e86d2" elementFormDefault="qualified">
    <xsd:import namespace="http://schemas.microsoft.com/office/2006/documentManagement/types"/>
    <xsd:import namespace="http://schemas.microsoft.com/office/infopath/2007/PartnerControls"/>
    <xsd:element name="c5c87486329e4be39bab181b036c310a" ma:index="7" ma:taxonomy="true" ma:internalName="c5c87486329e4be39bab181b036c310a" ma:taxonomyFieldName="UKHO_SecurityClassification" ma:displayName="Security Classification" ma:readOnly="false" ma:default="2;#OFFICIAL|77777b58-be7e-4cc7-a0da-30387eb98d66" ma:fieldId="{c5c87486-329e-4be3-9bab-181b036c310a}" ma:sspId="4c61ba74-36e2-4635-b099-cd1df3353374" ma:termSetId="c2a44200-7cd3-4e9d-979f-77b69cbbd6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8" nillable="true" ma:displayName="Taxonomy Catch All Column" ma:description="" ma:hidden="true" ma:list="{7f2c3bac-704d-42aa-b8c3-5c71e402cd49}" ma:internalName="TaxCatchAll" ma:readOnly="false" ma:showField="CatchAllData" ma:web="4a0321a7-2001-4682-b9e8-0e2bd6f1bc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7f2c3bac-704d-42aa-b8c3-5c71e402cd49}" ma:internalName="TaxCatchAllLabel" ma:readOnly="false" ma:showField="CatchAllDataLabel" ma:web="4a0321a7-2001-4682-b9e8-0e2bd6f1bc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0411bf1067d45cd8f19cfb38ec84467" ma:index="12" ma:taxonomy="true" ma:internalName="d0411bf1067d45cd8f19cfb38ec84467" ma:taxonomyFieldName="UKHO_OrganisationStructure" ma:displayName="Organisation Structure" ma:readOnly="false" ma:default="" ma:fieldId="{d0411bf1-067d-45cd-8f19-cfb38ec84467}" ma:taxonomyMulti="true" ma:sspId="4c61ba74-36e2-4635-b099-cd1df3353374" ma:termSetId="14b94231-5548-460f-8567-7585b48b6db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II" ma:index="14" nillable="true" ma:displayName="PII" ma:default="0" ma:description="Does this document contain Personally Identifiable Information?" ma:internalName="PII">
      <xsd:simpleType>
        <xsd:restriction base="dms:Boolean"/>
      </xsd:simpleType>
    </xsd:element>
    <xsd:element name="pd75e69d3404407397a7eb0d5479894d" ma:index="16" nillable="true" ma:taxonomy="true" ma:internalName="pd75e69d3404407397a7eb0d5479894d" ma:taxonomyFieldName="Committees_x0020_and_x0020_WG" ma:displayName="Committees and WG" ma:default="" ma:fieldId="{9d75e69d-3404-4073-97a7-eb0d5479894d}" ma:sspId="4c61ba74-36e2-4635-b099-cd1df3353374" ma:termSetId="a25979c6-736c-42cb-806f-37eacf539c14" ma:anchorId="f1ca98fb-3b32-445a-9da7-04da63a0b02e" ma:open="false" ma:isKeyword="false">
      <xsd:complexType>
        <xsd:sequence>
          <xsd:element ref="pc:Terms" minOccurs="0" maxOccurs="1"/>
        </xsd:sequence>
      </xsd:complexType>
    </xsd:element>
    <xsd:element name="kb4ef000c8eb493f8d4aaf2178e05487" ma:index="18" nillable="true" ma:taxonomy="true" ma:internalName="kb4ef000c8eb493f8d4aaf2178e05487" ma:taxonomyFieldName="IP_x0020_HIP_x0020_Area" ma:displayName="IP HIP Region" ma:default="" ma:fieldId="{4b4ef000-c8eb-493f-8d4a-af2178e05487}" ma:sspId="4c61ba74-36e2-4635-b099-cd1df3353374" ma:termSetId="a25979c6-736c-42cb-806f-37eacf539c14" ma:anchorId="e130e950-2437-42ab-b67e-834030cfdea8" ma:open="false" ma:isKeyword="false">
      <xsd:complexType>
        <xsd:sequence>
          <xsd:element ref="pc:Terms" minOccurs="0" maxOccurs="1"/>
        </xsd:sequence>
      </xsd:complexType>
    </xsd:element>
    <xsd:element name="ed3e8be2d07446728d3dbbf5c7aa8ac2" ma:index="19" nillable="true" ma:taxonomy="true" ma:internalName="ed3e8be2d07446728d3dbbf5c7aa8ac2" ma:taxonomyFieldName="National_x0020_Hydrographer_x0020_IHO_x0020_Document_x0020_Type" ma:displayName="National Hydrographer IHO Document Type" ma:default="" ma:fieldId="{ed3e8be2-d074-4672-8d3d-bbf5c7aa8ac2}" ma:taxonomyMulti="true" ma:sspId="4c61ba74-36e2-4635-b099-cd1df3353374" ma:termSetId="0994d431-c3de-4816-b7d2-91bc118660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Year" ma:index="21" nillable="true" ma:displayName="Year" ma:internalName="Year">
      <xsd:simpleType>
        <xsd:restriction base="dms:Text">
          <xsd:maxLength value="4"/>
        </xsd:restriction>
      </xsd:simpleType>
    </xsd:element>
    <xsd:element name="m49136c7a9a84fa3b109976f6b03c931" ma:index="23" nillable="true" ma:taxonomy="true" ma:internalName="m49136c7a9a84fa3b109976f6b03c931" ma:taxonomyFieldName="Country" ma:displayName="Country" ma:default="" ma:fieldId="{649136c7-a9a8-4fa3-b109-976f6b03c931}" ma:sspId="4c61ba74-36e2-4635-b099-cd1df3353374" ma:termSetId="feb40e58-155f-412a-b4ef-afbe204dece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660a7390d148e69903507876da85bf" ma:index="24" nillable="true" ma:displayName="UKHO_SecurityClassification_0" ma:hidden="true" ma:internalName="j4660a7390d148e69903507876da85bf" ma:readOnly="false">
      <xsd:simpleType>
        <xsd:restriction base="dms:Note"/>
      </xsd:simpleType>
    </xsd:element>
    <xsd:element name="d4e02f7643bd49ce9a80453ceffbead5" ma:index="25" nillable="true" ma:displayName="UKHO_OrganisationStructure_0" ma:hidden="true" ma:internalName="d4e02f7643bd49ce9a80453ceffbead5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A591F6-6014-4DF7-9B23-B1415843046E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8DADBBA5-ACDB-43DC-8004-661F39B0BE1F}">
  <ds:schemaRefs>
    <ds:schemaRef ds:uri="http://schemas.microsoft.com/office/2006/documentManagement/types"/>
    <ds:schemaRef ds:uri="a438d269-f37f-4f63-9bb0-3ee5465e86d2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D3F2AC0-FFC5-47E7-8521-055FE251B3B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8E5F0ED-204A-41AA-B257-C17A8F0702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38d269-f37f-4f63-9bb0-3ee5465e86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499</Words>
  <Application>Microsoft Office PowerPoint</Application>
  <PresentationFormat>On-screen Show (4:3)</PresentationFormat>
  <Paragraphs>154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1_Custom Design</vt:lpstr>
      <vt:lpstr>Custom Design</vt:lpstr>
      <vt:lpstr>UK National Report 15th South West Pacific  Hydrographic Commission Conference     21st February  - 23rd February 2018 Nuku'alofa, Tonga</vt:lpstr>
      <vt:lpstr>PowerPoint Presentation</vt:lpstr>
      <vt:lpstr>PowerPoint Presentation</vt:lpstr>
      <vt:lpstr>PowerPoint Presentation</vt:lpstr>
      <vt:lpstr>PowerPoint Presentation</vt:lpstr>
      <vt:lpstr>Challenge for all :</vt:lpstr>
      <vt:lpstr>PowerPoint Presentation</vt:lpstr>
      <vt:lpstr>PowerPoint Presentation</vt:lpstr>
      <vt:lpstr>Survey Activity</vt:lpstr>
      <vt:lpstr>Survey Activity in Tonga</vt:lpstr>
      <vt:lpstr>PowerPoint Presentation</vt:lpstr>
      <vt:lpstr>PowerPoint Presentation</vt:lpstr>
      <vt:lpstr>PowerPoint Presentation</vt:lpstr>
      <vt:lpstr>Capacity Building</vt:lpstr>
      <vt:lpstr>       Global Partnering and Engagement</vt:lpstr>
      <vt:lpstr>UKHO Transformation</vt:lpstr>
      <vt:lpstr>UKHO International Programmes and Training Team</vt:lpstr>
      <vt:lpstr>UKHO International Programmes and Training Team</vt:lpstr>
      <vt:lpstr>UKHO International Programmes and Training Team</vt:lpstr>
      <vt:lpstr>UKHO New Build</vt:lpstr>
      <vt:lpstr>World Hydrography Day 2018 "Bathymetry – the foundation for sustainable seas, oceans and waterways"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 National Report Presentaton SWPHC 2018</dc:title>
  <dc:creator/>
  <cp:lastModifiedBy/>
  <cp:revision>1</cp:revision>
  <dcterms:created xsi:type="dcterms:W3CDTF">2017-10-13T10:28:46Z</dcterms:created>
  <dcterms:modified xsi:type="dcterms:W3CDTF">2018-02-20T10:55:04Z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0x010100AF82AC212BE65442A8724FE7C83737C70A0D00136662448476DD4784FB94099B6F4823</vt:lpwstr>
  </property>
  <property fmtid="{D5CDD505-2E9C-101B-9397-08002B2CF9AE}" pid="3" name="UKHO_OrganisationStructure">
    <vt:lpwstr>7;#Data Acquisition|ce2db977-0224-423b-85f6-590fd657f931</vt:lpwstr>
  </property>
  <property fmtid="{D5CDD505-2E9C-101B-9397-08002B2CF9AE}" pid="4" name="National Hydrographer IHO Document Type">
    <vt:lpwstr/>
  </property>
  <property fmtid="{D5CDD505-2E9C-101B-9397-08002B2CF9AE}" pid="5" name="UKHO_SecurityClassification">
    <vt:lpwstr>2;#OFFICIAL|77777b58-be7e-4cc7-a0da-30387eb98d66</vt:lpwstr>
  </property>
  <property fmtid="{D5CDD505-2E9C-101B-9397-08002B2CF9AE}" pid="6" name="IP HIP Area">
    <vt:lpwstr>169;#HIP-AP|6b084d8b-e018-49ea-b694-7d813d7d4e8f</vt:lpwstr>
  </property>
  <property fmtid="{D5CDD505-2E9C-101B-9397-08002B2CF9AE}" pid="7" name="Committees and WG">
    <vt:lpwstr>723;#SWPHC|39371c26-3e84-43b0-80e4-ca03d15590e7</vt:lpwstr>
  </property>
  <property fmtid="{D5CDD505-2E9C-101B-9397-08002B2CF9AE}" pid="8" name="Country">
    <vt:lpwstr/>
  </property>
  <property fmtid="{D5CDD505-2E9C-101B-9397-08002B2CF9AE}" pid="9" name="Retention/Review Period">
    <vt:r8>1</vt:r8>
  </property>
  <property fmtid="{D5CDD505-2E9C-101B-9397-08002B2CF9AE}" pid="10" name="Retention Action">
    <vt:lpwstr>Review</vt:lpwstr>
  </property>
</Properties>
</file>