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6"/>
  </p:notesMasterIdLst>
  <p:handoutMasterIdLst>
    <p:handoutMasterId r:id="rId7"/>
  </p:handoutMasterIdLst>
  <p:sldIdLst>
    <p:sldId id="773" r:id="rId2"/>
    <p:sldId id="791" r:id="rId3"/>
    <p:sldId id="793" r:id="rId4"/>
    <p:sldId id="792" r:id="rId5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0099"/>
    <a:srgbClr val="0099CC"/>
    <a:srgbClr val="66FFFF"/>
    <a:srgbClr val="333399"/>
    <a:srgbClr val="00CC66"/>
    <a:srgbClr val="06518B"/>
    <a:srgbClr val="4BC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7231" autoAdjust="0"/>
  </p:normalViewPr>
  <p:slideViewPr>
    <p:cSldViewPr>
      <p:cViewPr varScale="1">
        <p:scale>
          <a:sx n="95" d="100"/>
          <a:sy n="95" d="100"/>
        </p:scale>
        <p:origin x="1117" y="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2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>
            <a:extLst>
              <a:ext uri="{FF2B5EF4-FFF2-40B4-BE49-F238E27FC236}">
                <a16:creationId xmlns:a16="http://schemas.microsoft.com/office/drawing/2014/main" xmlns="" id="{240CA3CF-50DE-42C5-89BC-8586992D59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03907" name="Rectangle 3">
            <a:extLst>
              <a:ext uri="{FF2B5EF4-FFF2-40B4-BE49-F238E27FC236}">
                <a16:creationId xmlns:a16="http://schemas.microsoft.com/office/drawing/2014/main" xmlns="" id="{0E7A8EF3-B37C-4696-A482-AEADE626FD6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03908" name="Rectangle 4">
            <a:extLst>
              <a:ext uri="{FF2B5EF4-FFF2-40B4-BE49-F238E27FC236}">
                <a16:creationId xmlns:a16="http://schemas.microsoft.com/office/drawing/2014/main" xmlns="" id="{CD0FAA31-A339-45E1-AF66-01AB507CD5C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03909" name="Rectangle 5">
            <a:extLst>
              <a:ext uri="{FF2B5EF4-FFF2-40B4-BE49-F238E27FC236}">
                <a16:creationId xmlns:a16="http://schemas.microsoft.com/office/drawing/2014/main" xmlns="" id="{F037B3D5-F0AD-4F21-9886-8A9944B496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559756F3-68FF-4F02-84BC-1059334CC2C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10519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45800FC9-FFB0-4B3B-8213-681BB8EB7C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06F7C7D5-9B27-4BEF-97DA-FAA5A26526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E54726A0-486F-4936-87E3-72C1928E61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C944FCC2-1E39-4565-BC4E-42C9ADDB97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xmlns="" id="{DA140338-38B4-493B-9398-BB21A5165A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xmlns="" id="{764411E9-0A6E-4FD3-864E-AE3DEC100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A5C5BF3-0152-4866-B8F1-ABB4A361801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223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>
            <a:extLst>
              <a:ext uri="{FF2B5EF4-FFF2-40B4-BE49-F238E27FC236}">
                <a16:creationId xmlns:a16="http://schemas.microsoft.com/office/drawing/2014/main" xmlns="" id="{9FF6E09C-7519-473D-85DC-0AE2AC66F4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060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NZ" altLang="en-US"/>
          </a:p>
        </p:txBody>
      </p:sp>
      <p:pic>
        <p:nvPicPr>
          <p:cNvPr id="5" name="Picture 44" descr="SWPC Logo_digitsed_04012016">
            <a:extLst>
              <a:ext uri="{FF2B5EF4-FFF2-40B4-BE49-F238E27FC236}">
                <a16:creationId xmlns:a16="http://schemas.microsoft.com/office/drawing/2014/main" xmlns="" id="{FDC1D8FA-35C6-4A17-940D-490F1C9A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14398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01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21801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188913"/>
            <a:ext cx="6337300" cy="165576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xmlns="" id="{9BD7A674-EECD-4178-87F4-6774562574C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68313" y="623728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xmlns="" id="{E98D339F-A07D-4D81-B34A-5BB56E539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xmlns="" id="{19DB15B0-AB43-424D-A240-DB2DDC40FB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EC530E51-CEB2-455D-B306-52E46A37D7F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9578099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xmlns="" id="{5346EE11-63F9-42EF-9199-ADF94D6C71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30 November – 02 December, 2016</a:t>
            </a:r>
          </a:p>
          <a:p>
            <a:pPr>
              <a:defRPr/>
            </a:pPr>
            <a:r>
              <a:rPr lang="en-AU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6655011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115888"/>
            <a:ext cx="2054225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011862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xmlns="" id="{ABB3461B-AAE4-4AB8-B3DC-E555BD60AA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30 November – 02 December, 2016</a:t>
            </a:r>
          </a:p>
          <a:p>
            <a:pPr>
              <a:defRPr/>
            </a:pPr>
            <a:r>
              <a:rPr lang="en-AU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2743941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xmlns="" id="{77C99C50-4680-40FB-B524-DE344A918C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30 November – 02 December, 2016</a:t>
            </a:r>
          </a:p>
          <a:p>
            <a:pPr>
              <a:defRPr/>
            </a:pPr>
            <a:r>
              <a:rPr lang="en-AU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8402665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xmlns="" id="{90965FE1-CAFE-48D9-94AD-F8EA2FEC49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30 November – 02 December, 2016</a:t>
            </a:r>
          </a:p>
          <a:p>
            <a:pPr>
              <a:defRPr/>
            </a:pPr>
            <a:r>
              <a:rPr lang="en-AU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14441303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60812" cy="4862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96975"/>
            <a:ext cx="3962400" cy="4862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xmlns="" id="{19B9FC51-6013-4F7D-99EA-A7EEDF443B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30 November – 02 December, 2016</a:t>
            </a:r>
          </a:p>
          <a:p>
            <a:pPr>
              <a:defRPr/>
            </a:pPr>
            <a:r>
              <a:rPr lang="en-AU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40782203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xmlns="" id="{2CDBCD87-3A1A-4649-B85E-F69EF7816B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30 November – 02 December, 2016</a:t>
            </a:r>
          </a:p>
          <a:p>
            <a:pPr>
              <a:defRPr/>
            </a:pPr>
            <a:r>
              <a:rPr lang="en-AU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1752654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55">
            <a:extLst>
              <a:ext uri="{FF2B5EF4-FFF2-40B4-BE49-F238E27FC236}">
                <a16:creationId xmlns:a16="http://schemas.microsoft.com/office/drawing/2014/main" xmlns="" id="{3AFD3733-1267-4726-AF3F-4C7C05F09C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30 November – 02 December, 2016</a:t>
            </a:r>
          </a:p>
          <a:p>
            <a:pPr>
              <a:defRPr/>
            </a:pPr>
            <a:r>
              <a:rPr lang="en-AU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1689430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>
            <a:extLst>
              <a:ext uri="{FF2B5EF4-FFF2-40B4-BE49-F238E27FC236}">
                <a16:creationId xmlns:a16="http://schemas.microsoft.com/office/drawing/2014/main" xmlns="" id="{1B212C39-27D7-4894-B09C-CA1335A5DE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30 November – 02 December, 2016</a:t>
            </a:r>
          </a:p>
          <a:p>
            <a:pPr>
              <a:defRPr/>
            </a:pPr>
            <a:r>
              <a:rPr lang="en-AU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668983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xmlns="" id="{1097740D-D0BE-40FF-B81D-23A24E06E4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30 November – 02 December, 2016</a:t>
            </a:r>
          </a:p>
          <a:p>
            <a:pPr>
              <a:defRPr/>
            </a:pPr>
            <a:r>
              <a:rPr lang="en-AU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21125870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xmlns="" id="{D7B8C53E-F9F8-4750-81EA-192C0380B5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30 November – 02 December, 2016</a:t>
            </a:r>
          </a:p>
          <a:p>
            <a:pPr>
              <a:defRPr/>
            </a:pPr>
            <a:r>
              <a:rPr lang="en-AU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80302326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111" name="Rectangle 39">
            <a:extLst>
              <a:ext uri="{FF2B5EF4-FFF2-40B4-BE49-F238E27FC236}">
                <a16:creationId xmlns:a16="http://schemas.microsoft.com/office/drawing/2014/main" xmlns="" id="{FB62C4A5-5156-4C32-9D40-3C1807F69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184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2179115" name="Rectangle 43">
            <a:extLst>
              <a:ext uri="{FF2B5EF4-FFF2-40B4-BE49-F238E27FC236}">
                <a16:creationId xmlns:a16="http://schemas.microsoft.com/office/drawing/2014/main" xmlns="" id="{7531E5EB-B731-4816-A46D-5D749DB0F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8075612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9">
            <a:extLst>
              <a:ext uri="{FF2B5EF4-FFF2-40B4-BE49-F238E27FC236}">
                <a16:creationId xmlns:a16="http://schemas.microsoft.com/office/drawing/2014/main" xmlns="" id="{455028D1-DA1D-4893-AAB7-4941ABB0A6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NZ" altLang="en-US"/>
          </a:p>
        </p:txBody>
      </p:sp>
      <p:sp>
        <p:nvSpPr>
          <p:cNvPr id="1029" name="Line 44">
            <a:extLst>
              <a:ext uri="{FF2B5EF4-FFF2-40B4-BE49-F238E27FC236}">
                <a16:creationId xmlns:a16="http://schemas.microsoft.com/office/drawing/2014/main" xmlns="" id="{DFE729F1-277E-4C00-B62A-45C4C5ACEC3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50" descr="SWPC Logo_digitsed_04012016">
            <a:extLst>
              <a:ext uri="{FF2B5EF4-FFF2-40B4-BE49-F238E27FC236}">
                <a16:creationId xmlns:a16="http://schemas.microsoft.com/office/drawing/2014/main" xmlns="" id="{3CD52CDC-C8F7-46BF-8ED6-27D94ACEE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43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9127" name="Rectangle 55">
            <a:extLst>
              <a:ext uri="{FF2B5EF4-FFF2-40B4-BE49-F238E27FC236}">
                <a16:creationId xmlns:a16="http://schemas.microsoft.com/office/drawing/2014/main" xmlns="" id="{A31C5663-EB15-4119-AD9D-EADDFE1B1E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AU"/>
              <a:t>30 November – 02 December, 2016</a:t>
            </a:r>
          </a:p>
          <a:p>
            <a:pPr>
              <a:defRPr/>
            </a:pPr>
            <a:r>
              <a:rPr lang="en-AU"/>
              <a:t>NOUMEA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 spd="med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>
            <a:extLst>
              <a:ext uri="{FF2B5EF4-FFF2-40B4-BE49-F238E27FC236}">
                <a16:creationId xmlns:a16="http://schemas.microsoft.com/office/drawing/2014/main" xmlns="" id="{EAADEA3E-A0FD-4775-AEAD-72F7335A99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652463"/>
            <a:ext cx="7772400" cy="1441450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/>
              <a:t>15th South West Pacific </a:t>
            </a:r>
            <a:br>
              <a:rPr lang="en-AU" sz="2400" dirty="0"/>
            </a:br>
            <a:r>
              <a:rPr lang="en-AU" sz="2400" dirty="0"/>
              <a:t>Hydrographic Commission Conference</a:t>
            </a:r>
            <a:br>
              <a:rPr lang="en-AU" sz="2400" dirty="0"/>
            </a:br>
            <a:r>
              <a:rPr lang="en-AU" sz="1800" dirty="0"/>
              <a:t/>
            </a:r>
            <a:br>
              <a:rPr lang="en-AU" sz="1800" dirty="0"/>
            </a:br>
            <a:r>
              <a:rPr lang="en-AU" sz="1800" dirty="0"/>
              <a:t>21 – 22 February 2018</a:t>
            </a:r>
            <a:r>
              <a:rPr lang="en-AU" sz="1800" b="0" dirty="0"/>
              <a:t/>
            </a:r>
            <a:br>
              <a:rPr lang="en-AU" sz="1800" b="0" dirty="0"/>
            </a:br>
            <a:r>
              <a:rPr lang="en-AU" sz="1800" dirty="0"/>
              <a:t>Nadi, Fiji</a:t>
            </a:r>
            <a:endParaRPr lang="en-AU" altLang="en-AU" sz="1800" dirty="0"/>
          </a:p>
        </p:txBody>
      </p:sp>
      <p:sp>
        <p:nvSpPr>
          <p:cNvPr id="1084421" name="Rectangle 5">
            <a:extLst>
              <a:ext uri="{FF2B5EF4-FFF2-40B4-BE49-F238E27FC236}">
                <a16:creationId xmlns:a16="http://schemas.microsoft.com/office/drawing/2014/main" xmlns="" id="{533DCE22-211A-4434-980D-11D239CE62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3213100"/>
            <a:ext cx="6400800" cy="2232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NIUE National Report</a:t>
            </a:r>
          </a:p>
        </p:txBody>
      </p:sp>
      <p:pic>
        <p:nvPicPr>
          <p:cNvPr id="3076" name="Picture 1">
            <a:extLst>
              <a:ext uri="{FF2B5EF4-FFF2-40B4-BE49-F238E27FC236}">
                <a16:creationId xmlns:a16="http://schemas.microsoft.com/office/drawing/2014/main" xmlns="" id="{5CA0954B-6607-4047-993A-0BF215875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5901"/>
          <a:stretch>
            <a:fillRect/>
          </a:stretch>
        </p:blipFill>
        <p:spPr bwMode="auto">
          <a:xfrm>
            <a:off x="5795963" y="3830638"/>
            <a:ext cx="267017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>
            <a:extLst>
              <a:ext uri="{FF2B5EF4-FFF2-40B4-BE49-F238E27FC236}">
                <a16:creationId xmlns:a16="http://schemas.microsoft.com/office/drawing/2014/main" xmlns="" id="{DB9BB0DE-13E4-4DB0-B697-962A7BE38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30638"/>
            <a:ext cx="2881312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>
            <a:extLst>
              <a:ext uri="{FF2B5EF4-FFF2-40B4-BE49-F238E27FC236}">
                <a16:creationId xmlns:a16="http://schemas.microsoft.com/office/drawing/2014/main" xmlns="" id="{4CAC7C41-88E2-4FC0-8F59-A9EC0FC94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3913188"/>
            <a:ext cx="19177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3A32497F-2157-4C07-9EEA-8717271735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/>
              <a:t>21 - 22 February 2018</a:t>
            </a:r>
          </a:p>
          <a:p>
            <a:pPr>
              <a:defRPr/>
            </a:pPr>
            <a:r>
              <a:rPr lang="en-AU" altLang="en-US" dirty="0"/>
              <a:t>NADI</a:t>
            </a:r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xmlns="" id="{64AFEBAC-C231-4010-AC94-7A718C117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/>
              <a:t>15</a:t>
            </a:r>
            <a:r>
              <a:rPr lang="en-AU" altLang="en-US" sz="2000" baseline="30000" dirty="0"/>
              <a:t>th</a:t>
            </a:r>
            <a:r>
              <a:rPr lang="en-AU" altLang="en-US" sz="2000" dirty="0"/>
              <a:t> South West Pacific Hydrographic Commission Conference</a:t>
            </a:r>
          </a:p>
        </p:txBody>
      </p:sp>
      <p:sp>
        <p:nvSpPr>
          <p:cNvPr id="1530889" name="Rectangle 9">
            <a:extLst>
              <a:ext uri="{FF2B5EF4-FFF2-40B4-BE49-F238E27FC236}">
                <a16:creationId xmlns:a16="http://schemas.microsoft.com/office/drawing/2014/main" xmlns="" id="{E037D8FB-51EF-431E-9E26-9BE875B01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052513"/>
            <a:ext cx="7705725" cy="5195887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NZ" sz="2400" b="1" dirty="0"/>
              <a:t>CURRENT SITUATION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NZ" sz="2400" b="1" dirty="0"/>
          </a:p>
          <a:p>
            <a:pPr>
              <a:defRPr/>
            </a:pPr>
            <a:r>
              <a:rPr lang="en-NZ" sz="1800" dirty="0"/>
              <a:t>PCA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NZ" sz="1800" dirty="0"/>
              <a:t>	</a:t>
            </a:r>
            <a:r>
              <a:rPr lang="en-NZ" sz="1800" dirty="0">
                <a:effectLst/>
              </a:rPr>
              <a:t>* Bilateral arrangement, March 2017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NZ" sz="1800" dirty="0"/>
          </a:p>
          <a:p>
            <a:pPr>
              <a:defRPr/>
            </a:pPr>
            <a:r>
              <a:rPr lang="en-NZ" sz="1800" dirty="0"/>
              <a:t>Pacific Safety of Navigation Project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NZ" sz="1800" dirty="0"/>
              <a:t>	</a:t>
            </a:r>
            <a:r>
              <a:rPr lang="en-NZ" sz="1800" dirty="0">
                <a:effectLst/>
              </a:rPr>
              <a:t>* Gap analysis and needs assessment, November 2017</a:t>
            </a:r>
          </a:p>
          <a:p>
            <a:pPr>
              <a:defRPr/>
            </a:pPr>
            <a:endParaRPr lang="en-NZ" sz="1800" dirty="0"/>
          </a:p>
          <a:p>
            <a:pPr>
              <a:defRPr/>
            </a:pPr>
            <a:r>
              <a:rPr lang="en-NZ" sz="1800" dirty="0"/>
              <a:t>Pacific Regional Navigation Initiative (PRNI)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NZ" sz="1800" dirty="0"/>
              <a:t>	* </a:t>
            </a:r>
            <a:r>
              <a:rPr lang="en-US" sz="1800" dirty="0">
                <a:effectLst/>
              </a:rPr>
              <a:t>Satellite Derived Bathymetry </a:t>
            </a:r>
            <a:r>
              <a:rPr lang="en-US" sz="1800" dirty="0">
                <a:effectLst/>
                <a:sym typeface="Wingdings" pitchFamily="2" charset="2"/>
              </a:rPr>
              <a:t> </a:t>
            </a:r>
            <a:r>
              <a:rPr lang="en-US" sz="1800" dirty="0" err="1">
                <a:effectLst/>
              </a:rPr>
              <a:t>Beveridge</a:t>
            </a:r>
            <a:r>
              <a:rPr lang="en-US" sz="1800" dirty="0">
                <a:effectLst/>
              </a:rPr>
              <a:t> Reef, </a:t>
            </a:r>
            <a:r>
              <a:rPr lang="en-US" sz="1800" dirty="0" err="1">
                <a:effectLst/>
              </a:rPr>
              <a:t>Antiope</a:t>
            </a:r>
            <a:r>
              <a:rPr lang="en-US" sz="1800" dirty="0">
                <a:effectLst/>
              </a:rPr>
              <a:t> Reef 	* Airborne Laser Bathymetry </a:t>
            </a:r>
            <a:r>
              <a:rPr lang="en-US" sz="1800" dirty="0">
                <a:effectLst/>
                <a:sym typeface="Wingdings" pitchFamily="2" charset="2"/>
              </a:rPr>
              <a:t> Niue, </a:t>
            </a:r>
            <a:r>
              <a:rPr lang="en-US" sz="1800" dirty="0" err="1">
                <a:effectLst/>
                <a:sym typeface="Wingdings" pitchFamily="2" charset="2"/>
              </a:rPr>
              <a:t>Beveridge</a:t>
            </a:r>
            <a:r>
              <a:rPr lang="en-US" sz="1800" dirty="0">
                <a:effectLst/>
                <a:sym typeface="Wingdings" pitchFamily="2" charset="2"/>
              </a:rPr>
              <a:t> Reef, </a:t>
            </a:r>
            <a:r>
              <a:rPr lang="en-US" sz="1800" dirty="0" err="1">
                <a:effectLst/>
              </a:rPr>
              <a:t>Antiope</a:t>
            </a:r>
            <a:r>
              <a:rPr lang="en-US" sz="1800" dirty="0">
                <a:effectLst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>
                <a:effectLst/>
                <a:sym typeface="Wingdings" pitchFamily="2" charset="2"/>
              </a:rPr>
              <a:t>	</a:t>
            </a:r>
            <a:r>
              <a:rPr lang="en-US" sz="2800" b="1" dirty="0">
                <a:effectLst/>
                <a:sym typeface="Wingdings" pitchFamily="2" charset="2"/>
              </a:rPr>
              <a:t> </a:t>
            </a:r>
            <a:r>
              <a:rPr lang="en-US" sz="1800" u="sng" dirty="0">
                <a:effectLst/>
                <a:sym typeface="Wingdings" pitchFamily="2" charset="2"/>
              </a:rPr>
              <a:t>N</a:t>
            </a:r>
            <a:r>
              <a:rPr lang="en-US" sz="1800" u="sng" dirty="0">
                <a:effectLst/>
              </a:rPr>
              <a:t>ew chart of Niue and </a:t>
            </a:r>
            <a:r>
              <a:rPr lang="en-US" sz="1800" u="sng" dirty="0" err="1">
                <a:effectLst/>
              </a:rPr>
              <a:t>Beveridge</a:t>
            </a:r>
            <a:r>
              <a:rPr lang="en-US" sz="1800" u="sng" dirty="0">
                <a:effectLst/>
              </a:rPr>
              <a:t> Reef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NZ" sz="1800" dirty="0"/>
          </a:p>
          <a:p>
            <a:pPr>
              <a:defRPr/>
            </a:pPr>
            <a:r>
              <a:rPr lang="en-NZ" sz="1800" dirty="0"/>
              <a:t>Marine Spatial Plan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NZ" sz="1800" dirty="0"/>
              <a:t>	</a:t>
            </a:r>
            <a:r>
              <a:rPr lang="en-NZ" sz="1800" dirty="0">
                <a:effectLst/>
              </a:rPr>
              <a:t>* 40% of EEZ = LSMPA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NZ" sz="1800" dirty="0"/>
              <a:t>		</a:t>
            </a:r>
          </a:p>
        </p:txBody>
      </p:sp>
      <p:sp>
        <p:nvSpPr>
          <p:cNvPr id="1530892" name="Rectangle 12">
            <a:extLst>
              <a:ext uri="{FF2B5EF4-FFF2-40B4-BE49-F238E27FC236}">
                <a16:creationId xmlns:a16="http://schemas.microsoft.com/office/drawing/2014/main" xmlns="" id="{047A1CDB-F7C0-450D-ACA1-7426D2C85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CD8FF5A2-C88E-4D14-B31A-5D06A9C59F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/>
              <a:t>21 - 22 February 2018</a:t>
            </a:r>
          </a:p>
          <a:p>
            <a:pPr>
              <a:defRPr/>
            </a:pPr>
            <a:r>
              <a:rPr lang="en-AU" altLang="en-US" dirty="0"/>
              <a:t>NADI</a:t>
            </a:r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xmlns="" id="{948EEB7F-60A0-460D-8E62-A2BDA5B36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/>
              <a:t>15</a:t>
            </a:r>
            <a:r>
              <a:rPr lang="en-AU" altLang="en-US" sz="2000" baseline="30000" dirty="0"/>
              <a:t>th</a:t>
            </a:r>
            <a:r>
              <a:rPr lang="en-AU" altLang="en-US" sz="2000" dirty="0"/>
              <a:t> South West Pacific Hydrographic Commission Conference</a:t>
            </a:r>
          </a:p>
        </p:txBody>
      </p:sp>
      <p:sp>
        <p:nvSpPr>
          <p:cNvPr id="1530889" name="Rectangle 9">
            <a:extLst>
              <a:ext uri="{FF2B5EF4-FFF2-40B4-BE49-F238E27FC236}">
                <a16:creationId xmlns:a16="http://schemas.microsoft.com/office/drawing/2014/main" xmlns="" id="{CDA5E609-55B6-4F07-AA55-154AB5C7C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563" y="1308100"/>
            <a:ext cx="7313612" cy="4354513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NZ" sz="1800" dirty="0"/>
          </a:p>
        </p:txBody>
      </p:sp>
      <p:sp>
        <p:nvSpPr>
          <p:cNvPr id="1530892" name="Rectangle 12">
            <a:extLst>
              <a:ext uri="{FF2B5EF4-FFF2-40B4-BE49-F238E27FC236}">
                <a16:creationId xmlns:a16="http://schemas.microsoft.com/office/drawing/2014/main" xmlns="" id="{5C782D0D-B9E2-4366-8B8D-AD8CE656E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5126" name="Picture 1">
            <a:extLst>
              <a:ext uri="{FF2B5EF4-FFF2-40B4-BE49-F238E27FC236}">
                <a16:creationId xmlns:a16="http://schemas.microsoft.com/office/drawing/2014/main" xmlns="" id="{7903EFCD-6D15-4B70-9CAA-946CBB636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9D9073AF-F36B-424C-85CC-F0FA0E1BB4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/>
              <a:t>21 - 22 February 2018</a:t>
            </a:r>
          </a:p>
          <a:p>
            <a:pPr>
              <a:defRPr/>
            </a:pPr>
            <a:r>
              <a:rPr lang="en-AU" altLang="en-US" dirty="0"/>
              <a:t>NADI</a:t>
            </a:r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xmlns="" id="{F26E19C4-8072-4BE4-A7B0-CA1C78BF4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/>
              <a:t>15</a:t>
            </a:r>
            <a:r>
              <a:rPr lang="en-AU" altLang="en-US" sz="2000" baseline="30000" dirty="0"/>
              <a:t>th</a:t>
            </a:r>
            <a:r>
              <a:rPr lang="en-AU" altLang="en-US" sz="2000" dirty="0"/>
              <a:t> South West Pacific Hydrographic Commission Conference</a:t>
            </a:r>
          </a:p>
        </p:txBody>
      </p:sp>
      <p:sp>
        <p:nvSpPr>
          <p:cNvPr id="1530889" name="Rectangle 9">
            <a:extLst>
              <a:ext uri="{FF2B5EF4-FFF2-40B4-BE49-F238E27FC236}">
                <a16:creationId xmlns:a16="http://schemas.microsoft.com/office/drawing/2014/main" xmlns="" id="{9743A37A-9885-4540-A155-6DA8B7CAA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563" y="1308100"/>
            <a:ext cx="7313612" cy="4354513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NZ" sz="2400" b="1" dirty="0"/>
              <a:t>FUTURE FOCUS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NZ" sz="2400" b="1" dirty="0"/>
          </a:p>
          <a:p>
            <a:pPr>
              <a:defRPr/>
            </a:pPr>
            <a:r>
              <a:rPr lang="en-NZ" sz="1800" dirty="0"/>
              <a:t>Marine Spatial Plan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NZ" sz="1800" dirty="0"/>
              <a:t>	* Legislation, Compliance Strategies, Sustainable Financing</a:t>
            </a:r>
          </a:p>
          <a:p>
            <a:pPr>
              <a:defRPr/>
            </a:pPr>
            <a:r>
              <a:rPr lang="en-NZ" sz="1800" dirty="0"/>
              <a:t>National </a:t>
            </a:r>
            <a:r>
              <a:rPr lang="en-NZ" sz="1800" dirty="0" err="1"/>
              <a:t>Hydrographic</a:t>
            </a:r>
            <a:r>
              <a:rPr lang="en-NZ" sz="1800" dirty="0"/>
              <a:t> Authority and Coordinating Committee</a:t>
            </a:r>
          </a:p>
          <a:p>
            <a:pPr>
              <a:defRPr/>
            </a:pPr>
            <a:r>
              <a:rPr lang="en-NZ" sz="1800" dirty="0"/>
              <a:t>Capacity Building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NZ" sz="1800" dirty="0"/>
              <a:t>	* Training for National MSI Coordinator</a:t>
            </a:r>
          </a:p>
          <a:p>
            <a:pPr>
              <a:defRPr/>
            </a:pPr>
            <a:r>
              <a:rPr lang="en-NZ" sz="1800" dirty="0"/>
              <a:t>IHO Technical Implementation Visit </a:t>
            </a:r>
          </a:p>
          <a:p>
            <a:pPr>
              <a:defRPr/>
            </a:pPr>
            <a:r>
              <a:rPr lang="en-NZ" sz="1800" dirty="0"/>
              <a:t>Safety of Navigation gap analysis and needs assessment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NZ" sz="1800" dirty="0"/>
              <a:t>	* Implement recommendations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530892" name="Rectangle 12">
            <a:extLst>
              <a:ext uri="{FF2B5EF4-FFF2-40B4-BE49-F238E27FC236}">
                <a16:creationId xmlns:a16="http://schemas.microsoft.com/office/drawing/2014/main" xmlns="" id="{29E8211E-528A-4EF5-BA20-BD99460B3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med" advClick="0">
    <p:fade/>
  </p:transition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932</TotalTime>
  <Words>54</Words>
  <Application>Microsoft Office PowerPoint</Application>
  <PresentationFormat>On-screen Show (4:3)</PresentationFormat>
  <Paragraphs>36</Paragraphs>
  <Slides>4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Verdana</vt:lpstr>
      <vt:lpstr>Wingdings</vt:lpstr>
      <vt:lpstr>Globe</vt:lpstr>
      <vt:lpstr>15th South West Pacific  Hydrographic Commission Conference  21 – 22 February 2018 Nadi, Fiji</vt:lpstr>
      <vt:lpstr>15th South West Pacific Hydrographic Commission Conference</vt:lpstr>
      <vt:lpstr>15th South West Pacific Hydrographic Commission Conference</vt:lpstr>
      <vt:lpstr>15th South West Pacific Hydrographic Commission Conference</vt:lpstr>
    </vt:vector>
  </TitlesOfParts>
  <Company>Department of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14th  South West Pacific  Hydrographic Commission Conference  30 November – 02 December NOUMEA</dc:title>
  <dc:creator>Melinda McMullen</dc:creator>
  <cp:lastModifiedBy>Alberto Costa Neves</cp:lastModifiedBy>
  <cp:revision>69</cp:revision>
  <dcterms:created xsi:type="dcterms:W3CDTF">2016-11-03T03:14:38Z</dcterms:created>
  <dcterms:modified xsi:type="dcterms:W3CDTF">2018-02-23T06:31:24Z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AA928724</vt:lpwstr>
  </property>
  <property fmtid="{D5CDD505-2E9C-101B-9397-08002B2CF9AE}" pid="3" name="Objective-Title">
    <vt:lpwstr>14th South West Pacific_v2_without IHO_white background</vt:lpwstr>
  </property>
  <property fmtid="{D5CDD505-2E9C-101B-9397-08002B2CF9AE}" pid="4" name="Objective-Comment">
    <vt:lpwstr> </vt:lpwstr>
  </property>
  <property fmtid="{D5CDD505-2E9C-101B-9397-08002B2CF9AE}" pid="5" name="Objective-CreationStamp">
    <vt:filetime>2016-11-11T04:42:58Z</vt:filetime>
  </property>
  <property fmtid="{D5CDD505-2E9C-101B-9397-08002B2CF9AE}" pid="6" name="Objective-IsApproved">
    <vt:bool>false</vt:bool>
  </property>
  <property fmtid="{D5CDD505-2E9C-101B-9397-08002B2CF9AE}" pid="7" name="Objective-IsPublished">
    <vt:bool>true</vt:bool>
  </property>
  <property fmtid="{D5CDD505-2E9C-101B-9397-08002B2CF9AE}" pid="8" name="Objective-DatePublished">
    <vt:filetime>2016-11-11T04:42:58Z</vt:filetime>
  </property>
  <property fmtid="{D5CDD505-2E9C-101B-9397-08002B2CF9AE}" pid="9" name="Objective-ModificationStamp">
    <vt:filetime>2016-11-11T04:42:59Z</vt:filetime>
  </property>
  <property fmtid="{D5CDD505-2E9C-101B-9397-08002B2CF9AE}" pid="10" name="Objective-Owner">
    <vt:lpwstr>Randhawa, Jasbir (MR)(DDER -  External Relations)</vt:lpwstr>
  </property>
  <property fmtid="{D5CDD505-2E9C-101B-9397-08002B2CF9AE}" pid="11" name="Objective-Path">
    <vt:lpwstr>Objective Global Folder - PROD:Defence Business Units:Intelligence and Security Group:HM BRANCH : Hydrography and Metoc Branch:HM BRANCH WORLD:03 HM  BRANCH CORPORATE FILES:D. (Process 03) Management of External Relations Process:b. Process 03 Corporate f</vt:lpwstr>
  </property>
  <property fmtid="{D5CDD505-2E9C-101B-9397-08002B2CF9AE}" pid="12" name="Objective-Parent">
    <vt:lpwstr>SWPHC14_Agenda Items</vt:lpwstr>
  </property>
  <property fmtid="{D5CDD505-2E9C-101B-9397-08002B2CF9AE}" pid="13" name="Objective-State">
    <vt:lpwstr>Published</vt:lpwstr>
  </property>
  <property fmtid="{D5CDD505-2E9C-101B-9397-08002B2CF9AE}" pid="14" name="Objective-Version">
    <vt:lpwstr>1.0</vt:lpwstr>
  </property>
  <property fmtid="{D5CDD505-2E9C-101B-9397-08002B2CF9AE}" pid="15" name="Objective-VersionNumber">
    <vt:i4>1</vt:i4>
  </property>
  <property fmtid="{D5CDD505-2E9C-101B-9397-08002B2CF9AE}" pid="16" name="Objective-VersionComment">
    <vt:lpwstr>First version</vt:lpwstr>
  </property>
  <property fmtid="{D5CDD505-2E9C-101B-9397-08002B2CF9AE}" pid="17" name="Objective-FileNumber">
    <vt:lpwstr> </vt:lpwstr>
  </property>
  <property fmtid="{D5CDD505-2E9C-101B-9397-08002B2CF9AE}" pid="18" name="Objective-Classification">
    <vt:lpwstr>[Inherited - Unclassified]</vt:lpwstr>
  </property>
  <property fmtid="{D5CDD505-2E9C-101B-9397-08002B2CF9AE}" pid="19" name="Objective-Caveats">
    <vt:lpwstr> </vt:lpwstr>
  </property>
  <property fmtid="{D5CDD505-2E9C-101B-9397-08002B2CF9AE}" pid="20" name="Objective-Document Type [system]">
    <vt:lpwstr> </vt:lpwstr>
  </property>
</Properties>
</file>