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9" r:id="rId2"/>
    <p:sldId id="692" r:id="rId3"/>
    <p:sldId id="701" r:id="rId4"/>
    <p:sldId id="702" r:id="rId5"/>
    <p:sldId id="707" r:id="rId6"/>
    <p:sldId id="711" r:id="rId7"/>
    <p:sldId id="708" r:id="rId8"/>
    <p:sldId id="710" r:id="rId9"/>
    <p:sldId id="706" r:id="rId10"/>
    <p:sldId id="712" r:id="rId11"/>
    <p:sldId id="682" r:id="rId12"/>
    <p:sldId id="684" r:id="rId13"/>
    <p:sldId id="713" r:id="rId14"/>
    <p:sldId id="714" r:id="rId15"/>
    <p:sldId id="676" r:id="rId16"/>
    <p:sldId id="302" r:id="rId17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54">
          <p15:clr>
            <a:srgbClr val="A4A3A4"/>
          </p15:clr>
        </p15:guide>
        <p15:guide id="3" orient="horz" pos="822">
          <p15:clr>
            <a:srgbClr val="A4A3A4"/>
          </p15:clr>
        </p15:guide>
        <p15:guide id="4" orient="horz" pos="3929">
          <p15:clr>
            <a:srgbClr val="A4A3A4"/>
          </p15:clr>
        </p15:guide>
        <p15:guide id="5" orient="horz" pos="164">
          <p15:clr>
            <a:srgbClr val="A4A3A4"/>
          </p15:clr>
        </p15:guide>
        <p15:guide id="6" orient="horz" pos="4020">
          <p15:clr>
            <a:srgbClr val="A4A3A4"/>
          </p15:clr>
        </p15:guide>
        <p15:guide id="7" orient="horz" pos="2682">
          <p15:clr>
            <a:srgbClr val="A4A3A4"/>
          </p15:clr>
        </p15:guide>
        <p15:guide id="8" pos="2880">
          <p15:clr>
            <a:srgbClr val="A4A3A4"/>
          </p15:clr>
        </p15:guide>
        <p15:guide id="9" pos="431">
          <p15:clr>
            <a:srgbClr val="A4A3A4"/>
          </p15:clr>
        </p15:guide>
        <p15:guide id="10" pos="5329">
          <p15:clr>
            <a:srgbClr val="A4A3A4"/>
          </p15:clr>
        </p15:guide>
        <p15:guide id="11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A2"/>
    <a:srgbClr val="00B5D2"/>
    <a:srgbClr val="FFDC00"/>
    <a:srgbClr val="9D9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71" autoAdjust="0"/>
  </p:normalViewPr>
  <p:slideViewPr>
    <p:cSldViewPr showGuides="1">
      <p:cViewPr varScale="1">
        <p:scale>
          <a:sx n="94" d="100"/>
          <a:sy n="94" d="100"/>
        </p:scale>
        <p:origin x="1057" y="65"/>
      </p:cViewPr>
      <p:guideLst>
        <p:guide orient="horz" pos="2160"/>
        <p:guide orient="horz" pos="754"/>
        <p:guide orient="horz" pos="822"/>
        <p:guide orient="horz" pos="3929"/>
        <p:guide orient="horz" pos="164"/>
        <p:guide orient="horz" pos="4020"/>
        <p:guide orient="horz" pos="2682"/>
        <p:guide pos="2880"/>
        <p:guide pos="431"/>
        <p:guide pos="5329"/>
        <p:guide pos="5556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BCEBE6-DBCA-429E-8863-859795225EA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465FF25-4668-440F-8AE9-14D851F7A7AE}">
      <dgm:prSet phldrT="[Text]"/>
      <dgm:spPr/>
      <dgm:t>
        <a:bodyPr/>
        <a:lstStyle/>
        <a:p>
          <a:r>
            <a:rPr lang="en-US" dirty="0"/>
            <a:t>Hazard</a:t>
          </a:r>
        </a:p>
      </dgm:t>
    </dgm:pt>
    <dgm:pt modelId="{A678AF1E-83B9-4515-95DE-8361D261FCA9}" type="parTrans" cxnId="{7B4B06CC-3F9F-44B3-BE58-F16B52635027}">
      <dgm:prSet/>
      <dgm:spPr/>
      <dgm:t>
        <a:bodyPr/>
        <a:lstStyle/>
        <a:p>
          <a:endParaRPr lang="en-US"/>
        </a:p>
      </dgm:t>
    </dgm:pt>
    <dgm:pt modelId="{68CEF3F2-ED0E-44D4-9709-CA8C02C18C6E}" type="sibTrans" cxnId="{7B4B06CC-3F9F-44B3-BE58-F16B52635027}">
      <dgm:prSet/>
      <dgm:spPr/>
      <dgm:t>
        <a:bodyPr/>
        <a:lstStyle/>
        <a:p>
          <a:endParaRPr lang="en-US"/>
        </a:p>
      </dgm:t>
    </dgm:pt>
    <dgm:pt modelId="{F57E6411-BB96-4CDE-81FC-B053A713628D}">
      <dgm:prSet phldrT="[Text]"/>
      <dgm:spPr/>
      <dgm:t>
        <a:bodyPr/>
        <a:lstStyle/>
        <a:p>
          <a:r>
            <a:rPr lang="en-US" dirty="0"/>
            <a:t>Unwanted scenario</a:t>
          </a:r>
        </a:p>
      </dgm:t>
    </dgm:pt>
    <dgm:pt modelId="{E9A19ECF-0A97-47D9-A9E6-1B73F1C80217}" type="parTrans" cxnId="{8B88AEFD-5F26-4912-813E-C4184C390C71}">
      <dgm:prSet/>
      <dgm:spPr/>
      <dgm:t>
        <a:bodyPr/>
        <a:lstStyle/>
        <a:p>
          <a:endParaRPr lang="en-US"/>
        </a:p>
      </dgm:t>
    </dgm:pt>
    <dgm:pt modelId="{35A00009-6F31-49DE-AC3D-C2D3B863CD18}" type="sibTrans" cxnId="{8B88AEFD-5F26-4912-813E-C4184C390C71}">
      <dgm:prSet/>
      <dgm:spPr/>
      <dgm:t>
        <a:bodyPr/>
        <a:lstStyle/>
        <a:p>
          <a:endParaRPr lang="en-US"/>
        </a:p>
      </dgm:t>
    </dgm:pt>
    <dgm:pt modelId="{ED6B767B-8000-4F72-8239-72AF53B58638}">
      <dgm:prSet phldrT="[Text]"/>
      <dgm:spPr/>
      <dgm:t>
        <a:bodyPr/>
        <a:lstStyle/>
        <a:p>
          <a:r>
            <a:rPr lang="en-US" dirty="0"/>
            <a:t>Short or long-term Consequences</a:t>
          </a:r>
        </a:p>
      </dgm:t>
    </dgm:pt>
    <dgm:pt modelId="{D9F850A0-E4B8-4C36-BBDE-93FF82D40924}" type="parTrans" cxnId="{69531273-0F5F-4454-B378-204A10F31B94}">
      <dgm:prSet/>
      <dgm:spPr/>
      <dgm:t>
        <a:bodyPr/>
        <a:lstStyle/>
        <a:p>
          <a:endParaRPr lang="en-US"/>
        </a:p>
      </dgm:t>
    </dgm:pt>
    <dgm:pt modelId="{87F5889E-918B-4CED-8DD6-8B50AD3B3F60}" type="sibTrans" cxnId="{69531273-0F5F-4454-B378-204A10F31B94}">
      <dgm:prSet/>
      <dgm:spPr/>
      <dgm:t>
        <a:bodyPr/>
        <a:lstStyle/>
        <a:p>
          <a:endParaRPr lang="en-US"/>
        </a:p>
      </dgm:t>
    </dgm:pt>
    <dgm:pt modelId="{39C91AAC-8BF7-4AE3-9299-74EDB75522C1}" type="pres">
      <dgm:prSet presAssocID="{57BCEBE6-DBCA-429E-8863-859795225EAD}" presName="Name0" presStyleCnt="0">
        <dgm:presLayoutVars>
          <dgm:dir/>
          <dgm:resizeHandles val="exact"/>
        </dgm:presLayoutVars>
      </dgm:prSet>
      <dgm:spPr/>
    </dgm:pt>
    <dgm:pt modelId="{0F0B9E44-7F97-478B-858D-9B32EC4A8544}" type="pres">
      <dgm:prSet presAssocID="{A465FF25-4668-440F-8AE9-14D851F7A7A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F435BA-874D-4BCE-8BB6-09B65E25A8EE}" type="pres">
      <dgm:prSet presAssocID="{68CEF3F2-ED0E-44D4-9709-CA8C02C18C6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5999BB2-0073-4CA1-A0B0-0117AE2A28F9}" type="pres">
      <dgm:prSet presAssocID="{68CEF3F2-ED0E-44D4-9709-CA8C02C18C6E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1F7582D9-D4F2-495A-AFE3-C468C00DD6E5}" type="pres">
      <dgm:prSet presAssocID="{F57E6411-BB96-4CDE-81FC-B053A713628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1026B-6D34-48CB-BE7C-15B182505E1E}" type="pres">
      <dgm:prSet presAssocID="{35A00009-6F31-49DE-AC3D-C2D3B863CD1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1AE256A-5806-450A-B2A8-ED2BA0C3C576}" type="pres">
      <dgm:prSet presAssocID="{35A00009-6F31-49DE-AC3D-C2D3B863CD1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7AB864BD-954F-4772-B16C-275CE9B738FC}" type="pres">
      <dgm:prSet presAssocID="{ED6B767B-8000-4F72-8239-72AF53B5863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531273-0F5F-4454-B378-204A10F31B94}" srcId="{57BCEBE6-DBCA-429E-8863-859795225EAD}" destId="{ED6B767B-8000-4F72-8239-72AF53B58638}" srcOrd="2" destOrd="0" parTransId="{D9F850A0-E4B8-4C36-BBDE-93FF82D40924}" sibTransId="{87F5889E-918B-4CED-8DD6-8B50AD3B3F60}"/>
    <dgm:cxn modelId="{7A67AE8C-DA4F-4E49-B983-27BF493EB038}" type="presOf" srcId="{57BCEBE6-DBCA-429E-8863-859795225EAD}" destId="{39C91AAC-8BF7-4AE3-9299-74EDB75522C1}" srcOrd="0" destOrd="0" presId="urn:microsoft.com/office/officeart/2005/8/layout/process1"/>
    <dgm:cxn modelId="{4B139DA2-2591-4EDF-B9B5-87D378DBC732}" type="presOf" srcId="{A465FF25-4668-440F-8AE9-14D851F7A7AE}" destId="{0F0B9E44-7F97-478B-858D-9B32EC4A8544}" srcOrd="0" destOrd="0" presId="urn:microsoft.com/office/officeart/2005/8/layout/process1"/>
    <dgm:cxn modelId="{3D40A8F2-F78C-484E-B854-A00FB2AFBB92}" type="presOf" srcId="{35A00009-6F31-49DE-AC3D-C2D3B863CD18}" destId="{26D1026B-6D34-48CB-BE7C-15B182505E1E}" srcOrd="0" destOrd="0" presId="urn:microsoft.com/office/officeart/2005/8/layout/process1"/>
    <dgm:cxn modelId="{7B4B06CC-3F9F-44B3-BE58-F16B52635027}" srcId="{57BCEBE6-DBCA-429E-8863-859795225EAD}" destId="{A465FF25-4668-440F-8AE9-14D851F7A7AE}" srcOrd="0" destOrd="0" parTransId="{A678AF1E-83B9-4515-95DE-8361D261FCA9}" sibTransId="{68CEF3F2-ED0E-44D4-9709-CA8C02C18C6E}"/>
    <dgm:cxn modelId="{8B88AEFD-5F26-4912-813E-C4184C390C71}" srcId="{57BCEBE6-DBCA-429E-8863-859795225EAD}" destId="{F57E6411-BB96-4CDE-81FC-B053A713628D}" srcOrd="1" destOrd="0" parTransId="{E9A19ECF-0A97-47D9-A9E6-1B73F1C80217}" sibTransId="{35A00009-6F31-49DE-AC3D-C2D3B863CD18}"/>
    <dgm:cxn modelId="{2E954EAE-CE4D-4066-A30E-54F6C948BA91}" type="presOf" srcId="{68CEF3F2-ED0E-44D4-9709-CA8C02C18C6E}" destId="{A5999BB2-0073-4CA1-A0B0-0117AE2A28F9}" srcOrd="1" destOrd="0" presId="urn:microsoft.com/office/officeart/2005/8/layout/process1"/>
    <dgm:cxn modelId="{DFC210AA-36B6-4954-9E65-89F0D82DC09B}" type="presOf" srcId="{F57E6411-BB96-4CDE-81FC-B053A713628D}" destId="{1F7582D9-D4F2-495A-AFE3-C468C00DD6E5}" srcOrd="0" destOrd="0" presId="urn:microsoft.com/office/officeart/2005/8/layout/process1"/>
    <dgm:cxn modelId="{90D54FE9-3381-44E3-B880-D3E6A062E5B1}" type="presOf" srcId="{ED6B767B-8000-4F72-8239-72AF53B58638}" destId="{7AB864BD-954F-4772-B16C-275CE9B738FC}" srcOrd="0" destOrd="0" presId="urn:microsoft.com/office/officeart/2005/8/layout/process1"/>
    <dgm:cxn modelId="{A8B38111-604C-48C9-A9AA-DE9ABD5A9F82}" type="presOf" srcId="{35A00009-6F31-49DE-AC3D-C2D3B863CD18}" destId="{81AE256A-5806-450A-B2A8-ED2BA0C3C576}" srcOrd="1" destOrd="0" presId="urn:microsoft.com/office/officeart/2005/8/layout/process1"/>
    <dgm:cxn modelId="{4107EF91-251D-4764-BC2F-8270ADE12B9D}" type="presOf" srcId="{68CEF3F2-ED0E-44D4-9709-CA8C02C18C6E}" destId="{00F435BA-874D-4BCE-8BB6-09B65E25A8EE}" srcOrd="0" destOrd="0" presId="urn:microsoft.com/office/officeart/2005/8/layout/process1"/>
    <dgm:cxn modelId="{94AD1716-2489-492D-A68E-6696DD5F5412}" type="presParOf" srcId="{39C91AAC-8BF7-4AE3-9299-74EDB75522C1}" destId="{0F0B9E44-7F97-478B-858D-9B32EC4A8544}" srcOrd="0" destOrd="0" presId="urn:microsoft.com/office/officeart/2005/8/layout/process1"/>
    <dgm:cxn modelId="{17A8B522-A926-417C-BA82-CEB14D021828}" type="presParOf" srcId="{39C91AAC-8BF7-4AE3-9299-74EDB75522C1}" destId="{00F435BA-874D-4BCE-8BB6-09B65E25A8EE}" srcOrd="1" destOrd="0" presId="urn:microsoft.com/office/officeart/2005/8/layout/process1"/>
    <dgm:cxn modelId="{DD4F0036-9193-4484-9C6A-223953459A57}" type="presParOf" srcId="{00F435BA-874D-4BCE-8BB6-09B65E25A8EE}" destId="{A5999BB2-0073-4CA1-A0B0-0117AE2A28F9}" srcOrd="0" destOrd="0" presId="urn:microsoft.com/office/officeart/2005/8/layout/process1"/>
    <dgm:cxn modelId="{D15B6080-76ED-428C-B04B-787F8363898F}" type="presParOf" srcId="{39C91AAC-8BF7-4AE3-9299-74EDB75522C1}" destId="{1F7582D9-D4F2-495A-AFE3-C468C00DD6E5}" srcOrd="2" destOrd="0" presId="urn:microsoft.com/office/officeart/2005/8/layout/process1"/>
    <dgm:cxn modelId="{16ADD34B-7FE1-49B0-A356-449225F00532}" type="presParOf" srcId="{39C91AAC-8BF7-4AE3-9299-74EDB75522C1}" destId="{26D1026B-6D34-48CB-BE7C-15B182505E1E}" srcOrd="3" destOrd="0" presId="urn:microsoft.com/office/officeart/2005/8/layout/process1"/>
    <dgm:cxn modelId="{AC3F8C6A-510B-4094-8A29-F215A8633A21}" type="presParOf" srcId="{26D1026B-6D34-48CB-BE7C-15B182505E1E}" destId="{81AE256A-5806-450A-B2A8-ED2BA0C3C576}" srcOrd="0" destOrd="0" presId="urn:microsoft.com/office/officeart/2005/8/layout/process1"/>
    <dgm:cxn modelId="{AFE66437-DD3D-4AA7-8C78-F8F83D1F2D86}" type="presParOf" srcId="{39C91AAC-8BF7-4AE3-9299-74EDB75522C1}" destId="{7AB864BD-954F-4772-B16C-275CE9B738F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28F508-1B51-49BA-89B1-D50C770543A7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7A4740B-7819-4A22-B63C-6502929481A5}">
      <dgm:prSet phldrT="[Tekst]" custT="1"/>
      <dgm:spPr>
        <a:solidFill>
          <a:schemeClr val="accent1">
            <a:lumMod val="20000"/>
            <a:lumOff val="80000"/>
          </a:schemeClr>
        </a:solidFill>
        <a:effectLst>
          <a:glow rad="101600">
            <a:schemeClr val="accent1">
              <a:lumMod val="20000"/>
              <a:lumOff val="80000"/>
              <a:alpha val="40000"/>
            </a:schemeClr>
          </a:glow>
          <a:innerShdw blurRad="114300">
            <a:prstClr val="black"/>
          </a:innerShdw>
        </a:effectLst>
      </dgm:spPr>
      <dgm:t>
        <a:bodyPr/>
        <a:lstStyle/>
        <a:p>
          <a:r>
            <a:rPr lang="da-DK" sz="1600" b="1" dirty="0">
              <a:solidFill>
                <a:schemeClr val="tx1"/>
              </a:solidFill>
            </a:rPr>
            <a:t>Safety of Navigation</a:t>
          </a:r>
          <a:endParaRPr lang="en-GB" sz="1600" b="1" dirty="0">
            <a:solidFill>
              <a:schemeClr val="tx1"/>
            </a:solidFill>
          </a:endParaRPr>
        </a:p>
      </dgm:t>
    </dgm:pt>
    <dgm:pt modelId="{36DDDD2B-A9B4-4888-AD75-6E939D444866}" type="parTrans" cxnId="{9300D241-C727-465C-A8B7-2BD18197C920}">
      <dgm:prSet/>
      <dgm:spPr/>
      <dgm:t>
        <a:bodyPr/>
        <a:lstStyle/>
        <a:p>
          <a:endParaRPr lang="en-GB"/>
        </a:p>
      </dgm:t>
    </dgm:pt>
    <dgm:pt modelId="{813A2AA0-6ABD-4CC1-A9A6-EFFDFFEDD3EB}" type="sibTrans" cxnId="{9300D241-C727-465C-A8B7-2BD18197C920}">
      <dgm:prSet/>
      <dgm:spPr/>
      <dgm:t>
        <a:bodyPr/>
        <a:lstStyle/>
        <a:p>
          <a:endParaRPr lang="en-GB"/>
        </a:p>
      </dgm:t>
    </dgm:pt>
    <dgm:pt modelId="{547F70BA-3E9C-4FEF-AF8D-028A4B02BA12}">
      <dgm:prSet phldrT="[Tekst]" custT="1"/>
      <dgm:spPr>
        <a:solidFill>
          <a:schemeClr val="accent1">
            <a:lumMod val="20000"/>
            <a:lumOff val="80000"/>
          </a:schemeClr>
        </a:solidFill>
        <a:effectLst>
          <a:glow rad="101600">
            <a:schemeClr val="accent1">
              <a:lumMod val="20000"/>
              <a:lumOff val="80000"/>
              <a:alpha val="40000"/>
            </a:schemeClr>
          </a:glow>
          <a:innerShdw blurRad="114300">
            <a:prstClr val="black"/>
          </a:innerShdw>
        </a:effectLst>
      </dgm:spPr>
      <dgm:t>
        <a:bodyPr/>
        <a:lstStyle/>
        <a:p>
          <a:r>
            <a:rPr lang="en-GB" sz="1100" b="1" noProof="0" dirty="0">
              <a:solidFill>
                <a:schemeClr val="tx1"/>
              </a:solidFill>
            </a:rPr>
            <a:t>Structure</a:t>
          </a:r>
        </a:p>
      </dgm:t>
    </dgm:pt>
    <dgm:pt modelId="{533A3170-7917-47C5-AD9B-9831D80837E1}" type="parTrans" cxnId="{B6E4AABA-2A93-4446-B59B-28AA5E32F724}">
      <dgm:prSet/>
      <dgm:spPr/>
      <dgm:t>
        <a:bodyPr/>
        <a:lstStyle/>
        <a:p>
          <a:endParaRPr lang="en-GB"/>
        </a:p>
      </dgm:t>
    </dgm:pt>
    <dgm:pt modelId="{6737C4EC-79C9-4ECA-9F0C-254212F60F4D}" type="sibTrans" cxnId="{B6E4AABA-2A93-4446-B59B-28AA5E32F724}">
      <dgm:prSet/>
      <dgm:spPr>
        <a:solidFill>
          <a:srgbClr val="FFE593"/>
        </a:solidFill>
      </dgm:spPr>
      <dgm:t>
        <a:bodyPr/>
        <a:lstStyle/>
        <a:p>
          <a:endParaRPr lang="en-GB"/>
        </a:p>
      </dgm:t>
    </dgm:pt>
    <dgm:pt modelId="{E0CACB42-313F-4889-AA0A-A5D735A097D7}">
      <dgm:prSet phldrT="[Tekst]" custT="1"/>
      <dgm:spPr>
        <a:solidFill>
          <a:schemeClr val="accent1">
            <a:lumMod val="20000"/>
            <a:lumOff val="80000"/>
          </a:schemeClr>
        </a:solidFill>
        <a:effectLst>
          <a:glow rad="101600">
            <a:schemeClr val="accent1">
              <a:lumMod val="20000"/>
              <a:lumOff val="80000"/>
              <a:alpha val="40000"/>
            </a:schemeClr>
          </a:glow>
          <a:innerShdw blurRad="114300">
            <a:prstClr val="black"/>
          </a:innerShdw>
        </a:effectLst>
      </dgm:spPr>
      <dgm:t>
        <a:bodyPr/>
        <a:lstStyle/>
        <a:p>
          <a:r>
            <a:rPr lang="en-GB" sz="1100" b="1" noProof="0" dirty="0">
              <a:solidFill>
                <a:schemeClr val="tx1"/>
              </a:solidFill>
            </a:rPr>
            <a:t>Processes</a:t>
          </a:r>
        </a:p>
      </dgm:t>
    </dgm:pt>
    <dgm:pt modelId="{A617F06E-0E8C-4265-A568-D39B49B1AFFE}" type="parTrans" cxnId="{3B6AC76D-1C1E-4976-87ED-96B3E2A8532D}">
      <dgm:prSet/>
      <dgm:spPr/>
      <dgm:t>
        <a:bodyPr/>
        <a:lstStyle/>
        <a:p>
          <a:endParaRPr lang="en-GB"/>
        </a:p>
      </dgm:t>
    </dgm:pt>
    <dgm:pt modelId="{C4D91BE3-58A1-429E-B2DD-7A8B2E213E47}" type="sibTrans" cxnId="{3B6AC76D-1C1E-4976-87ED-96B3E2A8532D}">
      <dgm:prSet/>
      <dgm:spPr>
        <a:solidFill>
          <a:srgbClr val="FFE593"/>
        </a:solidFill>
      </dgm:spPr>
      <dgm:t>
        <a:bodyPr/>
        <a:lstStyle/>
        <a:p>
          <a:endParaRPr lang="en-GB"/>
        </a:p>
      </dgm:t>
    </dgm:pt>
    <dgm:pt modelId="{2C642766-4905-48A4-BB77-1E7E5F11C3C8}">
      <dgm:prSet phldrT="[Tekst]" custT="1"/>
      <dgm:spPr>
        <a:solidFill>
          <a:schemeClr val="accent1">
            <a:lumMod val="20000"/>
            <a:lumOff val="80000"/>
          </a:schemeClr>
        </a:solidFill>
        <a:effectLst>
          <a:glow rad="101600">
            <a:schemeClr val="accent1">
              <a:lumMod val="20000"/>
              <a:lumOff val="80000"/>
              <a:alpha val="40000"/>
            </a:schemeClr>
          </a:glow>
          <a:innerShdw blurRad="114300">
            <a:prstClr val="black"/>
          </a:innerShdw>
        </a:effectLst>
      </dgm:spPr>
      <dgm:t>
        <a:bodyPr/>
        <a:lstStyle/>
        <a:p>
          <a:r>
            <a:rPr lang="en-GB" sz="1100" b="1" noProof="0" dirty="0">
              <a:solidFill>
                <a:schemeClr val="tx1"/>
              </a:solidFill>
            </a:rPr>
            <a:t>Capabilities/</a:t>
          </a:r>
          <a:br>
            <a:rPr lang="en-GB" sz="1100" b="1" noProof="0" dirty="0">
              <a:solidFill>
                <a:schemeClr val="tx1"/>
              </a:solidFill>
            </a:rPr>
          </a:br>
          <a:r>
            <a:rPr lang="en-GB" sz="1100" b="1" noProof="0" dirty="0">
              <a:solidFill>
                <a:schemeClr val="tx1"/>
              </a:solidFill>
            </a:rPr>
            <a:t>Competences</a:t>
          </a:r>
        </a:p>
      </dgm:t>
    </dgm:pt>
    <dgm:pt modelId="{88E2316E-614D-45CD-B9BD-7CFAC0F759F3}" type="parTrans" cxnId="{3F47514D-E5DB-4C41-AB02-FD4E3547AF8A}">
      <dgm:prSet/>
      <dgm:spPr/>
      <dgm:t>
        <a:bodyPr/>
        <a:lstStyle/>
        <a:p>
          <a:endParaRPr lang="en-GB"/>
        </a:p>
      </dgm:t>
    </dgm:pt>
    <dgm:pt modelId="{28347C7C-0410-4018-84DB-A9C99D6D8C27}" type="sibTrans" cxnId="{3F47514D-E5DB-4C41-AB02-FD4E3547AF8A}">
      <dgm:prSet/>
      <dgm:spPr>
        <a:solidFill>
          <a:srgbClr val="FFE593"/>
        </a:solidFill>
      </dgm:spPr>
      <dgm:t>
        <a:bodyPr/>
        <a:lstStyle/>
        <a:p>
          <a:endParaRPr lang="en-GB"/>
        </a:p>
      </dgm:t>
    </dgm:pt>
    <dgm:pt modelId="{0B44FD03-50C8-402A-B075-83E0F236AF91}">
      <dgm:prSet phldrT="[Tekst]" custT="1"/>
      <dgm:spPr>
        <a:solidFill>
          <a:schemeClr val="accent1">
            <a:lumMod val="20000"/>
            <a:lumOff val="80000"/>
          </a:schemeClr>
        </a:solidFill>
        <a:effectLst>
          <a:glow rad="101600">
            <a:schemeClr val="accent1">
              <a:lumMod val="20000"/>
              <a:lumOff val="80000"/>
              <a:alpha val="40000"/>
            </a:schemeClr>
          </a:glow>
          <a:innerShdw blurRad="114300">
            <a:prstClr val="black"/>
          </a:innerShdw>
        </a:effectLst>
      </dgm:spPr>
      <dgm:t>
        <a:bodyPr/>
        <a:lstStyle/>
        <a:p>
          <a:r>
            <a:rPr lang="da-DK" sz="1100" b="1" dirty="0">
              <a:solidFill>
                <a:schemeClr val="tx1"/>
              </a:solidFill>
            </a:rPr>
            <a:t>Resources</a:t>
          </a:r>
          <a:endParaRPr lang="en-GB" sz="1100" b="1" dirty="0">
            <a:solidFill>
              <a:schemeClr val="tx1"/>
            </a:solidFill>
          </a:endParaRPr>
        </a:p>
      </dgm:t>
    </dgm:pt>
    <dgm:pt modelId="{2AA6D872-EA4A-42C8-A528-CF977FAB553F}" type="parTrans" cxnId="{FFE4B349-EC1E-4DF6-8F6C-B3D17FFAECAA}">
      <dgm:prSet/>
      <dgm:spPr/>
      <dgm:t>
        <a:bodyPr/>
        <a:lstStyle/>
        <a:p>
          <a:endParaRPr lang="en-GB"/>
        </a:p>
      </dgm:t>
    </dgm:pt>
    <dgm:pt modelId="{78A33FF4-892E-4BE2-8F96-B115D0C7B754}" type="sibTrans" cxnId="{FFE4B349-EC1E-4DF6-8F6C-B3D17FFAECAA}">
      <dgm:prSet/>
      <dgm:spPr>
        <a:solidFill>
          <a:srgbClr val="FFE593"/>
        </a:solidFill>
      </dgm:spPr>
      <dgm:t>
        <a:bodyPr/>
        <a:lstStyle/>
        <a:p>
          <a:endParaRPr lang="en-GB"/>
        </a:p>
      </dgm:t>
    </dgm:pt>
    <dgm:pt modelId="{52D4E564-0821-4A6D-80CA-B1568F68E876}" type="pres">
      <dgm:prSet presAssocID="{9E28F508-1B51-49BA-89B1-D50C770543A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3E202D-A139-43D2-B01F-CC4F4253FCB3}" type="pres">
      <dgm:prSet presAssocID="{97A4740B-7819-4A22-B63C-6502929481A5}" presName="centerShape" presStyleLbl="node0" presStyleIdx="0" presStyleCnt="1" custScaleX="104736" custScaleY="106264" custLinFactNeighborX="-828" custLinFactNeighborY="1479"/>
      <dgm:spPr/>
      <dgm:t>
        <a:bodyPr/>
        <a:lstStyle/>
        <a:p>
          <a:endParaRPr lang="en-US"/>
        </a:p>
      </dgm:t>
    </dgm:pt>
    <dgm:pt modelId="{C65EE224-121E-4F4A-B2E3-F4523263A73F}" type="pres">
      <dgm:prSet presAssocID="{547F70BA-3E9C-4FEF-AF8D-028A4B02BA12}" presName="node" presStyleLbl="node1" presStyleIdx="0" presStyleCnt="4" custScaleX="122333" custScaleY="118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0D2FE6-16DE-48F4-857D-5F42D999685E}" type="pres">
      <dgm:prSet presAssocID="{547F70BA-3E9C-4FEF-AF8D-028A4B02BA12}" presName="dummy" presStyleCnt="0"/>
      <dgm:spPr/>
    </dgm:pt>
    <dgm:pt modelId="{A2B08E49-C67E-401C-9CCB-064625523CB5}" type="pres">
      <dgm:prSet presAssocID="{6737C4EC-79C9-4ECA-9F0C-254212F60F4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374B322-CC52-4976-99FC-B38E8A3C7A97}" type="pres">
      <dgm:prSet presAssocID="{E0CACB42-313F-4889-AA0A-A5D735A097D7}" presName="node" presStyleLbl="node1" presStyleIdx="1" presStyleCnt="4" custScaleX="119974" custScaleY="1112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1C8F87-E71E-4B15-A474-A5AA34A6AA9C}" type="pres">
      <dgm:prSet presAssocID="{E0CACB42-313F-4889-AA0A-A5D735A097D7}" presName="dummy" presStyleCnt="0"/>
      <dgm:spPr/>
    </dgm:pt>
    <dgm:pt modelId="{889D6D9C-4932-4EC5-929A-AE963F3216EF}" type="pres">
      <dgm:prSet presAssocID="{C4D91BE3-58A1-429E-B2DD-7A8B2E213E4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2524E42-EE01-4511-A5D2-820FD2033CD4}" type="pres">
      <dgm:prSet presAssocID="{2C642766-4905-48A4-BB77-1E7E5F11C3C8}" presName="node" presStyleLbl="node1" presStyleIdx="2" presStyleCnt="4" custScaleX="119751" custScaleY="107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C2396-CCA1-429F-8414-F6384F8C052C}" type="pres">
      <dgm:prSet presAssocID="{2C642766-4905-48A4-BB77-1E7E5F11C3C8}" presName="dummy" presStyleCnt="0"/>
      <dgm:spPr/>
    </dgm:pt>
    <dgm:pt modelId="{79F366A3-5E9C-4279-9F43-8E0833CA4575}" type="pres">
      <dgm:prSet presAssocID="{28347C7C-0410-4018-84DB-A9C99D6D8C27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52143C5-03F2-4295-9393-11E87D153807}" type="pres">
      <dgm:prSet presAssocID="{0B44FD03-50C8-402A-B075-83E0F236AF91}" presName="node" presStyleLbl="node1" presStyleIdx="3" presStyleCnt="4" custScaleX="114706" custScaleY="1132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2984F5-C2C9-4199-9BA8-EC0B5CB04550}" type="pres">
      <dgm:prSet presAssocID="{0B44FD03-50C8-402A-B075-83E0F236AF91}" presName="dummy" presStyleCnt="0"/>
      <dgm:spPr/>
    </dgm:pt>
    <dgm:pt modelId="{C361C4D0-829B-4FE0-BEAA-C96EF95960AA}" type="pres">
      <dgm:prSet presAssocID="{78A33FF4-892E-4BE2-8F96-B115D0C7B754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C87F376-AC69-4821-8CF6-11F3773A3055}" type="presOf" srcId="{78A33FF4-892E-4BE2-8F96-B115D0C7B754}" destId="{C361C4D0-829B-4FE0-BEAA-C96EF95960AA}" srcOrd="0" destOrd="0" presId="urn:microsoft.com/office/officeart/2005/8/layout/radial6"/>
    <dgm:cxn modelId="{FFE4B349-EC1E-4DF6-8F6C-B3D17FFAECAA}" srcId="{97A4740B-7819-4A22-B63C-6502929481A5}" destId="{0B44FD03-50C8-402A-B075-83E0F236AF91}" srcOrd="3" destOrd="0" parTransId="{2AA6D872-EA4A-42C8-A528-CF977FAB553F}" sibTransId="{78A33FF4-892E-4BE2-8F96-B115D0C7B754}"/>
    <dgm:cxn modelId="{57E8E2B8-7179-4E78-96A3-7257FA1BC48C}" type="presOf" srcId="{0B44FD03-50C8-402A-B075-83E0F236AF91}" destId="{252143C5-03F2-4295-9393-11E87D153807}" srcOrd="0" destOrd="0" presId="urn:microsoft.com/office/officeart/2005/8/layout/radial6"/>
    <dgm:cxn modelId="{3B6AC76D-1C1E-4976-87ED-96B3E2A8532D}" srcId="{97A4740B-7819-4A22-B63C-6502929481A5}" destId="{E0CACB42-313F-4889-AA0A-A5D735A097D7}" srcOrd="1" destOrd="0" parTransId="{A617F06E-0E8C-4265-A568-D39B49B1AFFE}" sibTransId="{C4D91BE3-58A1-429E-B2DD-7A8B2E213E47}"/>
    <dgm:cxn modelId="{2D581DFE-07BA-47E9-B8BE-0FE63D8E6D89}" type="presOf" srcId="{547F70BA-3E9C-4FEF-AF8D-028A4B02BA12}" destId="{C65EE224-121E-4F4A-B2E3-F4523263A73F}" srcOrd="0" destOrd="0" presId="urn:microsoft.com/office/officeart/2005/8/layout/radial6"/>
    <dgm:cxn modelId="{9300D241-C727-465C-A8B7-2BD18197C920}" srcId="{9E28F508-1B51-49BA-89B1-D50C770543A7}" destId="{97A4740B-7819-4A22-B63C-6502929481A5}" srcOrd="0" destOrd="0" parTransId="{36DDDD2B-A9B4-4888-AD75-6E939D444866}" sibTransId="{813A2AA0-6ABD-4CC1-A9A6-EFFDFFEDD3EB}"/>
    <dgm:cxn modelId="{2D1FD11C-3CBA-4DEA-9038-7CED7032D713}" type="presOf" srcId="{97A4740B-7819-4A22-B63C-6502929481A5}" destId="{FA3E202D-A139-43D2-B01F-CC4F4253FCB3}" srcOrd="0" destOrd="0" presId="urn:microsoft.com/office/officeart/2005/8/layout/radial6"/>
    <dgm:cxn modelId="{8B906067-987B-4B94-A53D-285AFFA7B6BE}" type="presOf" srcId="{2C642766-4905-48A4-BB77-1E7E5F11C3C8}" destId="{42524E42-EE01-4511-A5D2-820FD2033CD4}" srcOrd="0" destOrd="0" presId="urn:microsoft.com/office/officeart/2005/8/layout/radial6"/>
    <dgm:cxn modelId="{7A529FD4-9924-4AC2-B042-0057466B45D8}" type="presOf" srcId="{E0CACB42-313F-4889-AA0A-A5D735A097D7}" destId="{9374B322-CC52-4976-99FC-B38E8A3C7A97}" srcOrd="0" destOrd="0" presId="urn:microsoft.com/office/officeart/2005/8/layout/radial6"/>
    <dgm:cxn modelId="{B143578C-29D1-4C02-AA5D-831363927A16}" type="presOf" srcId="{6737C4EC-79C9-4ECA-9F0C-254212F60F4D}" destId="{A2B08E49-C67E-401C-9CCB-064625523CB5}" srcOrd="0" destOrd="0" presId="urn:microsoft.com/office/officeart/2005/8/layout/radial6"/>
    <dgm:cxn modelId="{FD503CAD-B543-4006-B879-512CBD9B708C}" type="presOf" srcId="{C4D91BE3-58A1-429E-B2DD-7A8B2E213E47}" destId="{889D6D9C-4932-4EC5-929A-AE963F3216EF}" srcOrd="0" destOrd="0" presId="urn:microsoft.com/office/officeart/2005/8/layout/radial6"/>
    <dgm:cxn modelId="{7195526F-F129-4BD1-922E-901211D1623E}" type="presOf" srcId="{9E28F508-1B51-49BA-89B1-D50C770543A7}" destId="{52D4E564-0821-4A6D-80CA-B1568F68E876}" srcOrd="0" destOrd="0" presId="urn:microsoft.com/office/officeart/2005/8/layout/radial6"/>
    <dgm:cxn modelId="{B6E4AABA-2A93-4446-B59B-28AA5E32F724}" srcId="{97A4740B-7819-4A22-B63C-6502929481A5}" destId="{547F70BA-3E9C-4FEF-AF8D-028A4B02BA12}" srcOrd="0" destOrd="0" parTransId="{533A3170-7917-47C5-AD9B-9831D80837E1}" sibTransId="{6737C4EC-79C9-4ECA-9F0C-254212F60F4D}"/>
    <dgm:cxn modelId="{57E21AE2-FCBA-448A-8110-E2193136CE4E}" type="presOf" srcId="{28347C7C-0410-4018-84DB-A9C99D6D8C27}" destId="{79F366A3-5E9C-4279-9F43-8E0833CA4575}" srcOrd="0" destOrd="0" presId="urn:microsoft.com/office/officeart/2005/8/layout/radial6"/>
    <dgm:cxn modelId="{3F47514D-E5DB-4C41-AB02-FD4E3547AF8A}" srcId="{97A4740B-7819-4A22-B63C-6502929481A5}" destId="{2C642766-4905-48A4-BB77-1E7E5F11C3C8}" srcOrd="2" destOrd="0" parTransId="{88E2316E-614D-45CD-B9BD-7CFAC0F759F3}" sibTransId="{28347C7C-0410-4018-84DB-A9C99D6D8C27}"/>
    <dgm:cxn modelId="{610337DB-B34E-4CE5-9B41-0C2013BD57D0}" type="presParOf" srcId="{52D4E564-0821-4A6D-80CA-B1568F68E876}" destId="{FA3E202D-A139-43D2-B01F-CC4F4253FCB3}" srcOrd="0" destOrd="0" presId="urn:microsoft.com/office/officeart/2005/8/layout/radial6"/>
    <dgm:cxn modelId="{0AB31F64-3464-4F51-9523-260F529348FF}" type="presParOf" srcId="{52D4E564-0821-4A6D-80CA-B1568F68E876}" destId="{C65EE224-121E-4F4A-B2E3-F4523263A73F}" srcOrd="1" destOrd="0" presId="urn:microsoft.com/office/officeart/2005/8/layout/radial6"/>
    <dgm:cxn modelId="{2656307C-E872-47EB-90EB-ED183F0CDF85}" type="presParOf" srcId="{52D4E564-0821-4A6D-80CA-B1568F68E876}" destId="{B00D2FE6-16DE-48F4-857D-5F42D999685E}" srcOrd="2" destOrd="0" presId="urn:microsoft.com/office/officeart/2005/8/layout/radial6"/>
    <dgm:cxn modelId="{76A0BCF0-EE9F-4C2A-BF71-A0CE0C94B770}" type="presParOf" srcId="{52D4E564-0821-4A6D-80CA-B1568F68E876}" destId="{A2B08E49-C67E-401C-9CCB-064625523CB5}" srcOrd="3" destOrd="0" presId="urn:microsoft.com/office/officeart/2005/8/layout/radial6"/>
    <dgm:cxn modelId="{E0997ABE-9B72-479E-9233-622FAA06440A}" type="presParOf" srcId="{52D4E564-0821-4A6D-80CA-B1568F68E876}" destId="{9374B322-CC52-4976-99FC-B38E8A3C7A97}" srcOrd="4" destOrd="0" presId="urn:microsoft.com/office/officeart/2005/8/layout/radial6"/>
    <dgm:cxn modelId="{6062701A-156F-4915-853C-8C9112F53C8C}" type="presParOf" srcId="{52D4E564-0821-4A6D-80CA-B1568F68E876}" destId="{5D1C8F87-E71E-4B15-A474-A5AA34A6AA9C}" srcOrd="5" destOrd="0" presId="urn:microsoft.com/office/officeart/2005/8/layout/radial6"/>
    <dgm:cxn modelId="{A5F7B6E6-8EF6-4D7F-BB69-D4236062EE6D}" type="presParOf" srcId="{52D4E564-0821-4A6D-80CA-B1568F68E876}" destId="{889D6D9C-4932-4EC5-929A-AE963F3216EF}" srcOrd="6" destOrd="0" presId="urn:microsoft.com/office/officeart/2005/8/layout/radial6"/>
    <dgm:cxn modelId="{07406C63-545C-42E0-9824-B8F63AEF4C70}" type="presParOf" srcId="{52D4E564-0821-4A6D-80CA-B1568F68E876}" destId="{42524E42-EE01-4511-A5D2-820FD2033CD4}" srcOrd="7" destOrd="0" presId="urn:microsoft.com/office/officeart/2005/8/layout/radial6"/>
    <dgm:cxn modelId="{986C84C3-2900-4A8D-B795-D14C4CC503C2}" type="presParOf" srcId="{52D4E564-0821-4A6D-80CA-B1568F68E876}" destId="{3B5C2396-CCA1-429F-8414-F6384F8C052C}" srcOrd="8" destOrd="0" presId="urn:microsoft.com/office/officeart/2005/8/layout/radial6"/>
    <dgm:cxn modelId="{5AC407F1-C95A-4209-A062-A9477C951446}" type="presParOf" srcId="{52D4E564-0821-4A6D-80CA-B1568F68E876}" destId="{79F366A3-5E9C-4279-9F43-8E0833CA4575}" srcOrd="9" destOrd="0" presId="urn:microsoft.com/office/officeart/2005/8/layout/radial6"/>
    <dgm:cxn modelId="{3FE31833-D785-42C8-8831-60DF6B3986FB}" type="presParOf" srcId="{52D4E564-0821-4A6D-80CA-B1568F68E876}" destId="{252143C5-03F2-4295-9393-11E87D153807}" srcOrd="10" destOrd="0" presId="urn:microsoft.com/office/officeart/2005/8/layout/radial6"/>
    <dgm:cxn modelId="{08664CD4-C02E-4EDC-96A8-43EE3A149208}" type="presParOf" srcId="{52D4E564-0821-4A6D-80CA-B1568F68E876}" destId="{252984F5-C2C9-4199-9BA8-EC0B5CB04550}" srcOrd="11" destOrd="0" presId="urn:microsoft.com/office/officeart/2005/8/layout/radial6"/>
    <dgm:cxn modelId="{BAB3BAC4-F040-4561-A6FF-87C05A4402E1}" type="presParOf" srcId="{52D4E564-0821-4A6D-80CA-B1568F68E876}" destId="{C361C4D0-829B-4FE0-BEAA-C96EF95960A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1C4D0-829B-4FE0-BEAA-C96EF95960AA}">
      <dsp:nvSpPr>
        <dsp:cNvPr id="0" name=""/>
        <dsp:cNvSpPr/>
      </dsp:nvSpPr>
      <dsp:spPr>
        <a:xfrm>
          <a:off x="1459266" y="480520"/>
          <a:ext cx="3020178" cy="3020178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solidFill>
          <a:srgbClr val="FFE59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366A3-5E9C-4279-9F43-8E0833CA4575}">
      <dsp:nvSpPr>
        <dsp:cNvPr id="0" name=""/>
        <dsp:cNvSpPr/>
      </dsp:nvSpPr>
      <dsp:spPr>
        <a:xfrm>
          <a:off x="1459266" y="480520"/>
          <a:ext cx="3020178" cy="3020178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solidFill>
          <a:srgbClr val="FFE59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D6D9C-4932-4EC5-929A-AE963F3216EF}">
      <dsp:nvSpPr>
        <dsp:cNvPr id="0" name=""/>
        <dsp:cNvSpPr/>
      </dsp:nvSpPr>
      <dsp:spPr>
        <a:xfrm>
          <a:off x="1459266" y="480520"/>
          <a:ext cx="3020178" cy="3020178"/>
        </a:xfrm>
        <a:prstGeom prst="blockArc">
          <a:avLst>
            <a:gd name="adj1" fmla="val 0"/>
            <a:gd name="adj2" fmla="val 5400000"/>
            <a:gd name="adj3" fmla="val 4636"/>
          </a:avLst>
        </a:prstGeom>
        <a:solidFill>
          <a:srgbClr val="FFE59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08E49-C67E-401C-9CCB-064625523CB5}">
      <dsp:nvSpPr>
        <dsp:cNvPr id="0" name=""/>
        <dsp:cNvSpPr/>
      </dsp:nvSpPr>
      <dsp:spPr>
        <a:xfrm>
          <a:off x="1459266" y="480520"/>
          <a:ext cx="3020178" cy="3020178"/>
        </a:xfrm>
        <a:prstGeom prst="blockArc">
          <a:avLst>
            <a:gd name="adj1" fmla="val 16200000"/>
            <a:gd name="adj2" fmla="val 0"/>
            <a:gd name="adj3" fmla="val 4636"/>
          </a:avLst>
        </a:prstGeom>
        <a:solidFill>
          <a:srgbClr val="FFE59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3E202D-A139-43D2-B01F-CC4F4253FCB3}">
      <dsp:nvSpPr>
        <dsp:cNvPr id="0" name=""/>
        <dsp:cNvSpPr/>
      </dsp:nvSpPr>
      <dsp:spPr>
        <a:xfrm>
          <a:off x="2217457" y="1296158"/>
          <a:ext cx="1454941" cy="1476168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lumMod val="20000"/>
              <a:lumOff val="80000"/>
              <a:alpha val="40000"/>
            </a:schemeClr>
          </a:glow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b="1" kern="1200" dirty="0">
              <a:solidFill>
                <a:schemeClr val="tx1"/>
              </a:solidFill>
            </a:rPr>
            <a:t>Safety of Navigation</a:t>
          </a:r>
          <a:endParaRPr lang="en-GB" sz="1600" b="1" kern="1200" dirty="0">
            <a:solidFill>
              <a:schemeClr val="tx1"/>
            </a:solidFill>
          </a:endParaRPr>
        </a:p>
      </dsp:txBody>
      <dsp:txXfrm>
        <a:off x="2430528" y="1512338"/>
        <a:ext cx="1028799" cy="1043808"/>
      </dsp:txXfrm>
    </dsp:sp>
    <dsp:sp modelId="{C65EE224-121E-4F4A-B2E3-F4523263A73F}">
      <dsp:nvSpPr>
        <dsp:cNvPr id="0" name=""/>
        <dsp:cNvSpPr/>
      </dsp:nvSpPr>
      <dsp:spPr>
        <a:xfrm>
          <a:off x="2374568" y="-62232"/>
          <a:ext cx="1189573" cy="115551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lumMod val="20000"/>
              <a:lumOff val="80000"/>
              <a:alpha val="40000"/>
            </a:schemeClr>
          </a:glow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noProof="0" dirty="0">
              <a:solidFill>
                <a:schemeClr val="tx1"/>
              </a:solidFill>
            </a:rPr>
            <a:t>Structure</a:t>
          </a:r>
        </a:p>
      </dsp:txBody>
      <dsp:txXfrm>
        <a:off x="2548777" y="106990"/>
        <a:ext cx="841155" cy="817075"/>
      </dsp:txXfrm>
    </dsp:sp>
    <dsp:sp modelId="{9374B322-CC52-4976-99FC-B38E8A3C7A97}">
      <dsp:nvSpPr>
        <dsp:cNvPr id="0" name=""/>
        <dsp:cNvSpPr/>
      </dsp:nvSpPr>
      <dsp:spPr>
        <a:xfrm>
          <a:off x="3861120" y="1449932"/>
          <a:ext cx="1166634" cy="1081354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lumMod val="20000"/>
              <a:lumOff val="80000"/>
              <a:alpha val="40000"/>
            </a:schemeClr>
          </a:glow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noProof="0" dirty="0">
              <a:solidFill>
                <a:schemeClr val="tx1"/>
              </a:solidFill>
            </a:rPr>
            <a:t>Processes</a:t>
          </a:r>
        </a:p>
      </dsp:txBody>
      <dsp:txXfrm>
        <a:off x="4031970" y="1608293"/>
        <a:ext cx="824934" cy="764632"/>
      </dsp:txXfrm>
    </dsp:sp>
    <dsp:sp modelId="{42524E42-EE01-4511-A5D2-820FD2033CD4}">
      <dsp:nvSpPr>
        <dsp:cNvPr id="0" name=""/>
        <dsp:cNvSpPr/>
      </dsp:nvSpPr>
      <dsp:spPr>
        <a:xfrm>
          <a:off x="2387122" y="2944716"/>
          <a:ext cx="1164466" cy="104195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lumMod val="20000"/>
              <a:lumOff val="80000"/>
              <a:alpha val="40000"/>
            </a:schemeClr>
          </a:glow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noProof="0" dirty="0">
              <a:solidFill>
                <a:schemeClr val="tx1"/>
              </a:solidFill>
            </a:rPr>
            <a:t>Capabilities/</a:t>
          </a:r>
          <a:br>
            <a:rPr lang="en-GB" sz="1100" b="1" kern="1200" noProof="0" dirty="0">
              <a:solidFill>
                <a:schemeClr val="tx1"/>
              </a:solidFill>
            </a:rPr>
          </a:br>
          <a:r>
            <a:rPr lang="en-GB" sz="1100" b="1" kern="1200" noProof="0" dirty="0">
              <a:solidFill>
                <a:schemeClr val="tx1"/>
              </a:solidFill>
            </a:rPr>
            <a:t>Competences</a:t>
          </a:r>
        </a:p>
      </dsp:txBody>
      <dsp:txXfrm>
        <a:off x="2557654" y="3097306"/>
        <a:ext cx="823402" cy="736772"/>
      </dsp:txXfrm>
    </dsp:sp>
    <dsp:sp modelId="{252143C5-03F2-4295-9393-11E87D153807}">
      <dsp:nvSpPr>
        <dsp:cNvPr id="0" name=""/>
        <dsp:cNvSpPr/>
      </dsp:nvSpPr>
      <dsp:spPr>
        <a:xfrm>
          <a:off x="936568" y="1440159"/>
          <a:ext cx="1115408" cy="110089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lumMod val="20000"/>
              <a:lumOff val="80000"/>
              <a:alpha val="40000"/>
            </a:schemeClr>
          </a:glow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b="1" kern="1200" dirty="0">
              <a:solidFill>
                <a:schemeClr val="tx1"/>
              </a:solidFill>
            </a:rPr>
            <a:t>Resources</a:t>
          </a:r>
          <a:endParaRPr lang="en-GB" sz="1100" b="1" kern="1200" dirty="0">
            <a:solidFill>
              <a:schemeClr val="tx1"/>
            </a:solidFill>
          </a:endParaRPr>
        </a:p>
      </dsp:txBody>
      <dsp:txXfrm>
        <a:off x="1099916" y="1601382"/>
        <a:ext cx="788712" cy="778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FA62A-CE70-485D-88C9-D5281E6FD8B3}" type="datetimeFigureOut">
              <a:rPr lang="fr-FR" smtClean="0"/>
              <a:t>23/02/2018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52FE5-1AD8-4D12-BBD3-45164A135A3E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5015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52FE5-1AD8-4D12-BBD3-45164A135A3E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8081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_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0" y="-2364"/>
            <a:ext cx="9143622" cy="6860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3437394"/>
            <a:ext cx="9143622" cy="3420606"/>
          </a:xfrm>
          <a:prstGeom prst="rect">
            <a:avLst/>
          </a:prstGeom>
          <a:gradFill>
            <a:gsLst>
              <a:gs pos="100000">
                <a:srgbClr val="00B5D2"/>
              </a:gs>
              <a:gs pos="0">
                <a:srgbClr val="0076A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84213" y="6381750"/>
            <a:ext cx="8135937" cy="476251"/>
          </a:xfrm>
        </p:spPr>
        <p:txBody>
          <a:bodyPr/>
          <a:lstStyle/>
          <a:p>
            <a:pPr algn="r"/>
            <a:fld id="{6BB58103-35B2-45F6-9F1B-0B93746FD07F}" type="datetime1">
              <a:rPr lang="en-GB" noProof="0" smtClean="0">
                <a:solidFill>
                  <a:schemeClr val="bg1"/>
                </a:solidFill>
              </a:rPr>
              <a:t>23/02/2018</a:t>
            </a:fld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81750"/>
            <a:ext cx="684213" cy="476251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GB" noProof="0"/>
              <a:t>Brief to SWPHC Fiji 22 Feb 2018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" y="6381750"/>
            <a:ext cx="684212" cy="47625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4797152"/>
            <a:ext cx="7775575" cy="1584598"/>
          </a:xfrm>
        </p:spPr>
        <p:txBody>
          <a:bodyPr/>
          <a:lstStyle>
            <a:lvl1pPr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4213" y="3429000"/>
            <a:ext cx="7775575" cy="1188131"/>
          </a:xfrm>
        </p:spPr>
        <p:txBody>
          <a:bodyPr/>
          <a:lstStyle>
            <a:lvl1pPr>
              <a:defRPr sz="35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pic>
        <p:nvPicPr>
          <p:cNvPr id="10" name="Image 9" descr="Logo_couv_70x70_RVB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300806" y="-2364"/>
            <a:ext cx="2520000" cy="2520000"/>
          </a:xfrm>
          <a:prstGeom prst="rect">
            <a:avLst/>
          </a:prstGeom>
        </p:spPr>
      </p:pic>
      <p:sp>
        <p:nvSpPr>
          <p:cNvPr id="14" name="Freeform 5"/>
          <p:cNvSpPr>
            <a:spLocks/>
          </p:cNvSpPr>
          <p:nvPr userDrawn="1"/>
        </p:nvSpPr>
        <p:spPr bwMode="gray">
          <a:xfrm>
            <a:off x="0" y="33948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33035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97A9-AE9B-477F-98D3-24E4B9411336}" type="datetime1">
              <a:rPr lang="en-GB" smtClean="0"/>
              <a:t>23/02/2018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Brief to SWPHC Fiji 22 Feb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181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0" y="-2364"/>
            <a:ext cx="9143622" cy="6860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84213" y="6381750"/>
            <a:ext cx="8135937" cy="476251"/>
          </a:xfrm>
        </p:spPr>
        <p:txBody>
          <a:bodyPr/>
          <a:lstStyle/>
          <a:p>
            <a:pPr algn="r"/>
            <a:fld id="{2B6B7CB8-E384-4676-B382-8B9D99F3D4B8}" type="datetime1">
              <a:rPr lang="en-GB" noProof="0" smtClean="0">
                <a:solidFill>
                  <a:schemeClr val="bg1"/>
                </a:solidFill>
              </a:rPr>
              <a:t>23/02/2018</a:t>
            </a:fld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81750"/>
            <a:ext cx="684213" cy="476251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GB" noProof="0"/>
              <a:t>Brief to SWPHC Fiji 22 Feb 2018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" y="6381750"/>
            <a:ext cx="684212" cy="47625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4797152"/>
            <a:ext cx="7775575" cy="1584598"/>
          </a:xfrm>
        </p:spPr>
        <p:txBody>
          <a:bodyPr/>
          <a:lstStyle>
            <a:lvl1pPr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4213" y="3429000"/>
            <a:ext cx="7775575" cy="1188131"/>
          </a:xfrm>
        </p:spPr>
        <p:txBody>
          <a:bodyPr/>
          <a:lstStyle>
            <a:lvl1pPr>
              <a:defRPr sz="35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gray">
          <a:xfrm>
            <a:off x="0" y="33948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pic>
        <p:nvPicPr>
          <p:cNvPr id="10" name="Image 9" descr="Logo_couv_70x70_RVB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300806" y="-2364"/>
            <a:ext cx="2520000" cy="2520000"/>
          </a:xfrm>
          <a:prstGeom prst="rect">
            <a:avLst/>
          </a:prstGeom>
        </p:spPr>
      </p:pic>
      <p:sp>
        <p:nvSpPr>
          <p:cNvPr id="7" name="Espace réservé pour une image 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3437394"/>
            <a:ext cx="9144000" cy="3420606"/>
          </a:xfrm>
        </p:spPr>
        <p:txBody>
          <a:bodyPr lIns="2880000" rIns="2880000"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Corporate visual: Select the icon to insert a picture then place the visual into background position (Right click with the mouse / Send to back)</a:t>
            </a:r>
          </a:p>
        </p:txBody>
      </p:sp>
    </p:spTree>
    <p:extLst>
      <p:ext uri="{BB962C8B-B14F-4D97-AF65-F5344CB8AC3E}">
        <p14:creationId xmlns:p14="http://schemas.microsoft.com/office/powerpoint/2010/main" val="33895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0" y="-2364"/>
            <a:ext cx="9143622" cy="6860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3437394"/>
            <a:ext cx="9153525" cy="3420606"/>
          </a:xfrm>
          <a:solidFill>
            <a:schemeClr val="accent2"/>
          </a:solidFill>
        </p:spPr>
        <p:txBody>
          <a:bodyPr/>
          <a:lstStyle>
            <a:lvl1pPr>
              <a:defRPr sz="100">
                <a:solidFill>
                  <a:srgbClr val="9D9D9C">
                    <a:alpha val="0"/>
                  </a:srgbClr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84213" y="6381750"/>
            <a:ext cx="8135937" cy="476251"/>
          </a:xfrm>
        </p:spPr>
        <p:txBody>
          <a:bodyPr/>
          <a:lstStyle/>
          <a:p>
            <a:pPr algn="r"/>
            <a:fld id="{397FA067-5857-4EA6-8A1E-959D26ED53D3}" type="datetime1">
              <a:rPr lang="en-GB" noProof="0" smtClean="0">
                <a:solidFill>
                  <a:schemeClr val="bg1"/>
                </a:solidFill>
              </a:rPr>
              <a:t>23/02/2018</a:t>
            </a:fld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81750"/>
            <a:ext cx="684213" cy="476251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GB" noProof="0"/>
              <a:t>Brief to SWPHC Fiji 22 Feb 2018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" y="6381750"/>
            <a:ext cx="684212" cy="47625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4797152"/>
            <a:ext cx="7775575" cy="1584598"/>
          </a:xfrm>
        </p:spPr>
        <p:txBody>
          <a:bodyPr/>
          <a:lstStyle>
            <a:lvl1pPr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4213" y="3429000"/>
            <a:ext cx="7775575" cy="1188131"/>
          </a:xfrm>
        </p:spPr>
        <p:txBody>
          <a:bodyPr/>
          <a:lstStyle>
            <a:lvl1pPr>
              <a:defRPr sz="35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pic>
        <p:nvPicPr>
          <p:cNvPr id="10" name="Image 9" descr="Logo_couv_70x70_RVB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300806" y="-2364"/>
            <a:ext cx="2520000" cy="2520000"/>
          </a:xfrm>
          <a:prstGeom prst="rect">
            <a:avLst/>
          </a:prstGeom>
        </p:spPr>
      </p:pic>
      <p:sp>
        <p:nvSpPr>
          <p:cNvPr id="11" name="Freeform 5"/>
          <p:cNvSpPr>
            <a:spLocks/>
          </p:cNvSpPr>
          <p:nvPr userDrawn="1"/>
        </p:nvSpPr>
        <p:spPr bwMode="gray">
          <a:xfrm>
            <a:off x="0" y="33948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1603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4_Partnersh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0" y="-2364"/>
            <a:ext cx="9143622" cy="3439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0" y="3437394"/>
            <a:ext cx="9143622" cy="820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4257674"/>
            <a:ext cx="9153525" cy="2600326"/>
          </a:xfrm>
          <a:solidFill>
            <a:schemeClr val="accent2"/>
          </a:solidFill>
        </p:spPr>
        <p:txBody>
          <a:bodyPr/>
          <a:lstStyle>
            <a:lvl1pPr>
              <a:defRPr sz="100">
                <a:solidFill>
                  <a:srgbClr val="9D9D9C">
                    <a:alpha val="0"/>
                  </a:srgbClr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84213" y="6381750"/>
            <a:ext cx="8135937" cy="476251"/>
          </a:xfrm>
        </p:spPr>
        <p:txBody>
          <a:bodyPr/>
          <a:lstStyle/>
          <a:p>
            <a:pPr algn="r"/>
            <a:fld id="{175E5FA5-6D16-4481-BA4D-FE6374845BB7}" type="datetime1">
              <a:rPr lang="en-GB" noProof="0" smtClean="0">
                <a:solidFill>
                  <a:schemeClr val="bg1"/>
                </a:solidFill>
              </a:rPr>
              <a:t>23/02/2018</a:t>
            </a:fld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81750"/>
            <a:ext cx="684213" cy="476251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GB" noProof="0"/>
              <a:t>Brief to SWPHC Fiji 22 Feb 2018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" y="6381750"/>
            <a:ext cx="684212" cy="47625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5984875"/>
            <a:ext cx="7775575" cy="504000"/>
          </a:xfrm>
        </p:spPr>
        <p:txBody>
          <a:bodyPr/>
          <a:lstStyle>
            <a:lvl1pPr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4213" y="3429000"/>
            <a:ext cx="7775575" cy="2376264"/>
          </a:xfrm>
        </p:spPr>
        <p:txBody>
          <a:bodyPr/>
          <a:lstStyle>
            <a:lvl1pPr>
              <a:defRPr sz="35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pic>
        <p:nvPicPr>
          <p:cNvPr id="10" name="Image 9" descr="Logo_couv_70x70_RVB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300806" y="-2364"/>
            <a:ext cx="2520000" cy="252000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03238" y="3437394"/>
            <a:ext cx="2484586" cy="820281"/>
          </a:xfrm>
        </p:spPr>
        <p:txBody>
          <a:bodyPr anchor="ctr" anchorCtr="0"/>
          <a:lstStyle>
            <a:lvl1pPr algn="r">
              <a:lnSpc>
                <a:spcPct val="100000"/>
              </a:lnSpc>
              <a:spcAft>
                <a:spcPts val="0"/>
              </a:spcAft>
              <a:defRPr sz="16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14" name="Espace réservé pour une image  6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113088" y="3559534"/>
            <a:ext cx="1368000" cy="576000"/>
          </a:xfrm>
        </p:spPr>
        <p:txBody>
          <a:bodyPr lIns="0" tIns="396000" rIns="0"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15" name="Espace réservé pour une image 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559442" y="3559534"/>
            <a:ext cx="1368000" cy="576000"/>
          </a:xfrm>
        </p:spPr>
        <p:txBody>
          <a:bodyPr lIns="0" tIns="396000" rIns="0"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16" name="Espace réservé pour une image  6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005796" y="3559534"/>
            <a:ext cx="1368000" cy="576000"/>
          </a:xfrm>
        </p:spPr>
        <p:txBody>
          <a:bodyPr lIns="0" tIns="396000" rIns="0"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17" name="Espace réservé pour une image  6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452150" y="3559534"/>
            <a:ext cx="1368000" cy="576000"/>
          </a:xfrm>
        </p:spPr>
        <p:txBody>
          <a:bodyPr lIns="0" tIns="396000" rIns="0"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18" name="Freeform 5"/>
          <p:cNvSpPr>
            <a:spLocks/>
          </p:cNvSpPr>
          <p:nvPr userDrawn="1"/>
        </p:nvSpPr>
        <p:spPr bwMode="gray">
          <a:xfrm>
            <a:off x="0" y="33948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9824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1_Partnersh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0" y="-2364"/>
            <a:ext cx="9143622" cy="3439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3437394"/>
            <a:ext cx="9143622" cy="3420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84213" y="6381750"/>
            <a:ext cx="8135937" cy="47625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algn="r"/>
            <a:fld id="{2D0E15B2-2661-4EA8-819F-12F37157A171}" type="datetime1">
              <a:rPr lang="en-GB" noProof="0" smtClean="0"/>
              <a:t>23/02/2018</a:t>
            </a:fld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81750"/>
            <a:ext cx="684213" cy="476251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GB" noProof="0"/>
              <a:t>Brief to SWPHC Fiji 22 Feb 2018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" y="6381750"/>
            <a:ext cx="684212" cy="47625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5984875"/>
            <a:ext cx="7775575" cy="504000"/>
          </a:xfrm>
        </p:spPr>
        <p:txBody>
          <a:bodyPr/>
          <a:lstStyle>
            <a:lvl1pPr>
              <a:spcAft>
                <a:spcPts val="0"/>
              </a:spcAft>
              <a:defRPr sz="2600">
                <a:solidFill>
                  <a:schemeClr val="accent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4213" y="3429000"/>
            <a:ext cx="7775575" cy="2376264"/>
          </a:xfrm>
        </p:spPr>
        <p:txBody>
          <a:bodyPr/>
          <a:lstStyle>
            <a:lvl1pPr>
              <a:defRPr sz="3500" cap="all" baseline="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pic>
        <p:nvPicPr>
          <p:cNvPr id="10" name="Image 9" descr="Logo_couv_70x70_RVB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300806" y="-2364"/>
            <a:ext cx="2520000" cy="252000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84213" y="3437394"/>
            <a:ext cx="4103543" cy="820281"/>
          </a:xfrm>
        </p:spPr>
        <p:txBody>
          <a:bodyPr anchor="ctr" anchorCtr="0"/>
          <a:lstStyle>
            <a:lvl1pPr algn="r">
              <a:lnSpc>
                <a:spcPct val="100000"/>
              </a:lnSpc>
              <a:spcAft>
                <a:spcPts val="0"/>
              </a:spcAft>
              <a:defRPr sz="16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14" name="Espace réservé pour une image  6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985606" y="3523534"/>
            <a:ext cx="1620000" cy="648000"/>
          </a:xfrm>
        </p:spPr>
        <p:txBody>
          <a:bodyPr lIns="0" tIns="396000" rIns="0"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15" name="Freeform 5"/>
          <p:cNvSpPr>
            <a:spLocks/>
          </p:cNvSpPr>
          <p:nvPr userDrawn="1"/>
        </p:nvSpPr>
        <p:spPr bwMode="gray">
          <a:xfrm>
            <a:off x="0" y="33948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2485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84213" y="2024844"/>
            <a:ext cx="7775575" cy="828000"/>
          </a:xfrm>
        </p:spPr>
        <p:txBody>
          <a:bodyPr/>
          <a:lstStyle>
            <a:lvl1pPr>
              <a:defRPr sz="3500" b="1" cap="all" baseline="0"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734068A-DD9D-4BB4-AF53-DFDA6C2B28C5}" type="datetime1">
              <a:rPr lang="en-GB" noProof="0" smtClean="0"/>
              <a:t>23/02/2018</a:t>
            </a:fld>
            <a:endParaRPr lang="en-GB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0C140CD-8AED-46FF-A9A2-77308F3F39A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GB" noProof="0"/>
              <a:t>Brief to SWPHC Fiji 22 Feb 2018</a:t>
            </a:r>
            <a:endParaRPr lang="en-GB" noProof="0" dirty="0"/>
          </a:p>
        </p:txBody>
      </p:sp>
      <p:pic>
        <p:nvPicPr>
          <p:cNvPr id="8" name="Image 7" descr="Logo_50x50_RVB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670299" y="-2727"/>
            <a:ext cx="1803400" cy="1803400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3033713"/>
            <a:ext cx="7775575" cy="32035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tabLst>
                <a:tab pos="7776000" algn="r"/>
              </a:tabLst>
              <a:defRPr sz="1350">
                <a:solidFill>
                  <a:schemeClr val="accent1"/>
                </a:solidFill>
              </a:defRPr>
            </a:lvl1pPr>
            <a:lvl2pPr>
              <a:tabLst>
                <a:tab pos="7776000" algn="r"/>
              </a:tabLst>
              <a:defRPr/>
            </a:lvl2pPr>
            <a:lvl3pPr>
              <a:tabLst>
                <a:tab pos="7776000" algn="r"/>
              </a:tabLst>
              <a:defRPr/>
            </a:lvl3pPr>
            <a:lvl4pPr>
              <a:tabLst>
                <a:tab pos="7776000" algn="r"/>
              </a:tabLst>
              <a:defRPr/>
            </a:lvl4pPr>
            <a:lvl5pPr>
              <a:tabLst>
                <a:tab pos="7776000" algn="r"/>
              </a:tabLst>
              <a:defRPr/>
            </a:lvl5pPr>
          </a:lstStyle>
          <a:p>
            <a:pPr lvl="0"/>
            <a:r>
              <a:rPr lang="en-GB" noProof="0" dirty="0"/>
              <a:t>Chapter title</a:t>
            </a:r>
          </a:p>
        </p:txBody>
      </p:sp>
      <p:sp>
        <p:nvSpPr>
          <p:cNvPr id="3" name="Rectangle 2"/>
          <p:cNvSpPr/>
          <p:nvPr userDrawn="1"/>
        </p:nvSpPr>
        <p:spPr bwMode="gray">
          <a:xfrm>
            <a:off x="7812360" y="-2727"/>
            <a:ext cx="1331640" cy="1199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8100392" y="0"/>
            <a:ext cx="1043608" cy="898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5131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2520274"/>
            <a:ext cx="7775575" cy="842507"/>
          </a:xfrm>
        </p:spPr>
        <p:txBody>
          <a:bodyPr/>
          <a:lstStyle>
            <a:lvl1pPr>
              <a:spcAft>
                <a:spcPts val="0"/>
              </a:spcAft>
              <a:defRPr sz="260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4213" y="1520788"/>
            <a:ext cx="7775575" cy="989359"/>
          </a:xfrm>
        </p:spPr>
        <p:txBody>
          <a:bodyPr/>
          <a:lstStyle>
            <a:lvl1pPr>
              <a:defRPr sz="35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Chapter title</a:t>
            </a:r>
          </a:p>
        </p:txBody>
      </p:sp>
      <p:pic>
        <p:nvPicPr>
          <p:cNvPr id="11" name="Image 10" descr="Logo_40x40_RVB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854450" y="0"/>
            <a:ext cx="1435100" cy="1435100"/>
          </a:xfrm>
          <a:prstGeom prst="rect">
            <a:avLst/>
          </a:prstGeom>
        </p:spPr>
      </p:pic>
      <p:sp>
        <p:nvSpPr>
          <p:cNvPr id="15" name="Espace réservé du texte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" y="3437394"/>
            <a:ext cx="9144000" cy="2944357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rgbClr val="9D9D9C">
                    <a:alpha val="0"/>
                  </a:srgbClr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16" name="Espace réservé de la date 10"/>
          <p:cNvSpPr>
            <a:spLocks noGrp="1"/>
          </p:cNvSpPr>
          <p:nvPr>
            <p:ph type="dt" sz="half" idx="10"/>
          </p:nvPr>
        </p:nvSpPr>
        <p:spPr bwMode="gray">
          <a:xfrm>
            <a:off x="684213" y="6381750"/>
            <a:ext cx="2123591" cy="476251"/>
          </a:xfrm>
        </p:spPr>
        <p:txBody>
          <a:bodyPr/>
          <a:lstStyle/>
          <a:p>
            <a:fld id="{BEA56E87-90CA-42A8-9F29-17C44024C596}" type="datetime1">
              <a:rPr lang="en-GB" noProof="0" smtClean="0"/>
              <a:t>23/02/2018</a:t>
            </a:fld>
            <a:endParaRPr lang="en-GB" noProof="0" dirty="0"/>
          </a:p>
        </p:txBody>
      </p:sp>
      <p:sp>
        <p:nvSpPr>
          <p:cNvPr id="17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>
          <a:xfrm>
            <a:off x="8459787" y="6381750"/>
            <a:ext cx="684213" cy="476250"/>
          </a:xfrm>
        </p:spPr>
        <p:txBody>
          <a:bodyPr/>
          <a:lstStyle/>
          <a:p>
            <a:fld id="{10C140CD-8AED-46FF-A9A2-77308F3F39A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8" name="Espace réservé du pied de page 12"/>
          <p:cNvSpPr>
            <a:spLocks noGrp="1"/>
          </p:cNvSpPr>
          <p:nvPr>
            <p:ph type="ftr" sz="quarter" idx="12"/>
          </p:nvPr>
        </p:nvSpPr>
        <p:spPr bwMode="gray">
          <a:xfrm>
            <a:off x="2843808" y="6381750"/>
            <a:ext cx="5615980" cy="476251"/>
          </a:xfrm>
        </p:spPr>
        <p:txBody>
          <a:bodyPr/>
          <a:lstStyle/>
          <a:p>
            <a:r>
              <a:rPr lang="en-GB" noProof="0"/>
              <a:t>Brief to SWPHC Fiji 22 Feb 2018</a:t>
            </a:r>
            <a:endParaRPr lang="en-GB" noProof="0" dirty="0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gray">
          <a:xfrm>
            <a:off x="0" y="33948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30948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1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3429000"/>
            <a:ext cx="9144000" cy="2944800"/>
          </a:xfrm>
          <a:prstGeom prst="rect">
            <a:avLst/>
          </a:prstGeom>
        </p:spPr>
        <p:txBody>
          <a:bodyPr wrap="square" lIns="2880000" rIns="2880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Corporate visual or data elements: Select the icon to insert a picture then place the visual into background position (Right click with the mouse / Send to back)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684213" y="1304925"/>
            <a:ext cx="7775575" cy="2016064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CC3B955-D6A7-4CD4-9527-EB55EE02CA3A}" type="datetime1">
              <a:rPr lang="en-GB" noProof="0" smtClean="0"/>
              <a:t>23/02/2018</a:t>
            </a:fld>
            <a:endParaRPr lang="en-GB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0C140CD-8AED-46FF-A9A2-77308F3F39A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GB" noProof="0"/>
              <a:t>Brief to SWPHC Fiji 22 Feb 2018</a:t>
            </a:r>
            <a:endParaRPr lang="en-GB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0" y="6339600"/>
            <a:ext cx="9153525" cy="43200"/>
          </a:xfrm>
          <a:custGeom>
            <a:avLst/>
            <a:gdLst>
              <a:gd name="connsiteX0" fmla="*/ 4576286 w 9153525"/>
              <a:gd name="connsiteY0" fmla="*/ 0 h 74613"/>
              <a:gd name="connsiteX1" fmla="*/ 9153525 w 9153525"/>
              <a:gd name="connsiteY1" fmla="*/ 62348 h 74613"/>
              <a:gd name="connsiteX2" fmla="*/ 9153525 w 9153525"/>
              <a:gd name="connsiteY2" fmla="*/ 74613 h 74613"/>
              <a:gd name="connsiteX3" fmla="*/ 0 w 9153525"/>
              <a:gd name="connsiteY3" fmla="*/ 74613 h 74613"/>
              <a:gd name="connsiteX4" fmla="*/ 0 w 9153525"/>
              <a:gd name="connsiteY4" fmla="*/ 62348 h 74613"/>
              <a:gd name="connsiteX5" fmla="*/ 4576286 w 9153525"/>
              <a:gd name="connsiteY5" fmla="*/ 0 h 7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3525" h="74613">
                <a:moveTo>
                  <a:pt x="4576286" y="0"/>
                </a:moveTo>
                <a:cubicBezTo>
                  <a:pt x="6191670" y="0"/>
                  <a:pt x="7735535" y="21464"/>
                  <a:pt x="9153525" y="62348"/>
                </a:cubicBezTo>
                <a:lnTo>
                  <a:pt x="9153525" y="74613"/>
                </a:lnTo>
                <a:lnTo>
                  <a:pt x="0" y="74613"/>
                </a:lnTo>
                <a:lnTo>
                  <a:pt x="0" y="62348"/>
                </a:lnTo>
                <a:cubicBezTo>
                  <a:pt x="1417991" y="21464"/>
                  <a:pt x="2961855" y="0"/>
                  <a:pt x="4576286" y="0"/>
                </a:cubicBezTo>
                <a:close/>
              </a:path>
            </a:pathLst>
          </a:custGeom>
          <a:solidFill>
            <a:srgbClr val="FFDC00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rgbClr val="9D9D9C">
                    <a:alpha val="0"/>
                  </a:srgbClr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68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5A48-0F53-40BC-A372-A3AEEDB8BEFC}" type="datetime1">
              <a:rPr lang="en-GB" smtClean="0"/>
              <a:t>23/02/2018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Brief to SWPHC Fiji 22 Feb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633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84213" y="260649"/>
            <a:ext cx="7775575" cy="9363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84213" y="1304924"/>
            <a:ext cx="7775575" cy="49323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684213" y="6381750"/>
            <a:ext cx="2123591" cy="47625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35AFCAAC-D2FC-468F-B743-FC7A2E385881}" type="datetime1">
              <a:rPr lang="en-GB" noProof="0" smtClean="0"/>
              <a:t>23/02/2018</a:t>
            </a:fld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43808" y="6381750"/>
            <a:ext cx="5615980" cy="47625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Brief to SWPHC Fiji 22 Feb 2018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59787" y="6381750"/>
            <a:ext cx="684213" cy="47625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100" b="1">
                <a:solidFill>
                  <a:schemeClr val="tx1"/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0" y="63396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pic>
        <p:nvPicPr>
          <p:cNvPr id="9" name="Image 8" descr="suite_15x15_RVB.pdf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388424" y="152636"/>
            <a:ext cx="546100" cy="546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2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3000"/>
        </a:spcAft>
        <a:buSzPct val="25000"/>
        <a:buFontTx/>
        <a:buBlip>
          <a:blip r:embed="rId13"/>
        </a:buBlip>
        <a:defRPr sz="1700" kern="1200">
          <a:solidFill>
            <a:srgbClr val="9D9D9C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Blip>
          <a:blip r:embed="rId13"/>
        </a:buBlip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ct val="10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5"/>
        </a:buClr>
        <a:buSzPct val="10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gif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21B45C9-A6F9-4AD8-B41A-5134F2E4C18F}" type="datetime1">
              <a:rPr lang="en-GB" smtClean="0">
                <a:solidFill>
                  <a:schemeClr val="bg1"/>
                </a:solidFill>
              </a:rPr>
              <a:t>23/02/2018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Brief to SWPHC Fiji 22 Feb 2018</a:t>
            </a:r>
            <a:endParaRPr lang="en-GB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en-GB" noProof="0" smtClean="0"/>
              <a:pPr/>
              <a:t>1</a:t>
            </a:fld>
            <a:endParaRPr lang="en-GB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IALA World –Wide Academy</a:t>
            </a:r>
            <a:endParaRPr lang="en-GB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Briefing to SWPHC on risk management and the quality of Maritime Management in the Pacific Region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3588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67F9020D-A75C-4365-83AE-7E4F082814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Meeting international obligations – or not!</a:t>
            </a: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0970F9B1-9B29-4DC5-9C9D-297F95452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Quality of Maritime Maturity for AtoN service provision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D943C674-473B-49E7-A746-8EFF42074D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A0206C1-95CD-4FB8-B36D-40FE374FC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C838-5541-4C88-8C0B-DE707A24A65B}" type="datetime1">
              <a:rPr lang="en-GB" smtClean="0"/>
              <a:t>23/02/2018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0F140C-8EDD-4BF1-B6AB-0C4EB85934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CC6E04-1BAD-40D6-84CC-42EED829BB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Brief to SWPHC Fiji 22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99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frundet rektangel 10"/>
          <p:cNvSpPr/>
          <p:nvPr/>
        </p:nvSpPr>
        <p:spPr>
          <a:xfrm>
            <a:off x="2483768" y="735960"/>
            <a:ext cx="4572508" cy="50405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92956194"/>
              </p:ext>
            </p:extLst>
          </p:nvPr>
        </p:nvGraphicFramePr>
        <p:xfrm>
          <a:off x="1835696" y="1196752"/>
          <a:ext cx="5964324" cy="3924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pe 4"/>
          <p:cNvGrpSpPr/>
          <p:nvPr/>
        </p:nvGrpSpPr>
        <p:grpSpPr>
          <a:xfrm>
            <a:off x="71500" y="4149080"/>
            <a:ext cx="1681742" cy="1016048"/>
            <a:chOff x="3861120" y="1449932"/>
            <a:chExt cx="1166634" cy="770651"/>
          </a:xfrm>
        </p:grpSpPr>
        <p:sp>
          <p:nvSpPr>
            <p:cNvPr id="6" name="Ellipse 5"/>
            <p:cNvSpPr/>
            <p:nvPr/>
          </p:nvSpPr>
          <p:spPr>
            <a:xfrm>
              <a:off x="3861120" y="1449932"/>
              <a:ext cx="1166634" cy="74334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glow rad="101600">
                <a:schemeClr val="accent1">
                  <a:lumMod val="20000"/>
                  <a:lumOff val="80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Ellipse 4"/>
            <p:cNvSpPr/>
            <p:nvPr/>
          </p:nvSpPr>
          <p:spPr>
            <a:xfrm>
              <a:off x="4031970" y="1455951"/>
              <a:ext cx="824934" cy="7646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>
                  <a:solidFill>
                    <a:schemeClr val="tx1"/>
                  </a:solidFill>
                </a:rPr>
                <a:t>Stakeholders </a:t>
              </a:r>
              <a:r>
                <a:rPr lang="da-DK" sz="1600" b="1" kern="1200" dirty="0">
                  <a:solidFill>
                    <a:schemeClr val="tx1"/>
                  </a:solidFill>
                </a:rPr>
                <a:t>/ Users</a:t>
              </a:r>
              <a:endParaRPr lang="en-GB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uppe 7"/>
          <p:cNvGrpSpPr/>
          <p:nvPr/>
        </p:nvGrpSpPr>
        <p:grpSpPr>
          <a:xfrm>
            <a:off x="81946" y="1347737"/>
            <a:ext cx="1681742" cy="1016048"/>
            <a:chOff x="3861120" y="1449932"/>
            <a:chExt cx="1166634" cy="770651"/>
          </a:xfrm>
        </p:grpSpPr>
        <p:sp>
          <p:nvSpPr>
            <p:cNvPr id="9" name="Ellipse 8"/>
            <p:cNvSpPr/>
            <p:nvPr/>
          </p:nvSpPr>
          <p:spPr>
            <a:xfrm>
              <a:off x="3861120" y="1449932"/>
              <a:ext cx="1166634" cy="74334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glow rad="101600">
                <a:schemeClr val="accent1">
                  <a:lumMod val="20000"/>
                  <a:lumOff val="80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Ellipse 4"/>
            <p:cNvSpPr/>
            <p:nvPr/>
          </p:nvSpPr>
          <p:spPr>
            <a:xfrm>
              <a:off x="4031970" y="1455951"/>
              <a:ext cx="824934" cy="7646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>
                  <a:solidFill>
                    <a:schemeClr val="tx1"/>
                  </a:solidFill>
                </a:rPr>
                <a:t>Government</a:t>
              </a:r>
            </a:p>
          </p:txBody>
        </p:sp>
      </p:grpSp>
      <p:sp>
        <p:nvSpPr>
          <p:cNvPr id="15" name="Titel 1"/>
          <p:cNvSpPr txBox="1">
            <a:spLocks/>
          </p:cNvSpPr>
          <p:nvPr/>
        </p:nvSpPr>
        <p:spPr bwMode="gray">
          <a:xfrm>
            <a:off x="3204493" y="-207404"/>
            <a:ext cx="3707767" cy="9363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FF0000"/>
                </a:solidFill>
              </a:rPr>
              <a:t>Competent</a:t>
            </a:r>
            <a:r>
              <a:rPr lang="da-DK" sz="2800" b="1" dirty="0">
                <a:solidFill>
                  <a:srgbClr val="FF0000"/>
                </a:solidFill>
              </a:rPr>
              <a:t> Authority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6" name="Tekstfelt 15"/>
          <p:cNvSpPr txBox="1"/>
          <p:nvPr/>
        </p:nvSpPr>
        <p:spPr>
          <a:xfrm>
            <a:off x="7632340" y="2672916"/>
            <a:ext cx="1511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Reliable &amp;</a:t>
            </a:r>
            <a:br>
              <a:rPr lang="en-GB" b="1" dirty="0"/>
            </a:br>
            <a:r>
              <a:rPr lang="en-GB" b="1" dirty="0"/>
              <a:t>Effective</a:t>
            </a:r>
            <a:r>
              <a:rPr lang="da-DK" b="1" dirty="0"/>
              <a:t/>
            </a:r>
            <a:br>
              <a:rPr lang="da-DK" b="1" dirty="0"/>
            </a:br>
            <a:r>
              <a:rPr lang="da-DK" b="1" dirty="0"/>
              <a:t>AtoN Service</a:t>
            </a:r>
            <a:br>
              <a:rPr lang="da-DK" b="1" dirty="0"/>
            </a:br>
            <a:r>
              <a:rPr lang="da-DK" b="1" dirty="0"/>
              <a:t>Delivery</a:t>
            </a:r>
            <a:endParaRPr lang="en-GB" b="1" dirty="0"/>
          </a:p>
        </p:txBody>
      </p:sp>
      <p:sp>
        <p:nvSpPr>
          <p:cNvPr id="18" name="Tekstfelt 17"/>
          <p:cNvSpPr txBox="1"/>
          <p:nvPr/>
        </p:nvSpPr>
        <p:spPr>
          <a:xfrm>
            <a:off x="144708" y="2433662"/>
            <a:ext cx="2134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International </a:t>
            </a:r>
            <a:r>
              <a:rPr lang="en-GB" b="1" dirty="0"/>
              <a:t>Req</a:t>
            </a:r>
            <a:r>
              <a:rPr lang="da-DK" b="1" dirty="0"/>
              <a:t>. </a:t>
            </a:r>
          </a:p>
          <a:p>
            <a:r>
              <a:rPr lang="en-GB" b="1" dirty="0"/>
              <a:t>Legislation</a:t>
            </a:r>
            <a:r>
              <a:rPr lang="da-DK" b="1" dirty="0"/>
              <a:t/>
            </a:r>
            <a:br>
              <a:rPr lang="da-DK" b="1" dirty="0"/>
            </a:br>
            <a:r>
              <a:rPr lang="da-DK" b="1" dirty="0"/>
              <a:t>Empowerment</a:t>
            </a:r>
          </a:p>
          <a:p>
            <a:r>
              <a:rPr lang="da-DK" b="1" dirty="0"/>
              <a:t>Resources</a:t>
            </a:r>
            <a:endParaRPr lang="en-GB" b="1" dirty="0"/>
          </a:p>
        </p:txBody>
      </p:sp>
      <p:sp>
        <p:nvSpPr>
          <p:cNvPr id="19" name="Tekstfelt 18"/>
          <p:cNvSpPr txBox="1"/>
          <p:nvPr/>
        </p:nvSpPr>
        <p:spPr>
          <a:xfrm>
            <a:off x="150426" y="5121188"/>
            <a:ext cx="2134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Expectations</a:t>
            </a:r>
            <a:br>
              <a:rPr lang="en-GB" b="1" dirty="0"/>
            </a:br>
            <a:r>
              <a:rPr lang="en-GB" b="1" dirty="0"/>
              <a:t>Consultation</a:t>
            </a:r>
          </a:p>
          <a:p>
            <a:r>
              <a:rPr lang="en-GB" b="1" dirty="0"/>
              <a:t>(Resources)</a:t>
            </a:r>
          </a:p>
        </p:txBody>
      </p:sp>
      <p:sp>
        <p:nvSpPr>
          <p:cNvPr id="20" name="Højrepil 19"/>
          <p:cNvSpPr/>
          <p:nvPr/>
        </p:nvSpPr>
        <p:spPr>
          <a:xfrm>
            <a:off x="1799344" y="1641574"/>
            <a:ext cx="684424" cy="437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Højrepil 20"/>
          <p:cNvSpPr/>
          <p:nvPr/>
        </p:nvSpPr>
        <p:spPr>
          <a:xfrm>
            <a:off x="1801903" y="4443687"/>
            <a:ext cx="681865" cy="437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Højrepil 21"/>
          <p:cNvSpPr/>
          <p:nvPr/>
        </p:nvSpPr>
        <p:spPr>
          <a:xfrm>
            <a:off x="7056276" y="2940421"/>
            <a:ext cx="534836" cy="437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Billede 2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4929" y="2144810"/>
            <a:ext cx="509621" cy="552089"/>
          </a:xfrm>
          <a:prstGeom prst="rect">
            <a:avLst/>
          </a:prstGeom>
        </p:spPr>
      </p:pic>
      <p:pic>
        <p:nvPicPr>
          <p:cNvPr id="24" name="Billede 2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2340" y="2151505"/>
            <a:ext cx="541740" cy="564313"/>
          </a:xfrm>
          <a:prstGeom prst="rect">
            <a:avLst/>
          </a:prstGeom>
        </p:spPr>
      </p:pic>
      <p:sp>
        <p:nvSpPr>
          <p:cNvPr id="25" name="Tekstfelt 24"/>
          <p:cNvSpPr txBox="1"/>
          <p:nvPr/>
        </p:nvSpPr>
        <p:spPr>
          <a:xfrm>
            <a:off x="6506933" y="3991416"/>
            <a:ext cx="2350096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"/>
            <a:r>
              <a:rPr lang="en-GB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Issues:</a:t>
            </a:r>
          </a:p>
          <a:p>
            <a:pPr fontAlgn="b"/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</a:rPr>
              <a:t>Maritime legislation</a:t>
            </a:r>
            <a:endParaRPr lang="en-GB" sz="3200" dirty="0">
              <a:latin typeface="Arial" panose="020B0604020202020204" pitchFamily="34" charset="0"/>
            </a:endParaRPr>
          </a:p>
          <a:p>
            <a:pPr fontAlgn="b"/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</a:rPr>
              <a:t>Structure / Organization</a:t>
            </a:r>
            <a:endParaRPr lang="en-GB" sz="3200" dirty="0">
              <a:latin typeface="Arial" panose="020B0604020202020204" pitchFamily="34" charset="0"/>
            </a:endParaRPr>
          </a:p>
          <a:p>
            <a:pPr fontAlgn="b"/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</a:rPr>
              <a:t>AtoN Availability</a:t>
            </a:r>
          </a:p>
          <a:p>
            <a:pPr fontAlgn="b"/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</a:rPr>
              <a:t>Risk Management skills</a:t>
            </a:r>
          </a:p>
          <a:p>
            <a:pPr fontAlgn="b"/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</a:rPr>
              <a:t>National AtoN Register</a:t>
            </a:r>
          </a:p>
          <a:p>
            <a:pPr fontAlgn="b"/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</a:rPr>
              <a:t>Maritime Safety Information</a:t>
            </a:r>
          </a:p>
          <a:p>
            <a:pPr fontAlgn="b"/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</a:rPr>
              <a:t>User Consultancy</a:t>
            </a:r>
            <a:endParaRPr lang="en-GB" sz="3200" dirty="0">
              <a:latin typeface="Arial" panose="020B0604020202020204" pitchFamily="34" charset="0"/>
            </a:endParaRPr>
          </a:p>
          <a:p>
            <a:pPr fontAlgn="b"/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</a:rPr>
              <a:t>Competences</a:t>
            </a:r>
          </a:p>
          <a:p>
            <a:pPr fontAlgn="b"/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</a:rPr>
              <a:t>AtoN Maintenance</a:t>
            </a:r>
          </a:p>
        </p:txBody>
      </p:sp>
      <p:sp>
        <p:nvSpPr>
          <p:cNvPr id="26" name="Skyformet billedforklaring 25"/>
          <p:cNvSpPr/>
          <p:nvPr/>
        </p:nvSpPr>
        <p:spPr>
          <a:xfrm>
            <a:off x="5810558" y="1508813"/>
            <a:ext cx="1116124" cy="388177"/>
          </a:xfrm>
          <a:prstGeom prst="cloudCallout">
            <a:avLst>
              <a:gd name="adj1" fmla="val -53604"/>
              <a:gd name="adj2" fmla="val 81428"/>
            </a:avLst>
          </a:prstGeom>
          <a:solidFill>
            <a:srgbClr val="FFE593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Culture</a:t>
            </a:r>
            <a:endParaRPr lang="en-GB" sz="1400" b="1" dirty="0">
              <a:solidFill>
                <a:schemeClr val="tx1"/>
              </a:solidFill>
            </a:endParaRPr>
          </a:p>
        </p:txBody>
      </p:sp>
      <p:pic>
        <p:nvPicPr>
          <p:cNvPr id="27" name="Billede 2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866124"/>
            <a:ext cx="637052" cy="859721"/>
          </a:xfrm>
          <a:prstGeom prst="rect">
            <a:avLst/>
          </a:prstGeom>
        </p:spPr>
      </p:pic>
      <p:pic>
        <p:nvPicPr>
          <p:cNvPr id="29" name="Billede 2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8454" y="1407899"/>
            <a:ext cx="637052" cy="85972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A4E017D-8E33-4BE4-B4AD-75A60DAC6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6F670-FBFF-42B1-8EC4-3C2E5529FA15}" type="datetime1">
              <a:rPr lang="en-GB" smtClean="0"/>
              <a:t>23/02/2018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B2898CE-0F95-499C-823C-806AB07C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Brief to SWPHC Fiji 22 Feb 2018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182E89A1-2D3C-4ED4-B7A7-D709B1F85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29907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7D1AA364-0F68-4A1E-845B-5F56F9FCE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8180-8AD9-4651-8ACF-8F01DBF80EB0}" type="datetime1">
              <a:rPr lang="en-GB" smtClean="0"/>
              <a:t>23/02/2018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1D0A30D-70B0-4775-B215-7AF80CB6D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Brief to SWPHC Fiji 22 Feb 2018</a:t>
            </a:r>
            <a:endParaRPr lang="en-US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Billed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40195"/>
            <a:ext cx="8028247" cy="56526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0C29E39-44F6-41BA-9D9B-53900E90B96B}"/>
              </a:ext>
            </a:extLst>
          </p:cNvPr>
          <p:cNvSpPr txBox="1"/>
          <p:nvPr/>
        </p:nvSpPr>
        <p:spPr>
          <a:xfrm>
            <a:off x="539552" y="368660"/>
            <a:ext cx="7775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The Higher the “Score” the greater the need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45CF7CB3-D740-4506-9325-1D3E29F9CCA7}"/>
              </a:ext>
            </a:extLst>
          </p:cNvPr>
          <p:cNvSpPr/>
          <p:nvPr/>
        </p:nvSpPr>
        <p:spPr>
          <a:xfrm>
            <a:off x="5400092" y="3771105"/>
            <a:ext cx="2628292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CAC99EF-10DF-4A9F-AB43-1F03237CEA13}"/>
              </a:ext>
            </a:extLst>
          </p:cNvPr>
          <p:cNvSpPr txBox="1"/>
          <p:nvPr/>
        </p:nvSpPr>
        <p:spPr>
          <a:xfrm>
            <a:off x="5651798" y="4653136"/>
            <a:ext cx="2160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Priority One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DE328D8E-8830-4A02-B292-5080C6386528}"/>
              </a:ext>
            </a:extLst>
          </p:cNvPr>
          <p:cNvSpPr/>
          <p:nvPr/>
        </p:nvSpPr>
        <p:spPr>
          <a:xfrm>
            <a:off x="1799047" y="3763757"/>
            <a:ext cx="2628292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FA0A771-61ED-41DE-92BD-81CA39E1C47C}"/>
              </a:ext>
            </a:extLst>
          </p:cNvPr>
          <p:cNvSpPr txBox="1"/>
          <p:nvPr/>
        </p:nvSpPr>
        <p:spPr>
          <a:xfrm>
            <a:off x="2159732" y="4653136"/>
            <a:ext cx="1980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Priority Two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8327A2F8-20CB-4315-93CF-ABEA2D40C4F4}"/>
              </a:ext>
            </a:extLst>
          </p:cNvPr>
          <p:cNvSpPr/>
          <p:nvPr/>
        </p:nvSpPr>
        <p:spPr>
          <a:xfrm>
            <a:off x="3491880" y="2371965"/>
            <a:ext cx="2628292" cy="15187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6BB7B23-2C2E-4E3F-A174-83E09B8A93B2}"/>
              </a:ext>
            </a:extLst>
          </p:cNvPr>
          <p:cNvSpPr txBox="1"/>
          <p:nvPr/>
        </p:nvSpPr>
        <p:spPr>
          <a:xfrm>
            <a:off x="3923928" y="3429000"/>
            <a:ext cx="190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Priority Three</a:t>
            </a:r>
          </a:p>
        </p:txBody>
      </p:sp>
    </p:spTree>
    <p:extLst>
      <p:ext uri="{BB962C8B-B14F-4D97-AF65-F5344CB8AC3E}">
        <p14:creationId xmlns:p14="http://schemas.microsoft.com/office/powerpoint/2010/main" val="6414345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5" grpId="0"/>
      <p:bldP spid="11" grpId="0" animBg="1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859FB3AE-DFD3-4DEB-A81D-63EEAA8C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84735"/>
            <a:ext cx="8229600" cy="636680"/>
          </a:xfrm>
        </p:spPr>
        <p:txBody>
          <a:bodyPr/>
          <a:lstStyle/>
          <a:p>
            <a:r>
              <a:rPr lang="en-GB" sz="3600" dirty="0"/>
              <a:t>Maritime Maturity “Score”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BA088858-1DEE-4EBD-8BEE-E9A3C0B8B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7006" y="1016732"/>
            <a:ext cx="8229599" cy="248427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>
                <a:solidFill>
                  <a:srgbClr val="FF0000"/>
                </a:solidFill>
              </a:rPr>
              <a:t>12 categories e.g.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>
                <a:solidFill>
                  <a:srgbClr val="FF0000"/>
                </a:solidFill>
              </a:rPr>
              <a:t>Effective Maritime Safety Information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>
                <a:solidFill>
                  <a:srgbClr val="FF0000"/>
                </a:solidFill>
              </a:rPr>
              <a:t>Funding arrangements adequate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>
                <a:solidFill>
                  <a:srgbClr val="FF0000"/>
                </a:solidFill>
              </a:rPr>
              <a:t>National register of AtoN compiled and updated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>
                <a:solidFill>
                  <a:srgbClr val="FF0000"/>
                </a:solidFill>
              </a:rPr>
              <a:t>Stakeholder consultancy effective</a:t>
            </a:r>
          </a:p>
        </p:txBody>
      </p:sp>
      <p:pic>
        <p:nvPicPr>
          <p:cNvPr id="11" name="Content Placeholder 10" descr="A screenshot of a social media post&#10;&#10;Description generated with very high confidence">
            <a:extLst>
              <a:ext uri="{FF2B5EF4-FFF2-40B4-BE49-F238E27FC236}">
                <a16:creationId xmlns="" xmlns:a16="http://schemas.microsoft.com/office/drawing/2014/main" id="{DDE8AC80-1D43-4D58-9F59-3D4BBF93CF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13" y="3696325"/>
            <a:ext cx="7837148" cy="2412268"/>
          </a:xfr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6F44C4-9930-4FAC-B5E9-F54D59FE9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00C1-BDEC-4162-9E23-0E2FBA7DEB8B}" type="datetime1">
              <a:rPr lang="en-GB" smtClean="0"/>
              <a:t>23/02/2018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B06932-9CCF-479B-80AF-9119CA7D2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Brief to SWPHC Fiji 22 Feb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57EBDD-2729-42BB-8626-2913E3CF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0346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859FB3AE-DFD3-4DEB-A81D-63EEAA8C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84735"/>
            <a:ext cx="8229600" cy="636680"/>
          </a:xfrm>
        </p:spPr>
        <p:txBody>
          <a:bodyPr/>
          <a:lstStyle/>
          <a:p>
            <a:r>
              <a:rPr lang="en-GB" sz="3600" dirty="0"/>
              <a:t>Final Quality “Score”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BA088858-1DEE-4EBD-8BEE-E9A3C0B8B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7007" y="980728"/>
            <a:ext cx="4775073" cy="525658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>
                <a:solidFill>
                  <a:srgbClr val="FF0000"/>
                </a:solidFill>
              </a:rPr>
              <a:t>A “perfect” State would score 1. In practice a score of less that 20 forms the “Premier Division”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>
                <a:solidFill>
                  <a:srgbClr val="FF0000"/>
                </a:solidFill>
              </a:rPr>
              <a:t>28 States in the Premier Division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>
                <a:solidFill>
                  <a:srgbClr val="FF0000"/>
                </a:solidFill>
              </a:rPr>
              <a:t>China – score 7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>
                <a:solidFill>
                  <a:srgbClr val="FF0000"/>
                </a:solidFill>
              </a:rPr>
              <a:t>Australia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>
                <a:solidFill>
                  <a:srgbClr val="FF0000"/>
                </a:solidFill>
              </a:rPr>
              <a:t>Brazil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>
                <a:solidFill>
                  <a:srgbClr val="FF0000"/>
                </a:solidFill>
              </a:rPr>
              <a:t>India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>
                <a:solidFill>
                  <a:srgbClr val="FF0000"/>
                </a:solidFill>
              </a:rPr>
              <a:t>Republic of Korea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>
                <a:solidFill>
                  <a:srgbClr val="FF0000"/>
                </a:solidFill>
              </a:rPr>
              <a:t>South Africa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>
                <a:solidFill>
                  <a:srgbClr val="FF0000"/>
                </a:solidFill>
              </a:rPr>
              <a:t>UK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>
                <a:solidFill>
                  <a:srgbClr val="FF0000"/>
                </a:solidFill>
              </a:rPr>
              <a:t>USA etc.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DDE8AC80-1D43-4D58-9F59-3D4BBF93CF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861" y="2710855"/>
            <a:ext cx="3749536" cy="3532262"/>
          </a:xfr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6F44C4-9930-4FAC-B5E9-F54D59FE9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4035-58DF-4104-A09F-C840D06EE46C}" type="datetime1">
              <a:rPr lang="en-GB" smtClean="0"/>
              <a:t>23/02/2018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B06932-9CCF-479B-80AF-9119CA7D2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Brief to SWPHC Fiji 22 Feb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57EBDD-2729-42BB-8626-2913E3CF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377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rwflags.com/fotw/misc/geo-wor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826" y="846469"/>
            <a:ext cx="8562231" cy="468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188" y="109868"/>
            <a:ext cx="7775575" cy="641807"/>
          </a:xfrm>
        </p:spPr>
        <p:txBody>
          <a:bodyPr/>
          <a:lstStyle/>
          <a:p>
            <a:r>
              <a:rPr lang="en-GB" sz="3600" dirty="0"/>
              <a:t>Priority</a:t>
            </a:r>
            <a:r>
              <a:rPr lang="da-DK" sz="3600" dirty="0"/>
              <a:t> 1 States – Score of 57 or more</a:t>
            </a:r>
            <a:endParaRPr lang="en-GB" sz="36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="" xmlns:a16="http://schemas.microsoft.com/office/drawing/2014/main" id="{EF996535-8B30-4B8B-9E3D-AA5D8577AF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203541"/>
              </p:ext>
            </p:extLst>
          </p:nvPr>
        </p:nvGraphicFramePr>
        <p:xfrm>
          <a:off x="131826" y="4093867"/>
          <a:ext cx="665105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111">
                  <a:extLst>
                    <a:ext uri="{9D8B030D-6E8A-4147-A177-3AD203B41FA5}">
                      <a16:colId xmlns="" xmlns:a16="http://schemas.microsoft.com/office/drawing/2014/main" val="3763259951"/>
                    </a:ext>
                  </a:extLst>
                </a:gridCol>
                <a:gridCol w="1375839">
                  <a:extLst>
                    <a:ext uri="{9D8B030D-6E8A-4147-A177-3AD203B41FA5}">
                      <a16:colId xmlns="" xmlns:a16="http://schemas.microsoft.com/office/drawing/2014/main" val="3205626154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358564847"/>
                    </a:ext>
                  </a:extLst>
                </a:gridCol>
                <a:gridCol w="2930965">
                  <a:extLst>
                    <a:ext uri="{9D8B030D-6E8A-4147-A177-3AD203B41FA5}">
                      <a16:colId xmlns="" xmlns:a16="http://schemas.microsoft.com/office/drawing/2014/main" val="525122690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GB" dirty="0"/>
                        <a:t>Pacific Region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6367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Priority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No. of States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States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1358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57+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none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1318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48 - 56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Fed. States of Micronesia; Palau; Tonga; Vanuatu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8824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45 - 47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Tuvalu (until next Thursday!)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2144944"/>
                  </a:ext>
                </a:extLst>
              </a:tr>
            </a:tbl>
          </a:graphicData>
        </a:graphic>
      </p:graphicFrame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937C-DABD-4F23-8760-A37C5230747D}" type="datetime1">
              <a:rPr lang="en-GB" smtClean="0"/>
              <a:t>23/02/2018</a:t>
            </a:fld>
            <a:endParaRPr lang="en-US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3216-CAFE-F04D-8201-583F3982750E}" type="slidenum">
              <a:rPr lang="en-US" smtClean="0"/>
              <a:t>15</a:t>
            </a:fld>
            <a:endParaRPr lang="en-US"/>
          </a:p>
        </p:txBody>
      </p:sp>
      <p:sp>
        <p:nvSpPr>
          <p:cNvPr id="25" name="Ellipse 24"/>
          <p:cNvSpPr/>
          <p:nvPr/>
        </p:nvSpPr>
        <p:spPr>
          <a:xfrm>
            <a:off x="6617720" y="3075368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Ellipse 27"/>
          <p:cNvSpPr/>
          <p:nvPr/>
        </p:nvSpPr>
        <p:spPr>
          <a:xfrm>
            <a:off x="4872167" y="2491372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Ellipse 29"/>
          <p:cNvSpPr/>
          <p:nvPr/>
        </p:nvSpPr>
        <p:spPr>
          <a:xfrm>
            <a:off x="2360328" y="2910436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Ellipse 30"/>
          <p:cNvSpPr/>
          <p:nvPr/>
        </p:nvSpPr>
        <p:spPr>
          <a:xfrm>
            <a:off x="5026144" y="3256932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Ellipse 32"/>
          <p:cNvSpPr/>
          <p:nvPr/>
        </p:nvSpPr>
        <p:spPr>
          <a:xfrm>
            <a:off x="5173066" y="3015897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Ellipse 33"/>
          <p:cNvSpPr/>
          <p:nvPr/>
        </p:nvSpPr>
        <p:spPr>
          <a:xfrm>
            <a:off x="4993066" y="3500295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Ellipse 34"/>
          <p:cNvSpPr/>
          <p:nvPr/>
        </p:nvSpPr>
        <p:spPr>
          <a:xfrm>
            <a:off x="4507883" y="2223944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Ellipse 35"/>
          <p:cNvSpPr/>
          <p:nvPr/>
        </p:nvSpPr>
        <p:spPr>
          <a:xfrm>
            <a:off x="4067954" y="3012158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Ellipse 38"/>
          <p:cNvSpPr/>
          <p:nvPr/>
        </p:nvSpPr>
        <p:spPr>
          <a:xfrm>
            <a:off x="2620734" y="2918299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Ellipse 39"/>
          <p:cNvSpPr/>
          <p:nvPr/>
        </p:nvSpPr>
        <p:spPr>
          <a:xfrm>
            <a:off x="7044812" y="2761372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Ellipse 41"/>
          <p:cNvSpPr/>
          <p:nvPr/>
        </p:nvSpPr>
        <p:spPr>
          <a:xfrm>
            <a:off x="4830939" y="2223944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Ellipse 42"/>
          <p:cNvSpPr/>
          <p:nvPr/>
        </p:nvSpPr>
        <p:spPr>
          <a:xfrm>
            <a:off x="7239442" y="3109221"/>
            <a:ext cx="180000" cy="16363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Ellipse 47"/>
          <p:cNvSpPr/>
          <p:nvPr/>
        </p:nvSpPr>
        <p:spPr>
          <a:xfrm>
            <a:off x="2099188" y="2808563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Ellipse 48"/>
          <p:cNvSpPr/>
          <p:nvPr/>
        </p:nvSpPr>
        <p:spPr>
          <a:xfrm>
            <a:off x="5422423" y="2358964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Ellipse 51"/>
          <p:cNvSpPr/>
          <p:nvPr/>
        </p:nvSpPr>
        <p:spPr>
          <a:xfrm>
            <a:off x="2458062" y="2776888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Ellipse 52"/>
          <p:cNvSpPr/>
          <p:nvPr/>
        </p:nvSpPr>
        <p:spPr>
          <a:xfrm>
            <a:off x="4221516" y="3029885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Ellipse 53"/>
          <p:cNvSpPr/>
          <p:nvPr/>
        </p:nvSpPr>
        <p:spPr>
          <a:xfrm>
            <a:off x="5130092" y="2726745"/>
            <a:ext cx="180000" cy="16363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Ellipse 54"/>
          <p:cNvSpPr/>
          <p:nvPr/>
        </p:nvSpPr>
        <p:spPr>
          <a:xfrm>
            <a:off x="4714411" y="2127854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Ellipse 55"/>
          <p:cNvSpPr/>
          <p:nvPr/>
        </p:nvSpPr>
        <p:spPr>
          <a:xfrm>
            <a:off x="6602885" y="2671372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Ellipse 45"/>
          <p:cNvSpPr/>
          <p:nvPr/>
        </p:nvSpPr>
        <p:spPr>
          <a:xfrm>
            <a:off x="5353066" y="2268964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Ellipse 46"/>
          <p:cNvSpPr/>
          <p:nvPr/>
        </p:nvSpPr>
        <p:spPr>
          <a:xfrm>
            <a:off x="4355975" y="3493899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Ellipse 56"/>
          <p:cNvSpPr/>
          <p:nvPr/>
        </p:nvSpPr>
        <p:spPr>
          <a:xfrm>
            <a:off x="4392000" y="3300619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Ellipse 57"/>
          <p:cNvSpPr/>
          <p:nvPr/>
        </p:nvSpPr>
        <p:spPr>
          <a:xfrm>
            <a:off x="4382953" y="3749339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Ellipse 58"/>
          <p:cNvSpPr/>
          <p:nvPr/>
        </p:nvSpPr>
        <p:spPr>
          <a:xfrm>
            <a:off x="3761900" y="2654236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Ellipse 60"/>
          <p:cNvSpPr/>
          <p:nvPr/>
        </p:nvSpPr>
        <p:spPr>
          <a:xfrm>
            <a:off x="4404422" y="3102892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Ellipse 63"/>
          <p:cNvSpPr/>
          <p:nvPr/>
        </p:nvSpPr>
        <p:spPr>
          <a:xfrm>
            <a:off x="3914392" y="2866888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Ellipse 64"/>
          <p:cNvSpPr/>
          <p:nvPr/>
        </p:nvSpPr>
        <p:spPr>
          <a:xfrm>
            <a:off x="6474522" y="2589421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79EAE18-EF12-4226-B04E-4A5A35ACD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Brief to SWPHC Fiji 22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13909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E7DC-2FB7-4219-929E-D7025B8688ED}" type="datetime1">
              <a:rPr lang="en-GB" noProof="0" smtClean="0"/>
              <a:t>23/02/2018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Brief to SWPHC Fiji 22 Feb 2018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en-GB" noProof="0" smtClean="0"/>
              <a:t>16</a:t>
            </a:fld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Contact: stephen.bennett@iala-aism.org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7000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4213" y="944724"/>
            <a:ext cx="7775575" cy="52925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Chapter V Regulation 13.1 requires a Contracting Government to provide “as it deems practical and necessary” by itself or with other Governments “such AtoN as the </a:t>
            </a:r>
            <a:r>
              <a:rPr lang="en-US" sz="2400" b="1" dirty="0">
                <a:solidFill>
                  <a:schemeClr val="tx1"/>
                </a:solidFill>
              </a:rPr>
              <a:t>volume of traffic justifies </a:t>
            </a:r>
            <a:r>
              <a:rPr lang="en-US" sz="2400" dirty="0">
                <a:solidFill>
                  <a:schemeClr val="tx1"/>
                </a:solidFill>
              </a:rPr>
              <a:t>and the </a:t>
            </a:r>
            <a:r>
              <a:rPr lang="en-US" sz="2400" b="1" dirty="0">
                <a:solidFill>
                  <a:srgbClr val="FF0000"/>
                </a:solidFill>
              </a:rPr>
              <a:t>degree of risk requires</a:t>
            </a:r>
            <a:r>
              <a:rPr lang="en-US" sz="2400" dirty="0">
                <a:solidFill>
                  <a:schemeClr val="tx1"/>
                </a:solidFill>
              </a:rPr>
              <a:t>”</a:t>
            </a:r>
          </a:p>
          <a:p>
            <a:r>
              <a:rPr lang="en-US" sz="2400" dirty="0">
                <a:solidFill>
                  <a:schemeClr val="tx1"/>
                </a:solidFill>
              </a:rPr>
              <a:t>Ch V Reg 13.2: AtoN should conform to </a:t>
            </a:r>
            <a:r>
              <a:rPr lang="en-US" sz="2400" b="1" dirty="0">
                <a:solidFill>
                  <a:srgbClr val="FF0000"/>
                </a:solidFill>
              </a:rPr>
              <a:t>international standards 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b="1" dirty="0">
                <a:solidFill>
                  <a:schemeClr val="tx1"/>
                </a:solidFill>
              </a:rPr>
              <a:t>IALA recommendations and guidelines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r>
              <a:rPr lang="en-US" sz="2400" dirty="0">
                <a:solidFill>
                  <a:schemeClr val="tx1"/>
                </a:solidFill>
              </a:rPr>
              <a:t>Ch V Reg 13.3 </a:t>
            </a:r>
            <a:r>
              <a:rPr lang="en-US" sz="2400" b="1" dirty="0">
                <a:solidFill>
                  <a:schemeClr val="tx1"/>
                </a:solidFill>
              </a:rPr>
              <a:t>information</a:t>
            </a:r>
            <a:r>
              <a:rPr lang="en-US" sz="2400" dirty="0">
                <a:solidFill>
                  <a:schemeClr val="tx1"/>
                </a:solidFill>
              </a:rPr>
              <a:t> about AtoN must be </a:t>
            </a:r>
            <a:r>
              <a:rPr lang="en-US" sz="2400" b="1" dirty="0">
                <a:solidFill>
                  <a:schemeClr val="tx1"/>
                </a:solidFill>
              </a:rPr>
              <a:t>given to all concerned</a:t>
            </a:r>
            <a:r>
              <a:rPr lang="en-US" sz="2400" dirty="0">
                <a:solidFill>
                  <a:schemeClr val="tx1"/>
                </a:solidFill>
              </a:rPr>
              <a:t> (mariners; stakeholders etc.) - </a:t>
            </a:r>
            <a:r>
              <a:rPr lang="en-US" sz="2400" dirty="0">
                <a:solidFill>
                  <a:srgbClr val="FF0000"/>
                </a:solidFill>
              </a:rPr>
              <a:t>MSI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4213" y="260649"/>
            <a:ext cx="7775575" cy="612067"/>
          </a:xfrm>
        </p:spPr>
        <p:txBody>
          <a:bodyPr>
            <a:normAutofit/>
          </a:bodyPr>
          <a:lstStyle/>
          <a:p>
            <a:r>
              <a:rPr lang="en-US" sz="2800" dirty="0"/>
              <a:t>International Obligations: SOLAS V Regulation 13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30C3C-81C7-481C-BFCD-BA0DCC6A2449}" type="datetime1">
              <a:rPr lang="en-GB" smtClean="0"/>
              <a:t>23/02/2018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Brief to SWPHC Fiji 22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7149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625D4E-3697-44BC-9DBC-F63B62B68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727"/>
            <a:ext cx="8229600" cy="780696"/>
          </a:xfrm>
        </p:spPr>
        <p:txBody>
          <a:bodyPr/>
          <a:lstStyle/>
          <a:p>
            <a:r>
              <a:rPr lang="en-GB" sz="3600" dirty="0"/>
              <a:t>International Standards – IALA Publications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5DD67F92-9AA3-44C6-862B-E266D2CBF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46834"/>
            <a:ext cx="4258815" cy="5126481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Guideline 1109 on </a:t>
            </a:r>
            <a:r>
              <a:rPr lang="en-GB" dirty="0">
                <a:solidFill>
                  <a:srgbClr val="FF0000"/>
                </a:solidFill>
              </a:rPr>
              <a:t>theft and vandalism deterrents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Guideline 1091 on </a:t>
            </a:r>
            <a:r>
              <a:rPr lang="en-GB" dirty="0">
                <a:solidFill>
                  <a:srgbClr val="FF0000"/>
                </a:solidFill>
              </a:rPr>
              <a:t>bird deterrents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Guideline G1136 - </a:t>
            </a:r>
            <a:r>
              <a:rPr lang="en-GB" dirty="0">
                <a:solidFill>
                  <a:srgbClr val="FF0000"/>
                </a:solidFill>
              </a:rPr>
              <a:t>AtoN services in extremely hot and humid climates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Guideline G1138 on </a:t>
            </a:r>
            <a:r>
              <a:rPr lang="en-GB" dirty="0">
                <a:solidFill>
                  <a:srgbClr val="FF0000"/>
                </a:solidFill>
              </a:rPr>
              <a:t>Simplified IALA Risk Assessment – SIRA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>
                <a:solidFill>
                  <a:srgbClr val="FF0000"/>
                </a:solidFill>
              </a:rPr>
              <a:t>www.iala-aism.org/publications</a:t>
            </a:r>
          </a:p>
          <a:p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="" xmlns:a16="http://schemas.microsoft.com/office/drawing/2014/main" id="{C5FD3CEE-25D3-4D66-99E3-50B326F5F7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1179" y="949529"/>
            <a:ext cx="1801137" cy="1653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F1CB94-1356-42BB-947D-22A0D9AD0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B1F3-FBDC-4AC7-B62C-45DD976B80F4}" type="datetime1">
              <a:rPr lang="en-GB" smtClean="0"/>
              <a:t>23/02/2018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E4CB9C-6B40-4DBD-ADE0-2731830A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Brief to SWPHC Fiji 22 Feb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FB9118-AB89-45AB-B9BF-55332A9BE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2" name="Picture 11" descr="A boat in the middle of a body of water&#10;&#10;Description generated with very high confidence">
            <a:extLst>
              <a:ext uri="{FF2B5EF4-FFF2-40B4-BE49-F238E27FC236}">
                <a16:creationId xmlns="" xmlns:a16="http://schemas.microsoft.com/office/drawing/2014/main" id="{EE8E876D-013C-4A31-A00D-28A6533405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9401" y="1653587"/>
            <a:ext cx="1987399" cy="1490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A close up of a map&#10;&#10;Description generated with high confidence">
            <a:extLst>
              <a:ext uri="{FF2B5EF4-FFF2-40B4-BE49-F238E27FC236}">
                <a16:creationId xmlns="" xmlns:a16="http://schemas.microsoft.com/office/drawing/2014/main" id="{B0DC8392-C84F-49ED-B0D9-A5513A6B28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2984349"/>
            <a:ext cx="2159595" cy="15079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 descr="A large ship in a body of water&#10;&#10;Description generated with high confidence">
            <a:extLst>
              <a:ext uri="{FF2B5EF4-FFF2-40B4-BE49-F238E27FC236}">
                <a16:creationId xmlns="" xmlns:a16="http://schemas.microsoft.com/office/drawing/2014/main" id="{24BBC871-4D97-4118-B8DA-54A273C223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6179" y="4280488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236735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A9EF12C9-8306-4A64-9BB4-664B108C72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The IALA Risk Management Toolbox</a:t>
            </a:r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32763729-F692-41F2-A990-56BF5E7E0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 Management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051290DA-17AF-49FF-B1EE-119D72BA63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5F17A21-8E4D-4C18-99BA-77A00C815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AAB7-BCA0-417A-A1D9-866070B608B9}" type="datetime1">
              <a:rPr lang="en-GB" smtClean="0"/>
              <a:t>23/02/2018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C6B9477-EA81-4AD2-9AC1-234401C532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54C4844-128B-4C55-B25C-C5CE7D9AF8C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Brief to SWPHC Fiji 22 Feb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725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4FD99B-E7E6-4593-844B-B754AA625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260649"/>
            <a:ext cx="7775575" cy="582020"/>
          </a:xfrm>
        </p:spPr>
        <p:txBody>
          <a:bodyPr/>
          <a:lstStyle/>
          <a:p>
            <a:r>
              <a:rPr lang="en-GB" sz="3600" dirty="0"/>
              <a:t>Causality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49AC50-7530-491A-AA95-7292BB8AD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1" y="944724"/>
            <a:ext cx="7848228" cy="5292563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 sz="24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GB" sz="2400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endParaRPr lang="en-GB" sz="2400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AC6237-716C-40C5-93BE-7D50867A1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272E-9CA7-46A6-B9CB-AA92F08E807D}" type="datetime1">
              <a:rPr lang="en-GB" smtClean="0"/>
              <a:t>23/02/2018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13669A4-B0DE-4475-8A49-1A296F26C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381750"/>
            <a:ext cx="4068452" cy="476251"/>
          </a:xfrm>
        </p:spPr>
        <p:txBody>
          <a:bodyPr/>
          <a:lstStyle/>
          <a:p>
            <a:r>
              <a:rPr lang="en-GB"/>
              <a:t>Brief to SWPHC Fiji 22 Feb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CC98C3-0250-43F9-84BB-20BAC487E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73CC9637-71FE-4356-8CD2-43F061D02EBE}"/>
              </a:ext>
            </a:extLst>
          </p:cNvPr>
          <p:cNvGraphicFramePr/>
          <p:nvPr>
            <p:extLst/>
          </p:nvPr>
        </p:nvGraphicFramePr>
        <p:xfrm>
          <a:off x="719573" y="1326350"/>
          <a:ext cx="7632203" cy="2066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kstfelt 8"/>
          <p:cNvSpPr txBox="1"/>
          <p:nvPr/>
        </p:nvSpPr>
        <p:spPr>
          <a:xfrm>
            <a:off x="4031940" y="4108784"/>
            <a:ext cx="1080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600" b="1" dirty="0"/>
              <a:t>P</a:t>
            </a:r>
            <a:endParaRPr lang="en-GB" sz="6600" b="1" dirty="0"/>
          </a:p>
        </p:txBody>
      </p:sp>
      <p:sp>
        <p:nvSpPr>
          <p:cNvPr id="10" name="Tekstfelt 9"/>
          <p:cNvSpPr txBox="1"/>
          <p:nvPr/>
        </p:nvSpPr>
        <p:spPr>
          <a:xfrm>
            <a:off x="6732240" y="4066376"/>
            <a:ext cx="1080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600" b="1" dirty="0"/>
              <a:t>C</a:t>
            </a:r>
            <a:endParaRPr lang="en-GB" sz="6600" b="1" dirty="0"/>
          </a:p>
        </p:txBody>
      </p:sp>
      <p:sp>
        <p:nvSpPr>
          <p:cNvPr id="11" name="Tekstfelt 10"/>
          <p:cNvSpPr txBox="1"/>
          <p:nvPr/>
        </p:nvSpPr>
        <p:spPr>
          <a:xfrm>
            <a:off x="5403404" y="4193212"/>
            <a:ext cx="1080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600" b="1" dirty="0"/>
              <a:t>*</a:t>
            </a:r>
            <a:endParaRPr lang="en-GB" sz="6600" b="1" dirty="0"/>
          </a:p>
        </p:txBody>
      </p:sp>
      <p:sp>
        <p:nvSpPr>
          <p:cNvPr id="12" name="Tekstfelt 11"/>
          <p:cNvSpPr txBox="1"/>
          <p:nvPr/>
        </p:nvSpPr>
        <p:spPr>
          <a:xfrm>
            <a:off x="720072" y="4162330"/>
            <a:ext cx="23757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600" b="1" dirty="0"/>
              <a:t>Risk = 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27767004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3175" y="1122801"/>
            <a:ext cx="285750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782"/>
            <a:ext cx="8229600" cy="648938"/>
          </a:xfrm>
        </p:spPr>
        <p:txBody>
          <a:bodyPr/>
          <a:lstStyle/>
          <a:p>
            <a:r>
              <a:rPr lang="en-GB" sz="3600" dirty="0"/>
              <a:t>IALA Risk Management Toolbox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272" y="3063362"/>
            <a:ext cx="6283968" cy="165735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sz="2800" dirty="0">
                <a:solidFill>
                  <a:srgbClr val="FF0000"/>
                </a:solidFill>
              </a:rPr>
              <a:t>PAWSA – 30 experts</a:t>
            </a:r>
          </a:p>
          <a:p>
            <a:pPr>
              <a:spcAft>
                <a:spcPts val="0"/>
              </a:spcAft>
            </a:pPr>
            <a:r>
              <a:rPr lang="en-GB" sz="2800" dirty="0">
                <a:solidFill>
                  <a:srgbClr val="FF0000"/>
                </a:solidFill>
              </a:rPr>
              <a:t>IWRAP MkII – calculates statistics</a:t>
            </a:r>
          </a:p>
          <a:p>
            <a:pPr>
              <a:spcAft>
                <a:spcPts val="0"/>
              </a:spcAft>
            </a:pPr>
            <a:r>
              <a:rPr lang="en-GB" sz="2800" b="1" dirty="0">
                <a:solidFill>
                  <a:srgbClr val="FF0000"/>
                </a:solidFill>
              </a:rPr>
              <a:t>SIRA</a:t>
            </a:r>
            <a:r>
              <a:rPr lang="en-GB" sz="2800" dirty="0">
                <a:solidFill>
                  <a:srgbClr val="FF0000"/>
                </a:solidFill>
              </a:rPr>
              <a:t> – a few stakeholders who really care</a:t>
            </a:r>
          </a:p>
          <a:p>
            <a:pPr>
              <a:spcAft>
                <a:spcPts val="600"/>
              </a:spcAft>
            </a:pP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7420-2BFD-436A-AE38-64BA8C15E4F2}" type="datetime1">
              <a:rPr lang="en-GB" smtClean="0"/>
              <a:t>23/02/2018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43808" y="6381750"/>
            <a:ext cx="3888432" cy="476251"/>
          </a:xfrm>
        </p:spPr>
        <p:txBody>
          <a:bodyPr/>
          <a:lstStyle/>
          <a:p>
            <a:r>
              <a:rPr lang="en-GB"/>
              <a:t>Brief to SWPHC Fiji 22 Feb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351" y="974663"/>
            <a:ext cx="28575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5877" y="4524536"/>
            <a:ext cx="2752725" cy="1657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13" y="4524536"/>
            <a:ext cx="2752725" cy="1657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40630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621161"/>
          </a:xfrm>
        </p:spPr>
        <p:txBody>
          <a:bodyPr/>
          <a:lstStyle/>
          <a:p>
            <a:r>
              <a:rPr lang="en-GB" sz="3600" dirty="0"/>
              <a:t>IWRAP Mk II Video (three days off Suva)</a:t>
            </a:r>
          </a:p>
        </p:txBody>
      </p:sp>
      <p:pic>
        <p:nvPicPr>
          <p:cNvPr id="8" name="Fiji Suva three days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7068" y="1150215"/>
            <a:ext cx="8723695" cy="4907077"/>
          </a:xfrm>
        </p:spPr>
      </p:pic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7684-6386-4D87-8AEF-6BCB705118D4}" type="datetime1">
              <a:rPr lang="en-GB" smtClean="0"/>
              <a:t>23/02/2018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Brief to SWPHC Fiji 22 Feb 2018</a:t>
            </a:r>
            <a:endParaRPr lang="en-US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1989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501052" y="1280848"/>
          <a:ext cx="7112526" cy="4613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0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77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14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1402">
                  <a:extLst>
                    <a:ext uri="{9D8B030D-6E8A-4147-A177-3AD203B41FA5}">
                      <a16:colId xmlns="" xmlns:a16="http://schemas.microsoft.com/office/drawing/2014/main" val="4174495711"/>
                    </a:ext>
                  </a:extLst>
                </a:gridCol>
                <a:gridCol w="1218100">
                  <a:extLst>
                    <a:ext uri="{9D8B030D-6E8A-4147-A177-3AD203B41FA5}">
                      <a16:colId xmlns="" xmlns:a16="http://schemas.microsoft.com/office/drawing/2014/main" val="4208516874"/>
                    </a:ext>
                  </a:extLst>
                </a:gridCol>
                <a:gridCol w="9842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245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44873" marR="44873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4873" marR="44873"/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PROBABILITY OR LIKELIHOOD</a:t>
                      </a:r>
                    </a:p>
                  </a:txBody>
                  <a:tcPr marL="44873" marR="44873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4873" marR="4487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4873" marR="4487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2048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4873" marR="44873"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Very Rare (1)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Rare</a:t>
                      </a:r>
                    </a:p>
                    <a:p>
                      <a:pPr algn="ctr"/>
                      <a:r>
                        <a:rPr lang="en-US" dirty="0"/>
                        <a:t> (2)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Occasional (3)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Frequent</a:t>
                      </a:r>
                    </a:p>
                    <a:p>
                      <a:pPr algn="ctr"/>
                      <a:r>
                        <a:rPr lang="en-US" dirty="0"/>
                        <a:t>(4)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Very frequent</a:t>
                      </a:r>
                    </a:p>
                    <a:p>
                      <a:pPr algn="ctr"/>
                      <a:r>
                        <a:rPr lang="en-US" dirty="0"/>
                        <a:t>(5)</a:t>
                      </a:r>
                    </a:p>
                  </a:txBody>
                  <a:tcPr marL="44873" marR="44873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1525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CONSEQUENCE OR IMPACT</a:t>
                      </a:r>
                    </a:p>
                    <a:p>
                      <a:pPr algn="ctr"/>
                      <a:endParaRPr lang="en-US" dirty="0"/>
                    </a:p>
                  </a:txBody>
                  <a:tcPr marL="44873" marR="44873"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Catastrophic</a:t>
                      </a:r>
                    </a:p>
                    <a:p>
                      <a:pPr algn="ctr"/>
                      <a:r>
                        <a:rPr lang="en-US" dirty="0"/>
                        <a:t>(5)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marL="44873" marR="44873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marL="44873" marR="44873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 marL="44873" marR="44873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 marL="44873" marR="44873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 marL="44873" marR="44873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15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Major</a:t>
                      </a:r>
                    </a:p>
                    <a:p>
                      <a:pPr algn="ctr"/>
                      <a:r>
                        <a:rPr lang="en-US" dirty="0"/>
                        <a:t>(4)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marL="44873" marR="44873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marL="44873" marR="44873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 marL="44873" marR="44873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 marL="44873" marR="44873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 marL="44873" marR="44873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6143887"/>
                  </a:ext>
                </a:extLst>
              </a:tr>
              <a:tr h="7215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Severe</a:t>
                      </a:r>
                    </a:p>
                    <a:p>
                      <a:pPr algn="ctr"/>
                      <a:r>
                        <a:rPr lang="en-US" dirty="0"/>
                        <a:t>(3)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marL="44873" marR="44873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marL="44873" marR="44873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marL="44873" marR="44873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 marL="44873" marR="44873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 marL="44873" marR="44873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245510"/>
                  </a:ext>
                </a:extLst>
              </a:tr>
              <a:tr h="72152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Minor</a:t>
                      </a:r>
                    </a:p>
                    <a:p>
                      <a:pPr algn="ctr"/>
                      <a:r>
                        <a:rPr lang="en-US" dirty="0"/>
                        <a:t>(2)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marL="44873" marR="44873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marL="44873" marR="44873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marL="44873" marR="44873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marL="44873" marR="44873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marL="44873" marR="44873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152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Insignificant</a:t>
                      </a:r>
                    </a:p>
                    <a:p>
                      <a:pPr algn="ctr"/>
                      <a:r>
                        <a:rPr lang="en-US" dirty="0"/>
                        <a:t>(1)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44873" marR="44873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marL="44873" marR="44873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marL="44873" marR="44873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marL="44873" marR="44873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marL="44873" marR="44873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977" y="256951"/>
            <a:ext cx="8229600" cy="587259"/>
          </a:xfrm>
        </p:spPr>
        <p:txBody>
          <a:bodyPr>
            <a:normAutofit/>
          </a:bodyPr>
          <a:lstStyle/>
          <a:p>
            <a:r>
              <a:rPr lang="en-US" sz="3200" dirty="0"/>
              <a:t>Risk Value Matrix (</a:t>
            </a:r>
            <a:r>
              <a:rPr lang="en-US" sz="3200" dirty="0">
                <a:solidFill>
                  <a:srgbClr val="FF0000"/>
                </a:solidFill>
              </a:rPr>
              <a:t>SIRA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G1138 Table 3</a:t>
            </a:r>
            <a:r>
              <a:rPr lang="en-US" sz="3200" dirty="0"/>
              <a:t>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CB8A-746D-4717-BF0F-526F3B953DE7}" type="datetime1">
              <a:rPr lang="en-GB" smtClean="0"/>
              <a:t>23/02/2018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47664" y="6356350"/>
            <a:ext cx="5904656" cy="365125"/>
          </a:xfrm>
        </p:spPr>
        <p:txBody>
          <a:bodyPr/>
          <a:lstStyle/>
          <a:p>
            <a:r>
              <a:rPr lang="en-GB"/>
              <a:t>Brief to SWPHC Fiji 22 Feb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Block Arc 7">
            <a:extLst>
              <a:ext uri="{FF2B5EF4-FFF2-40B4-BE49-F238E27FC236}">
                <a16:creationId xmlns="" xmlns:a16="http://schemas.microsoft.com/office/drawing/2014/main" id="{EF6FC008-9AB2-4ACC-A885-6651AD578A62}"/>
              </a:ext>
            </a:extLst>
          </p:cNvPr>
          <p:cNvSpPr/>
          <p:nvPr/>
        </p:nvSpPr>
        <p:spPr>
          <a:xfrm rot="12993342">
            <a:off x="2197582" y="3751042"/>
            <a:ext cx="3492388" cy="1764196"/>
          </a:xfrm>
          <a:prstGeom prst="blockArc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1F27220-9341-49A1-8F2A-CC03EC857C48}"/>
              </a:ext>
            </a:extLst>
          </p:cNvPr>
          <p:cNvSpPr txBox="1"/>
          <p:nvPr/>
        </p:nvSpPr>
        <p:spPr>
          <a:xfrm rot="2130371">
            <a:off x="2928524" y="5019890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ALARP</a:t>
            </a:r>
          </a:p>
        </p:txBody>
      </p:sp>
    </p:spTree>
    <p:extLst>
      <p:ext uri="{BB962C8B-B14F-4D97-AF65-F5344CB8AC3E}">
        <p14:creationId xmlns:p14="http://schemas.microsoft.com/office/powerpoint/2010/main" val="37866916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E7F96E-8979-432E-9A8F-CA6AED16A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/>
          <a:lstStyle/>
          <a:p>
            <a:r>
              <a:rPr lang="en-GB" sz="3600" dirty="0"/>
              <a:t>Risk Control Options (</a:t>
            </a:r>
            <a:r>
              <a:rPr lang="en-GB" sz="3600" dirty="0">
                <a:solidFill>
                  <a:srgbClr val="FF0000"/>
                </a:solidFill>
              </a:rPr>
              <a:t>RCO</a:t>
            </a:r>
            <a:r>
              <a:rPr lang="en-GB" sz="36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84136B-8ABE-4AD5-AA5B-5F6C4B012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96753"/>
            <a:ext cx="7679196" cy="244827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RCO for each undesirable incident reduce the risk to a level (</a:t>
            </a:r>
            <a:r>
              <a:rPr lang="en-GB" dirty="0">
                <a:solidFill>
                  <a:srgbClr val="FF0000"/>
                </a:solidFill>
              </a:rPr>
              <a:t>As Low As Reasonably Practicable - ALARP</a:t>
            </a:r>
            <a:r>
              <a:rPr lang="en-GB" dirty="0">
                <a:solidFill>
                  <a:schemeClr val="tx1"/>
                </a:solidFill>
              </a:rPr>
              <a:t>) which is acceptable to stakeholders</a:t>
            </a:r>
          </a:p>
          <a:p>
            <a:pPr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The Risk Value will determine what action is required (</a:t>
            </a:r>
            <a:r>
              <a:rPr lang="en-GB" dirty="0">
                <a:solidFill>
                  <a:srgbClr val="FF0000"/>
                </a:solidFill>
              </a:rPr>
              <a:t>G1138 Table 4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="" xmlns:a16="http://schemas.microsoft.com/office/drawing/2014/main" id="{5FF6B2B8-FD72-4D9E-8FFB-22EAFF576715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57200" y="3717453"/>
          <a:ext cx="7900256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361">
                  <a:extLst>
                    <a:ext uri="{9D8B030D-6E8A-4147-A177-3AD203B41FA5}">
                      <a16:colId xmlns="" xmlns:a16="http://schemas.microsoft.com/office/drawing/2014/main" val="1091945602"/>
                    </a:ext>
                  </a:extLst>
                </a:gridCol>
                <a:gridCol w="1471323">
                  <a:extLst>
                    <a:ext uri="{9D8B030D-6E8A-4147-A177-3AD203B41FA5}">
                      <a16:colId xmlns="" xmlns:a16="http://schemas.microsoft.com/office/drawing/2014/main" val="1815312029"/>
                    </a:ext>
                  </a:extLst>
                </a:gridCol>
                <a:gridCol w="5148572">
                  <a:extLst>
                    <a:ext uri="{9D8B030D-6E8A-4147-A177-3AD203B41FA5}">
                      <a16:colId xmlns="" xmlns:a16="http://schemas.microsoft.com/office/drawing/2014/main" val="1171146494"/>
                    </a:ext>
                  </a:extLst>
                </a:gridCol>
              </a:tblGrid>
              <a:tr h="12285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Risk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Risk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Action Required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78325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1 - 4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Green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Low risk. No RCOs unless implemented at low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6192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5 - 8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Yellow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Moderate risk. Reduce to ALARP level through RCOs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17618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9 - 12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Amber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 risk requiring RCO and significant funding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942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15 - 25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Red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Very high and unacceptable risk – immediate action required with major funding. Ports/waterways may need to close until risks are at ALARP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49513385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520E932-D921-4CB6-A487-1E447458E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E0EB-C916-4120-8DE4-35570BA2B29B}" type="datetime1">
              <a:rPr lang="en-GB" smtClean="0"/>
              <a:t>23/02/2018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86674B9-C20D-4326-B40B-CBA26B844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381750"/>
            <a:ext cx="4428492" cy="476251"/>
          </a:xfrm>
        </p:spPr>
        <p:txBody>
          <a:bodyPr/>
          <a:lstStyle/>
          <a:p>
            <a:r>
              <a:rPr lang="en-GB"/>
              <a:t>Brief to SWPHC Fiji 22 Feb 2018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3CA3335-5087-4515-9416-A0DA85E9F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373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ALA_template-powerpoint">
  <a:themeElements>
    <a:clrScheme name="IALA">
      <a:dk1>
        <a:sysClr val="windowText" lastClr="000000"/>
      </a:dk1>
      <a:lt1>
        <a:sysClr val="window" lastClr="FFFFFF"/>
      </a:lt1>
      <a:dk2>
        <a:srgbClr val="3AAA35"/>
      </a:dk2>
      <a:lt2>
        <a:srgbClr val="E94E1B"/>
      </a:lt2>
      <a:accent1>
        <a:srgbClr val="00558C"/>
      </a:accent1>
      <a:accent2>
        <a:srgbClr val="009FE3"/>
      </a:accent2>
      <a:accent3>
        <a:srgbClr val="00B0A9"/>
      </a:accent3>
      <a:accent4>
        <a:srgbClr val="00BCD0"/>
      </a:accent4>
      <a:accent5>
        <a:srgbClr val="6787C4"/>
      </a:accent5>
      <a:accent6>
        <a:srgbClr val="99509A"/>
      </a:accent6>
      <a:hlink>
        <a:srgbClr val="000000"/>
      </a:hlink>
      <a:folHlink>
        <a:srgbClr val="9D9D9C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IALA_template-powerpoint.potx</Template>
  <TotalTime>8179</TotalTime>
  <Words>749</Words>
  <Application>Microsoft Office PowerPoint</Application>
  <PresentationFormat>On-screen Show (4:3)</PresentationFormat>
  <Paragraphs>212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IALA_template-powerpoint</vt:lpstr>
      <vt:lpstr>IALA World –Wide Academy</vt:lpstr>
      <vt:lpstr>International Obligations: SOLAS V Regulation 13</vt:lpstr>
      <vt:lpstr>International Standards – IALA Publications</vt:lpstr>
      <vt:lpstr>Risk Management</vt:lpstr>
      <vt:lpstr>Causality</vt:lpstr>
      <vt:lpstr>IALA Risk Management Toolbox</vt:lpstr>
      <vt:lpstr>IWRAP Mk II Video (three days off Suva)</vt:lpstr>
      <vt:lpstr>Risk Value Matrix (SIRA G1138 Table 3)</vt:lpstr>
      <vt:lpstr>Risk Control Options (RCO)</vt:lpstr>
      <vt:lpstr>Quality of Maritime Maturity for AtoN service provision</vt:lpstr>
      <vt:lpstr>PowerPoint Presentation</vt:lpstr>
      <vt:lpstr>The</vt:lpstr>
      <vt:lpstr>Maritime Maturity “Score”</vt:lpstr>
      <vt:lpstr>Final Quality “Score”</vt:lpstr>
      <vt:lpstr>Priority 1 States – Score of 57 or more</vt:lpstr>
      <vt:lpstr>Thank you</vt:lpstr>
    </vt:vector>
  </TitlesOfParts>
  <Manager>IALA</Manager>
  <Company>IALA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IALA</dc:title>
  <dc:subject>IALA</dc:subject>
  <dc:creator>IALA</dc:creator>
  <cp:lastModifiedBy>Alberto Costa Neves</cp:lastModifiedBy>
  <cp:revision>274</cp:revision>
  <cp:lastPrinted>2017-09-18T11:57:15Z</cp:lastPrinted>
  <dcterms:created xsi:type="dcterms:W3CDTF">2015-06-18T13:41:36Z</dcterms:created>
  <dcterms:modified xsi:type="dcterms:W3CDTF">2018-02-23T11:10:57Z</dcterms:modified>
</cp:coreProperties>
</file>