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709" r:id="rId3"/>
  </p:sldMasterIdLst>
  <p:notesMasterIdLst>
    <p:notesMasterId r:id="rId17"/>
  </p:notesMasterIdLst>
  <p:sldIdLst>
    <p:sldId id="275" r:id="rId4"/>
    <p:sldId id="306" r:id="rId5"/>
    <p:sldId id="311" r:id="rId6"/>
    <p:sldId id="284" r:id="rId7"/>
    <p:sldId id="276" r:id="rId8"/>
    <p:sldId id="285" r:id="rId9"/>
    <p:sldId id="290" r:id="rId10"/>
    <p:sldId id="291" r:id="rId11"/>
    <p:sldId id="292" r:id="rId12"/>
    <p:sldId id="312" r:id="rId13"/>
    <p:sldId id="273" r:id="rId14"/>
    <p:sldId id="308" r:id="rId15"/>
    <p:sldId id="295" r:id="rId16"/>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F6F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8917" autoAdjust="0"/>
  </p:normalViewPr>
  <p:slideViewPr>
    <p:cSldViewPr snapToGrid="0">
      <p:cViewPr varScale="1">
        <p:scale>
          <a:sx n="96" d="100"/>
          <a:sy n="96" d="100"/>
        </p:scale>
        <p:origin x="55" y="145"/>
      </p:cViewPr>
      <p:guideLst>
        <p:guide orient="horz" pos="2160"/>
        <p:guide pos="3840"/>
      </p:guideLst>
    </p:cSldViewPr>
  </p:slideViewPr>
  <p:notesTextViewPr>
    <p:cViewPr>
      <p:scale>
        <a:sx n="3" d="2"/>
        <a:sy n="3" d="2"/>
      </p:scale>
      <p:origin x="0" y="0"/>
    </p:cViewPr>
  </p:notesTextViewPr>
  <p:sorterViewPr>
    <p:cViewPr>
      <p:scale>
        <a:sx n="150" d="100"/>
        <a:sy n="150" d="100"/>
      </p:scale>
      <p:origin x="0" y="1838"/>
    </p:cViewPr>
  </p:sorterViewPr>
  <p:notesViewPr>
    <p:cSldViewPr snapToGrid="0">
      <p:cViewPr varScale="1">
        <p:scale>
          <a:sx n="50" d="100"/>
          <a:sy n="50" d="100"/>
        </p:scale>
        <p:origin x="285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32DF87C-CB40-478F-B6EE-E46ECC7B602B}"/>
              </a:ext>
            </a:extLst>
          </p:cNvPr>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n-NZ"/>
          </a:p>
        </p:txBody>
      </p:sp>
      <p:sp>
        <p:nvSpPr>
          <p:cNvPr id="3" name="Notes Placeholder 2">
            <a:extLst>
              <a:ext uri="{FF2B5EF4-FFF2-40B4-BE49-F238E27FC236}">
                <a16:creationId xmlns:a16="http://schemas.microsoft.com/office/drawing/2014/main" xmlns="" id="{1FC22529-9BC8-4CE0-B25B-9B1C5FAE627F}"/>
              </a:ext>
            </a:extLst>
          </p:cNvPr>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26531032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285" y="4999341"/>
            <a:ext cx="6336702" cy="4970637"/>
          </a:xfrm>
          <a:prstGeom prst="rect">
            <a:avLst/>
          </a:prstGeom>
        </p:spPr>
        <p:txBody>
          <a:bodyPr/>
          <a:lstStyle/>
          <a:p>
            <a:endParaRPr lang="en-NZ" dirty="0"/>
          </a:p>
        </p:txBody>
      </p:sp>
      <p:sp>
        <p:nvSpPr>
          <p:cNvPr id="4" name="Slide Number Placeholder 3"/>
          <p:cNvSpPr>
            <a:spLocks noGrp="1"/>
          </p:cNvSpPr>
          <p:nvPr>
            <p:ph type="sldNum" sz="quarter" idx="10"/>
          </p:nvPr>
        </p:nvSpPr>
        <p:spPr>
          <a:xfrm>
            <a:off x="4483484" y="10494353"/>
            <a:ext cx="3437489" cy="551962"/>
          </a:xfrm>
          <a:prstGeom prst="rect">
            <a:avLst/>
          </a:prstGeom>
        </p:spPr>
        <p:txBody>
          <a:bodyPr/>
          <a:lstStyle/>
          <a:p>
            <a:fld id="{8EBD3B4A-6097-FB45-A0CD-0CBBE2D005F2}" type="slidenum">
              <a:rPr lang="en-US" smtClean="0"/>
              <a:t>1</a:t>
            </a:fld>
            <a:endParaRPr lang="en-US" dirty="0"/>
          </a:p>
        </p:txBody>
      </p:sp>
    </p:spTree>
    <p:extLst>
      <p:ext uri="{BB962C8B-B14F-4D97-AF65-F5344CB8AC3E}">
        <p14:creationId xmlns:p14="http://schemas.microsoft.com/office/powerpoint/2010/main" val="1101784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a:prstGeom prst="rect">
            <a:avLst/>
          </a:prstGeom>
          <a:noFill/>
          <a:ln w="12700">
            <a:solidFill>
              <a:prstClr val="black"/>
            </a:solidFill>
          </a:ln>
        </p:spPr>
      </p:sp>
      <p:sp>
        <p:nvSpPr>
          <p:cNvPr id="3" name="Notes Placeholder 2"/>
          <p:cNvSpPr>
            <a:spLocks noGrp="1"/>
          </p:cNvSpPr>
          <p:nvPr>
            <p:ph type="body" idx="1"/>
          </p:nvPr>
        </p:nvSpPr>
        <p:spPr>
          <a:xfrm>
            <a:off x="468285" y="4999341"/>
            <a:ext cx="6336702" cy="4970637"/>
          </a:xfrm>
          <a:prstGeom prst="rect">
            <a:avLst/>
          </a:prstGeom>
        </p:spPr>
        <p:txBody>
          <a:bodyPr/>
          <a:lstStyle/>
          <a:p>
            <a:endParaRPr lang="en-NZ"/>
          </a:p>
        </p:txBody>
      </p:sp>
      <p:sp>
        <p:nvSpPr>
          <p:cNvPr id="4" name="Slide Number Placeholder 3"/>
          <p:cNvSpPr>
            <a:spLocks noGrp="1"/>
          </p:cNvSpPr>
          <p:nvPr>
            <p:ph type="sldNum" idx="10"/>
          </p:nvPr>
        </p:nvSpPr>
        <p:spPr>
          <a:xfrm>
            <a:off x="4483484" y="10494353"/>
            <a:ext cx="3437489" cy="551962"/>
          </a:xfrm>
          <a:prstGeom prst="rect">
            <a:avLst/>
          </a:prstGeom>
        </p:spPr>
        <p:txBody>
          <a:bodyPr/>
          <a:lstStyle/>
          <a:p>
            <a:pPr algn="r"/>
            <a:fld id="{33A84189-B9E4-4BA1-BC91-8BA5F4D6F8FE}" type="slidenum">
              <a:rPr lang="en-GB" sz="1500" b="0" strike="noStrike" spc="-1" smtClean="0">
                <a:solidFill>
                  <a:srgbClr val="000000"/>
                </a:solidFill>
                <a:uFill>
                  <a:solidFill>
                    <a:srgbClr val="FFFFFF"/>
                  </a:solidFill>
                </a:uFill>
                <a:latin typeface="Times New Roman"/>
              </a:rPr>
              <a:t>11</a:t>
            </a:fld>
            <a:endParaRPr lang="en-GB" sz="15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13645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a:prstGeom prst="rect">
            <a:avLst/>
          </a:prstGeom>
          <a:noFill/>
          <a:ln w="12700">
            <a:solidFill>
              <a:prstClr val="black"/>
            </a:solidFill>
          </a:ln>
        </p:spPr>
      </p:sp>
      <p:sp>
        <p:nvSpPr>
          <p:cNvPr id="3" name="Notes Placeholder 2"/>
          <p:cNvSpPr>
            <a:spLocks noGrp="1"/>
          </p:cNvSpPr>
          <p:nvPr>
            <p:ph type="body" idx="1"/>
          </p:nvPr>
        </p:nvSpPr>
        <p:spPr>
          <a:xfrm>
            <a:off x="468285" y="4999341"/>
            <a:ext cx="6336702" cy="4970637"/>
          </a:xfrm>
          <a:prstGeom prst="rect">
            <a:avLst/>
          </a:prstGeom>
        </p:spPr>
        <p:txBody>
          <a:bodyPr/>
          <a:lstStyle/>
          <a:p>
            <a:endParaRPr lang="en-NZ"/>
          </a:p>
        </p:txBody>
      </p:sp>
      <p:sp>
        <p:nvSpPr>
          <p:cNvPr id="4" name="Slide Number Placeholder 3"/>
          <p:cNvSpPr>
            <a:spLocks noGrp="1"/>
          </p:cNvSpPr>
          <p:nvPr>
            <p:ph type="sldNum" idx="10"/>
          </p:nvPr>
        </p:nvSpPr>
        <p:spPr>
          <a:xfrm>
            <a:off x="4483484" y="10494353"/>
            <a:ext cx="3437489" cy="551962"/>
          </a:xfrm>
          <a:prstGeom prst="rect">
            <a:avLst/>
          </a:prstGeom>
        </p:spPr>
        <p:txBody>
          <a:bodyPr/>
          <a:lstStyle/>
          <a:p>
            <a:pPr algn="r"/>
            <a:fld id="{33A84189-B9E4-4BA1-BC91-8BA5F4D6F8FE}" type="slidenum">
              <a:rPr lang="en-GB" sz="1500" b="0" strike="noStrike" spc="-1" smtClean="0">
                <a:solidFill>
                  <a:srgbClr val="000000"/>
                </a:solidFill>
                <a:uFill>
                  <a:solidFill>
                    <a:srgbClr val="FFFFFF"/>
                  </a:solidFill>
                </a:uFill>
                <a:latin typeface="Times New Roman"/>
              </a:rPr>
              <a:t>12</a:t>
            </a:fld>
            <a:endParaRPr lang="en-GB" sz="15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77094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a:prstGeom prst="rect">
            <a:avLst/>
          </a:prstGeom>
          <a:noFill/>
          <a:ln w="12700">
            <a:solidFill>
              <a:prstClr val="black"/>
            </a:solidFill>
          </a:ln>
        </p:spPr>
      </p:sp>
      <p:sp>
        <p:nvSpPr>
          <p:cNvPr id="3" name="Notes Placeholder 2"/>
          <p:cNvSpPr>
            <a:spLocks noGrp="1"/>
          </p:cNvSpPr>
          <p:nvPr>
            <p:ph type="body" idx="1"/>
          </p:nvPr>
        </p:nvSpPr>
        <p:spPr>
          <a:xfrm>
            <a:off x="468285" y="4999341"/>
            <a:ext cx="6336702" cy="4970637"/>
          </a:xfrm>
          <a:prstGeom prst="rect">
            <a:avLst/>
          </a:prstGeom>
        </p:spPr>
        <p:txBody>
          <a:bodyPr/>
          <a:lstStyle/>
          <a:p>
            <a:endParaRPr lang="en-NZ"/>
          </a:p>
        </p:txBody>
      </p:sp>
      <p:sp>
        <p:nvSpPr>
          <p:cNvPr id="4" name="Slide Number Placeholder 3"/>
          <p:cNvSpPr>
            <a:spLocks noGrp="1"/>
          </p:cNvSpPr>
          <p:nvPr>
            <p:ph type="sldNum" idx="10"/>
          </p:nvPr>
        </p:nvSpPr>
        <p:spPr>
          <a:xfrm>
            <a:off x="4483484" y="10494353"/>
            <a:ext cx="3437489" cy="551962"/>
          </a:xfrm>
          <a:prstGeom prst="rect">
            <a:avLst/>
          </a:prstGeom>
        </p:spPr>
        <p:txBody>
          <a:bodyPr/>
          <a:lstStyle/>
          <a:p>
            <a:pPr algn="r"/>
            <a:fld id="{33A84189-B9E4-4BA1-BC91-8BA5F4D6F8FE}" type="slidenum">
              <a:rPr lang="en-GB" sz="1500" b="0" strike="noStrike" spc="-1" smtClean="0">
                <a:solidFill>
                  <a:srgbClr val="000000"/>
                </a:solidFill>
                <a:uFill>
                  <a:solidFill>
                    <a:srgbClr val="FFFFFF"/>
                  </a:solidFill>
                </a:uFill>
                <a:latin typeface="Times New Roman"/>
              </a:rPr>
              <a:t>13</a:t>
            </a:fld>
            <a:endParaRPr lang="en-GB" sz="15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4695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285" y="4999341"/>
            <a:ext cx="6336702" cy="4970637"/>
          </a:xfrm>
          <a:prstGeom prst="rect">
            <a:avLst/>
          </a:prstGeom>
        </p:spPr>
        <p:txBody>
          <a:bodyPr/>
          <a:lstStyle/>
          <a:p>
            <a:endParaRPr lang="en-NZ" dirty="0"/>
          </a:p>
        </p:txBody>
      </p:sp>
      <p:sp>
        <p:nvSpPr>
          <p:cNvPr id="4" name="Slide Number Placeholder 3"/>
          <p:cNvSpPr>
            <a:spLocks noGrp="1"/>
          </p:cNvSpPr>
          <p:nvPr>
            <p:ph type="sldNum" sz="quarter" idx="10"/>
          </p:nvPr>
        </p:nvSpPr>
        <p:spPr>
          <a:xfrm>
            <a:off x="4483484" y="10494353"/>
            <a:ext cx="3437489" cy="551962"/>
          </a:xfrm>
          <a:prstGeom prst="rect">
            <a:avLst/>
          </a:prstGeom>
        </p:spPr>
        <p:txBody>
          <a:bodyPr/>
          <a:lstStyle/>
          <a:p>
            <a:fld id="{8EBD3B4A-6097-FB45-A0CD-0CBBE2D005F2}" type="slidenum">
              <a:rPr lang="en-US" smtClean="0"/>
              <a:t>2</a:t>
            </a:fld>
            <a:endParaRPr lang="en-US" dirty="0"/>
          </a:p>
        </p:txBody>
      </p:sp>
    </p:spTree>
    <p:extLst>
      <p:ext uri="{BB962C8B-B14F-4D97-AF65-F5344CB8AC3E}">
        <p14:creationId xmlns:p14="http://schemas.microsoft.com/office/powerpoint/2010/main" val="164702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a:prstGeom prst="rect">
            <a:avLst/>
          </a:prstGeom>
          <a:noFill/>
          <a:ln w="12700">
            <a:solidFill>
              <a:prstClr val="black"/>
            </a:solidFill>
          </a:ln>
        </p:spPr>
      </p:sp>
      <p:sp>
        <p:nvSpPr>
          <p:cNvPr id="3" name="Notes Placeholder 2"/>
          <p:cNvSpPr>
            <a:spLocks noGrp="1"/>
          </p:cNvSpPr>
          <p:nvPr>
            <p:ph type="body" idx="1"/>
          </p:nvPr>
        </p:nvSpPr>
        <p:spPr>
          <a:xfrm>
            <a:off x="468285" y="4999341"/>
            <a:ext cx="6336702" cy="4970637"/>
          </a:xfrm>
          <a:prstGeom prst="rect">
            <a:avLst/>
          </a:prstGeom>
        </p:spPr>
        <p:txBody>
          <a:bodyPr/>
          <a:lstStyle/>
          <a:p>
            <a:endParaRPr lang="en-NZ"/>
          </a:p>
        </p:txBody>
      </p:sp>
      <p:sp>
        <p:nvSpPr>
          <p:cNvPr id="4" name="Slide Number Placeholder 3"/>
          <p:cNvSpPr>
            <a:spLocks noGrp="1"/>
          </p:cNvSpPr>
          <p:nvPr>
            <p:ph type="sldNum" idx="10"/>
          </p:nvPr>
        </p:nvSpPr>
        <p:spPr>
          <a:xfrm>
            <a:off x="4483484" y="10494353"/>
            <a:ext cx="3437489" cy="551962"/>
          </a:xfrm>
          <a:prstGeom prst="rect">
            <a:avLst/>
          </a:prstGeom>
        </p:spPr>
        <p:txBody>
          <a:bodyPr/>
          <a:lstStyle/>
          <a:p>
            <a:pPr algn="r"/>
            <a:fld id="{33A84189-B9E4-4BA1-BC91-8BA5F4D6F8FE}" type="slidenum">
              <a:rPr lang="en-GB" sz="1500" b="0" strike="noStrike" spc="-1" smtClean="0">
                <a:solidFill>
                  <a:srgbClr val="000000"/>
                </a:solidFill>
                <a:uFill>
                  <a:solidFill>
                    <a:srgbClr val="FFFFFF"/>
                  </a:solidFill>
                </a:uFill>
                <a:latin typeface="Times New Roman"/>
              </a:rPr>
              <a:t>3</a:t>
            </a:fld>
            <a:endParaRPr lang="en-GB" sz="15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873180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xfrm>
            <a:off x="4483484" y="10494353"/>
            <a:ext cx="3437489" cy="551962"/>
          </a:xfrm>
          <a:prstGeom prst="rect">
            <a:avLst/>
          </a:prstGeom>
          <a:noFill/>
        </p:spPr>
        <p:txBody>
          <a:bodyPr/>
          <a:lstStyle/>
          <a:p>
            <a:fld id="{0E78A471-D789-41F3-8A64-F8CE717DD838}" type="slidenum">
              <a:rPr lang="en-GB"/>
              <a:t>4</a:t>
            </a:fld>
            <a:endParaRPr lang="en-GB"/>
          </a:p>
        </p:txBody>
      </p:sp>
      <p:sp>
        <p:nvSpPr>
          <p:cNvPr id="4099" name="Rectangle 1"/>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55650" y="5078413"/>
            <a:ext cx="6048375" cy="4811712"/>
          </a:xfrm>
          <a:prstGeom prst="rect">
            <a:avLst/>
          </a:prstGeom>
          <a:noFill/>
          <a:ln/>
        </p:spPr>
        <p:txBody>
          <a:bodyPr tIns="10584"/>
          <a:lstStyle/>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NZ" dirty="0"/>
              <a:t>Regional compilations and data sets used in GEBCO_2014. The </a:t>
            </a:r>
            <a:r>
              <a:rPr lang="en-NZ" dirty="0" err="1"/>
              <a:t>colored</a:t>
            </a:r>
            <a:r>
              <a:rPr lang="en-NZ" dirty="0"/>
              <a:t> grid cells are constrained by soundings or existing grids. The white cells are interpolated from satellite altimetry.</a:t>
            </a:r>
          </a:p>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endParaRPr dirty="0"/>
          </a:p>
        </p:txBody>
      </p:sp>
    </p:spTree>
    <p:extLst>
      <p:ext uri="{BB962C8B-B14F-4D97-AF65-F5344CB8AC3E}">
        <p14:creationId xmlns:p14="http://schemas.microsoft.com/office/powerpoint/2010/main" val="63252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xfrm>
            <a:off x="4483484" y="10494353"/>
            <a:ext cx="3437489" cy="551962"/>
          </a:xfrm>
          <a:prstGeom prst="rect">
            <a:avLst/>
          </a:prstGeom>
          <a:noFill/>
        </p:spPr>
        <p:txBody>
          <a:bodyPr/>
          <a:lstStyle/>
          <a:p>
            <a:fld id="{0E78A471-D789-41F3-8A64-F8CE717DD838}" type="slidenum">
              <a:rPr lang="en-GB"/>
              <a:t>5</a:t>
            </a:fld>
            <a:endParaRPr lang="en-GB"/>
          </a:p>
        </p:txBody>
      </p:sp>
      <p:sp>
        <p:nvSpPr>
          <p:cNvPr id="4099" name="Rectangle 1"/>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55650" y="5078413"/>
            <a:ext cx="6048375" cy="4811712"/>
          </a:xfrm>
          <a:prstGeom prst="rect">
            <a:avLst/>
          </a:prstGeom>
          <a:noFill/>
          <a:ln/>
        </p:spPr>
        <p:txBody>
          <a:bodyPr tIns="10584"/>
          <a:lstStyle/>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NZ" dirty="0"/>
              <a:t>GEBCO_2014 grid. The </a:t>
            </a:r>
            <a:r>
              <a:rPr lang="en-NZ" dirty="0" err="1"/>
              <a:t>colors</a:t>
            </a:r>
            <a:r>
              <a:rPr lang="en-NZ" dirty="0"/>
              <a:t> denote ocean floor (blues) and land (browns).</a:t>
            </a:r>
          </a:p>
        </p:txBody>
      </p:sp>
    </p:spTree>
    <p:extLst>
      <p:ext uri="{BB962C8B-B14F-4D97-AF65-F5344CB8AC3E}">
        <p14:creationId xmlns:p14="http://schemas.microsoft.com/office/powerpoint/2010/main" val="396319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285" y="4999341"/>
            <a:ext cx="6336702" cy="4970637"/>
          </a:xfrm>
          <a:prstGeom prst="rect">
            <a:avLst/>
          </a:prstGeom>
        </p:spPr>
        <p:txBody>
          <a:bodyPr/>
          <a:lstStyle/>
          <a:p>
            <a:endParaRPr lang="en-NZ" dirty="0"/>
          </a:p>
        </p:txBody>
      </p:sp>
      <p:sp>
        <p:nvSpPr>
          <p:cNvPr id="4" name="Slide Number Placeholder 3"/>
          <p:cNvSpPr>
            <a:spLocks noGrp="1"/>
          </p:cNvSpPr>
          <p:nvPr>
            <p:ph type="sldNum" sz="quarter" idx="10"/>
          </p:nvPr>
        </p:nvSpPr>
        <p:spPr>
          <a:xfrm>
            <a:off x="4483484" y="10494353"/>
            <a:ext cx="3437489" cy="551962"/>
          </a:xfrm>
          <a:prstGeom prst="rect">
            <a:avLst/>
          </a:prstGeom>
        </p:spPr>
        <p:txBody>
          <a:bodyPr/>
          <a:lstStyle/>
          <a:p>
            <a:fld id="{8EBD3B4A-6097-FB45-A0CD-0CBBE2D005F2}" type="slidenum">
              <a:rPr lang="en-US" smtClean="0"/>
              <a:t>6</a:t>
            </a:fld>
            <a:endParaRPr lang="en-US"/>
          </a:p>
        </p:txBody>
      </p:sp>
    </p:spTree>
    <p:extLst>
      <p:ext uri="{BB962C8B-B14F-4D97-AF65-F5344CB8AC3E}">
        <p14:creationId xmlns:p14="http://schemas.microsoft.com/office/powerpoint/2010/main" val="1834250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a:prstGeom prst="rect">
            <a:avLst/>
          </a:prstGeom>
          <a:noFill/>
          <a:ln w="12700">
            <a:solidFill>
              <a:prstClr val="black"/>
            </a:solidFill>
          </a:ln>
        </p:spPr>
      </p:sp>
      <p:sp>
        <p:nvSpPr>
          <p:cNvPr id="3" name="Notes Placeholder 2"/>
          <p:cNvSpPr>
            <a:spLocks noGrp="1"/>
          </p:cNvSpPr>
          <p:nvPr>
            <p:ph type="body" idx="1"/>
          </p:nvPr>
        </p:nvSpPr>
        <p:spPr>
          <a:xfrm>
            <a:off x="468285" y="4999341"/>
            <a:ext cx="6336702" cy="4970637"/>
          </a:xfrm>
          <a:prstGeom prst="rect">
            <a:avLst/>
          </a:prstGeom>
        </p:spPr>
        <p:txBody>
          <a:bodyPr/>
          <a:lstStyle/>
          <a:p>
            <a:r>
              <a:rPr lang="en-NZ" dirty="0"/>
              <a:t>Technology innovation will drive increased rates of mapping</a:t>
            </a:r>
          </a:p>
          <a:p>
            <a:r>
              <a:rPr lang="en-NZ" dirty="0"/>
              <a:t>If future mapping activity is more co-ordinated it will improve rate of coverage</a:t>
            </a:r>
          </a:p>
          <a:p>
            <a:r>
              <a:rPr lang="en-NZ" dirty="0"/>
              <a:t>‘Championing’ ocean mapping will increase funding and mapping activity</a:t>
            </a:r>
          </a:p>
          <a:p>
            <a:endParaRPr lang="en-NZ" dirty="0"/>
          </a:p>
          <a:p>
            <a:r>
              <a:rPr lang="en-NZ" dirty="0"/>
              <a:t>WP 1	Gathering, synthesizing, publishing bathymetric data - Merging all available data into the high resolution ocean map </a:t>
            </a:r>
          </a:p>
          <a:p>
            <a:r>
              <a:rPr lang="en-NZ" dirty="0"/>
              <a:t>WP 2	Development of standards, data assembly and delivery tools - Developing the tools and systems to facilitate building and using the map. </a:t>
            </a:r>
          </a:p>
          <a:p>
            <a:r>
              <a:rPr lang="en-NZ" dirty="0"/>
              <a:t>WP 3	Technology innovation - Identifying and encouraging technical innovation in bathymetric mapping </a:t>
            </a:r>
          </a:p>
          <a:p>
            <a:r>
              <a:rPr lang="en-NZ" dirty="0"/>
              <a:t>WP 4	Networking: map the gaps - Future mapping expeditions to increase the coverage </a:t>
            </a:r>
          </a:p>
          <a:p>
            <a:r>
              <a:rPr lang="en-NZ" dirty="0"/>
              <a:t>WP 5	Management Managing the project </a:t>
            </a:r>
          </a:p>
        </p:txBody>
      </p:sp>
      <p:sp>
        <p:nvSpPr>
          <p:cNvPr id="4" name="Slide Number Placeholder 3"/>
          <p:cNvSpPr>
            <a:spLocks noGrp="1"/>
          </p:cNvSpPr>
          <p:nvPr>
            <p:ph type="sldNum" idx="10"/>
          </p:nvPr>
        </p:nvSpPr>
        <p:spPr>
          <a:xfrm>
            <a:off x="4483484" y="10494353"/>
            <a:ext cx="3437489" cy="551962"/>
          </a:xfrm>
          <a:prstGeom prst="rect">
            <a:avLst/>
          </a:prstGeom>
        </p:spPr>
        <p:txBody>
          <a:bodyPr/>
          <a:lstStyle/>
          <a:p>
            <a:pPr algn="r"/>
            <a:fld id="{33A84189-B9E4-4BA1-BC91-8BA5F4D6F8FE}" type="slidenum">
              <a:rPr lang="en-GB" sz="1500" b="0" strike="noStrike" spc="-1" smtClean="0">
                <a:solidFill>
                  <a:srgbClr val="000000"/>
                </a:solidFill>
                <a:uFill>
                  <a:solidFill>
                    <a:srgbClr val="FFFFFF"/>
                  </a:solidFill>
                </a:uFill>
                <a:latin typeface="Times New Roman"/>
              </a:rPr>
              <a:t>7</a:t>
            </a:fld>
            <a:endParaRPr lang="en-GB" sz="15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724922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a:prstGeom prst="rect">
            <a:avLst/>
          </a:prstGeom>
          <a:noFill/>
          <a:ln w="12700">
            <a:solidFill>
              <a:prstClr val="black"/>
            </a:solidFill>
          </a:ln>
        </p:spPr>
      </p:sp>
      <p:sp>
        <p:nvSpPr>
          <p:cNvPr id="3" name="Notes Placeholder 2"/>
          <p:cNvSpPr>
            <a:spLocks noGrp="1"/>
          </p:cNvSpPr>
          <p:nvPr>
            <p:ph type="body" idx="1"/>
          </p:nvPr>
        </p:nvSpPr>
        <p:spPr>
          <a:xfrm>
            <a:off x="468285" y="4999341"/>
            <a:ext cx="6336702" cy="4970637"/>
          </a:xfrm>
          <a:prstGeom prst="rect">
            <a:avLst/>
          </a:prstGeom>
        </p:spPr>
        <p:txBody>
          <a:bodyPr/>
          <a:lstStyle/>
          <a:p>
            <a:endParaRPr lang="en-NZ"/>
          </a:p>
        </p:txBody>
      </p:sp>
      <p:sp>
        <p:nvSpPr>
          <p:cNvPr id="4" name="Slide Number Placeholder 3"/>
          <p:cNvSpPr>
            <a:spLocks noGrp="1"/>
          </p:cNvSpPr>
          <p:nvPr>
            <p:ph type="sldNum" idx="10"/>
          </p:nvPr>
        </p:nvSpPr>
        <p:spPr>
          <a:xfrm>
            <a:off x="4483484" y="10494353"/>
            <a:ext cx="3437489" cy="551962"/>
          </a:xfrm>
          <a:prstGeom prst="rect">
            <a:avLst/>
          </a:prstGeom>
        </p:spPr>
        <p:txBody>
          <a:bodyPr/>
          <a:lstStyle/>
          <a:p>
            <a:pPr algn="r"/>
            <a:fld id="{33A84189-B9E4-4BA1-BC91-8BA5F4D6F8FE}" type="slidenum">
              <a:rPr lang="en-GB" sz="1500" b="0" strike="noStrike" spc="-1" smtClean="0">
                <a:solidFill>
                  <a:srgbClr val="000000"/>
                </a:solidFill>
                <a:uFill>
                  <a:solidFill>
                    <a:srgbClr val="FFFFFF"/>
                  </a:solidFill>
                </a:uFill>
                <a:latin typeface="Times New Roman"/>
              </a:rPr>
              <a:t>8</a:t>
            </a:fld>
            <a:endParaRPr lang="en-GB" sz="15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70464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a:prstGeom prst="rect">
            <a:avLst/>
          </a:prstGeom>
          <a:noFill/>
          <a:ln w="12700">
            <a:solidFill>
              <a:prstClr val="black"/>
            </a:solidFill>
          </a:ln>
        </p:spPr>
      </p:sp>
      <p:sp>
        <p:nvSpPr>
          <p:cNvPr id="3" name="Notes Placeholder 2"/>
          <p:cNvSpPr>
            <a:spLocks noGrp="1"/>
          </p:cNvSpPr>
          <p:nvPr>
            <p:ph type="body" idx="1"/>
          </p:nvPr>
        </p:nvSpPr>
        <p:spPr>
          <a:xfrm>
            <a:off x="468285" y="4999341"/>
            <a:ext cx="6336702" cy="4970637"/>
          </a:xfrm>
          <a:prstGeom prst="rect">
            <a:avLst/>
          </a:prstGeom>
        </p:spPr>
        <p:txBody>
          <a:bodyPr/>
          <a:lstStyle/>
          <a:p>
            <a:endParaRPr lang="en-NZ"/>
          </a:p>
        </p:txBody>
      </p:sp>
      <p:sp>
        <p:nvSpPr>
          <p:cNvPr id="4" name="Slide Number Placeholder 3"/>
          <p:cNvSpPr>
            <a:spLocks noGrp="1"/>
          </p:cNvSpPr>
          <p:nvPr>
            <p:ph type="sldNum" idx="10"/>
          </p:nvPr>
        </p:nvSpPr>
        <p:spPr>
          <a:xfrm>
            <a:off x="4483484" y="10494353"/>
            <a:ext cx="3437489" cy="551962"/>
          </a:xfrm>
          <a:prstGeom prst="rect">
            <a:avLst/>
          </a:prstGeom>
        </p:spPr>
        <p:txBody>
          <a:bodyPr/>
          <a:lstStyle/>
          <a:p>
            <a:pPr algn="r"/>
            <a:fld id="{33A84189-B9E4-4BA1-BC91-8BA5F4D6F8FE}" type="slidenum">
              <a:rPr lang="en-GB" sz="1500" b="0" strike="noStrike" spc="-1" smtClean="0">
                <a:solidFill>
                  <a:srgbClr val="000000"/>
                </a:solidFill>
                <a:uFill>
                  <a:solidFill>
                    <a:srgbClr val="FFFFFF"/>
                  </a:solidFill>
                </a:uFill>
                <a:latin typeface="Times New Roman"/>
              </a:rPr>
              <a:t>9</a:t>
            </a:fld>
            <a:endParaRPr lang="en-GB" sz="15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94910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Title-Text">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89"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23119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Footer-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oter-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44F2B-D3E3-432F-A296-BA5AD44F0891}"/>
              </a:ext>
            </a:extLst>
          </p:cNvPr>
          <p:cNvSpPr>
            <a:spLocks noGrp="1"/>
          </p:cNvSpPr>
          <p:nvPr>
            <p:ph type="title"/>
          </p:nvPr>
        </p:nvSpPr>
        <p:spPr>
          <a:xfrm>
            <a:off x="838200" y="365127"/>
            <a:ext cx="10515600" cy="1325563"/>
          </a:xfrm>
          <a:prstGeom prst="rect">
            <a:avLst/>
          </a:prstGeom>
        </p:spPr>
        <p:txBody>
          <a:bodyPr/>
          <a:lstStyle>
            <a:lvl1pPr>
              <a:defRPr sz="2800" b="1">
                <a:solidFill>
                  <a:schemeClr val="accent1">
                    <a:lumMod val="75000"/>
                  </a:schemeClr>
                </a:solidFill>
              </a:defRPr>
            </a:lvl1pPr>
          </a:lstStyle>
          <a:p>
            <a:r>
              <a:rPr lang="en-US" dirty="0"/>
              <a:t>Click to edit Master title style</a:t>
            </a:r>
            <a:endParaRPr lang="en-NZ" dirty="0"/>
          </a:p>
        </p:txBody>
      </p:sp>
    </p:spTree>
    <p:extLst>
      <p:ext uri="{BB962C8B-B14F-4D97-AF65-F5344CB8AC3E}">
        <p14:creationId xmlns:p14="http://schemas.microsoft.com/office/powerpoint/2010/main" val="345613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oter-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44F2B-D3E3-432F-A296-BA5AD44F0891}"/>
              </a:ext>
            </a:extLst>
          </p:cNvPr>
          <p:cNvSpPr>
            <a:spLocks noGrp="1"/>
          </p:cNvSpPr>
          <p:nvPr>
            <p:ph type="title"/>
          </p:nvPr>
        </p:nvSpPr>
        <p:spPr>
          <a:xfrm>
            <a:off x="838200" y="365127"/>
            <a:ext cx="10515600" cy="1325563"/>
          </a:xfrm>
          <a:prstGeom prst="rect">
            <a:avLst/>
          </a:prstGeom>
        </p:spPr>
        <p:txBody>
          <a:bodyPr/>
          <a:lstStyle>
            <a:lvl1pPr>
              <a:defRPr sz="2800" b="1">
                <a:solidFill>
                  <a:schemeClr val="accent1">
                    <a:lumMod val="75000"/>
                  </a:schemeClr>
                </a:solidFill>
              </a:defRPr>
            </a:lvl1pPr>
          </a:lstStyle>
          <a:p>
            <a:r>
              <a:rPr lang="en-US" dirty="0"/>
              <a:t>Click to edit Master title style</a:t>
            </a:r>
            <a:endParaRPr lang="en-NZ" dirty="0"/>
          </a:p>
        </p:txBody>
      </p:sp>
      <p:sp>
        <p:nvSpPr>
          <p:cNvPr id="4" name="Text Placeholder 3">
            <a:extLst>
              <a:ext uri="{FF2B5EF4-FFF2-40B4-BE49-F238E27FC236}">
                <a16:creationId xmlns:a16="http://schemas.microsoft.com/office/drawing/2014/main" xmlns="" id="{78FFC237-E535-4268-A4E4-91954A9273D3}"/>
              </a:ext>
            </a:extLst>
          </p:cNvPr>
          <p:cNvSpPr>
            <a:spLocks noGrp="1"/>
          </p:cNvSpPr>
          <p:nvPr>
            <p:ph type="body" sz="quarter" idx="10"/>
          </p:nvPr>
        </p:nvSpPr>
        <p:spPr>
          <a:xfrm>
            <a:off x="898525" y="1935163"/>
            <a:ext cx="10455275" cy="3698875"/>
          </a:xfrm>
          <a:prstGeom prst="rect">
            <a:avLst/>
          </a:prstGeom>
        </p:spPr>
        <p:txBody>
          <a:bodyPr/>
          <a:lstStyle>
            <a:lvl1pPr>
              <a:defRPr sz="2000">
                <a:solidFill>
                  <a:schemeClr val="accent1">
                    <a:lumMod val="75000"/>
                  </a:schemeClr>
                </a:solidFill>
                <a:latin typeface="Calibri" panose="020F0502020204030204" pitchFamily="34" charset="0"/>
              </a:defRPr>
            </a:lvl1pPr>
            <a:lvl2pPr>
              <a:defRPr sz="2000">
                <a:solidFill>
                  <a:schemeClr val="accent1">
                    <a:lumMod val="75000"/>
                  </a:schemeClr>
                </a:solidFill>
                <a:latin typeface="Calibri" panose="020F0502020204030204" pitchFamily="34" charset="0"/>
              </a:defRPr>
            </a:lvl2pPr>
            <a:lvl3pPr>
              <a:defRPr sz="2000">
                <a:solidFill>
                  <a:schemeClr val="accent1">
                    <a:lumMod val="75000"/>
                  </a:schemeClr>
                </a:solidFill>
                <a:latin typeface="Calibri" panose="020F0502020204030204" pitchFamily="34" charset="0"/>
              </a:defRPr>
            </a:lvl3pPr>
            <a:lvl4pPr>
              <a:defRPr sz="2000">
                <a:solidFill>
                  <a:srgbClr val="0070C0"/>
                </a:solidFill>
              </a:defRPr>
            </a:lvl4pPr>
            <a:lvl5pPr>
              <a:defRPr sz="2000">
                <a:solidFill>
                  <a:srgbClr val="0070C0"/>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5141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Footer-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189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44F2B-D3E3-432F-A296-BA5AD44F0891}"/>
              </a:ext>
            </a:extLst>
          </p:cNvPr>
          <p:cNvSpPr>
            <a:spLocks noGrp="1"/>
          </p:cNvSpPr>
          <p:nvPr>
            <p:ph type="title"/>
          </p:nvPr>
        </p:nvSpPr>
        <p:spPr>
          <a:xfrm>
            <a:off x="838200" y="365127"/>
            <a:ext cx="10515600" cy="1325563"/>
          </a:xfrm>
          <a:prstGeom prst="rect">
            <a:avLst/>
          </a:prstGeom>
        </p:spPr>
        <p:txBody>
          <a:bodyPr/>
          <a:lstStyle>
            <a:lvl1pPr>
              <a:defRPr sz="2800" b="1">
                <a:solidFill>
                  <a:schemeClr val="accent1">
                    <a:lumMod val="75000"/>
                  </a:schemeClr>
                </a:solidFill>
              </a:defRPr>
            </a:lvl1pPr>
          </a:lstStyle>
          <a:p>
            <a:r>
              <a:rPr lang="en-US" dirty="0"/>
              <a:t>Click to edit Master title style</a:t>
            </a:r>
            <a:endParaRPr lang="en-NZ" dirty="0"/>
          </a:p>
        </p:txBody>
      </p:sp>
    </p:spTree>
    <p:extLst>
      <p:ext uri="{BB962C8B-B14F-4D97-AF65-F5344CB8AC3E}">
        <p14:creationId xmlns:p14="http://schemas.microsoft.com/office/powerpoint/2010/main" val="1849561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44F2B-D3E3-432F-A296-BA5AD44F0891}"/>
              </a:ext>
            </a:extLst>
          </p:cNvPr>
          <p:cNvSpPr>
            <a:spLocks noGrp="1"/>
          </p:cNvSpPr>
          <p:nvPr>
            <p:ph type="title"/>
          </p:nvPr>
        </p:nvSpPr>
        <p:spPr>
          <a:xfrm>
            <a:off x="838200" y="365127"/>
            <a:ext cx="10515600" cy="1325563"/>
          </a:xfrm>
          <a:prstGeom prst="rect">
            <a:avLst/>
          </a:prstGeom>
        </p:spPr>
        <p:txBody>
          <a:bodyPr/>
          <a:lstStyle>
            <a:lvl1pPr>
              <a:defRPr sz="2800" b="1">
                <a:solidFill>
                  <a:schemeClr val="accent1">
                    <a:lumMod val="75000"/>
                  </a:schemeClr>
                </a:solidFill>
              </a:defRPr>
            </a:lvl1pPr>
          </a:lstStyle>
          <a:p>
            <a:r>
              <a:rPr lang="en-US" dirty="0"/>
              <a:t>Click to edit Master title style</a:t>
            </a:r>
            <a:endParaRPr lang="en-NZ" dirty="0"/>
          </a:p>
        </p:txBody>
      </p:sp>
      <p:sp>
        <p:nvSpPr>
          <p:cNvPr id="4" name="Text Placeholder 3">
            <a:extLst>
              <a:ext uri="{FF2B5EF4-FFF2-40B4-BE49-F238E27FC236}">
                <a16:creationId xmlns:a16="http://schemas.microsoft.com/office/drawing/2014/main" xmlns="" id="{78FFC237-E535-4268-A4E4-91954A9273D3}"/>
              </a:ext>
            </a:extLst>
          </p:cNvPr>
          <p:cNvSpPr>
            <a:spLocks noGrp="1"/>
          </p:cNvSpPr>
          <p:nvPr>
            <p:ph type="body" sz="quarter" idx="10"/>
          </p:nvPr>
        </p:nvSpPr>
        <p:spPr>
          <a:xfrm>
            <a:off x="898525" y="1935163"/>
            <a:ext cx="10455275" cy="3698875"/>
          </a:xfrm>
          <a:prstGeom prst="rect">
            <a:avLst/>
          </a:prstGeom>
        </p:spPr>
        <p:txBody>
          <a:bodyPr/>
          <a:lstStyle>
            <a:lvl1pPr>
              <a:defRPr sz="2000">
                <a:solidFill>
                  <a:schemeClr val="accent1">
                    <a:lumMod val="75000"/>
                  </a:schemeClr>
                </a:solidFill>
                <a:latin typeface="Calibri" panose="020F0502020204030204" pitchFamily="34" charset="0"/>
              </a:defRPr>
            </a:lvl1pPr>
            <a:lvl2pPr>
              <a:defRPr sz="2000">
                <a:solidFill>
                  <a:schemeClr val="accent1">
                    <a:lumMod val="75000"/>
                  </a:schemeClr>
                </a:solidFill>
                <a:latin typeface="Calibri" panose="020F0502020204030204" pitchFamily="34" charset="0"/>
              </a:defRPr>
            </a:lvl2pPr>
            <a:lvl3pPr>
              <a:defRPr sz="2000">
                <a:solidFill>
                  <a:schemeClr val="accent1">
                    <a:lumMod val="75000"/>
                  </a:schemeClr>
                </a:solidFill>
                <a:latin typeface="Calibri" panose="020F0502020204030204" pitchFamily="34" charset="0"/>
              </a:defRPr>
            </a:lvl3pPr>
            <a:lvl4pPr>
              <a:defRPr sz="2000">
                <a:solidFill>
                  <a:srgbClr val="0070C0"/>
                </a:solidFill>
              </a:defRPr>
            </a:lvl4pPr>
            <a:lvl5pPr>
              <a:defRPr sz="2000">
                <a:solidFill>
                  <a:srgbClr val="0070C0"/>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933837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 Id="rId9"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tile/>
        </a:blip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xmlns="" id="{1D75A2DC-61A0-4F36-B43C-40E3A601D5F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5" name="Text Placeholder 4">
            <a:extLst>
              <a:ext uri="{FF2B5EF4-FFF2-40B4-BE49-F238E27FC236}">
                <a16:creationId xmlns:a16="http://schemas.microsoft.com/office/drawing/2014/main" xmlns="" id="{DC8A30BD-DF4E-4AD1-AE70-572B89FAF4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cSld>
  <p:clrMap bg1="lt1" tx1="dk1" bg2="lt2" tx2="dk2" accent1="accent1" accent2="accent2" accent3="accent3" accent4="accent4" accent5="accent5" accent6="accent6" hlink="hlink" folHlink="folHlink"/>
  <p:sldLayoutIdLst>
    <p:sldLayoutId id="2147483649" r:id="rId1"/>
    <p:sldLayoutId id="2147483708" r:id="rId2"/>
  </p:sldLayoutIdLst>
  <p:txStyles>
    <p:titleStyle>
      <a:lvl1pPr algn="l" defTabSz="914377" rtl="0" eaLnBrk="1" latinLnBrk="0" hangingPunct="1">
        <a:lnSpc>
          <a:spcPct val="90000"/>
        </a:lnSpc>
        <a:spcBef>
          <a:spcPct val="0"/>
        </a:spcBef>
        <a:buNone/>
        <a:defRPr sz="2800" b="1" kern="1200">
          <a:solidFill>
            <a:schemeClr val="accent1">
              <a:lumMod val="75000"/>
            </a:schemeClr>
          </a:solidFill>
          <a:latin typeface="Calibri" panose="020F050202020403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accent1">
              <a:lumMod val="75000"/>
            </a:schemeClr>
          </a:solidFill>
          <a:latin typeface="Calibri" panose="020F050202020403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Calibri" panose="020F050202020403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Calibri" panose="020F050202020403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Calibri" panose="020F050202020403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Calibri" panose="020F0502020204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5"/>
          <a:tile/>
        </a:blipFill>
        <a:effectLst/>
      </p:bgPr>
    </p:bg>
    <p:spTree>
      <p:nvGrpSpPr>
        <p:cNvPr id="1" name=""/>
        <p:cNvGrpSpPr/>
        <p:nvPr/>
      </p:nvGrpSpPr>
      <p:grpSpPr>
        <a:xfrm>
          <a:off x="0" y="0"/>
          <a:ext cx="0" cy="0"/>
          <a:chOff x="0" y="0"/>
          <a:chExt cx="0" cy="0"/>
        </a:xfrm>
      </p:grpSpPr>
      <p:sp>
        <p:nvSpPr>
          <p:cNvPr id="38" name="CustomShape 1"/>
          <p:cNvSpPr/>
          <p:nvPr/>
        </p:nvSpPr>
        <p:spPr>
          <a:xfrm>
            <a:off x="536400" y="6509160"/>
            <a:ext cx="1477800" cy="242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nSpc>
                <a:spcPct val="100000"/>
              </a:lnSpc>
            </a:pPr>
            <a:r>
              <a:rPr lang="en-GB" sz="1000" b="0" strike="noStrike" spc="-1" dirty="0">
                <a:solidFill>
                  <a:schemeClr val="tx2"/>
                </a:solidFill>
                <a:uFill>
                  <a:solidFill>
                    <a:srgbClr val="FFFFFF"/>
                  </a:solidFill>
                </a:uFill>
                <a:latin typeface="Calibri"/>
                <a:ea typeface="DejaVu Sans"/>
              </a:rPr>
              <a:t>CSIRO – February 2018</a:t>
            </a:r>
            <a:endParaRPr lang="en-GB" sz="1000" b="0" strike="noStrike" spc="-1" dirty="0">
              <a:solidFill>
                <a:schemeClr val="tx2"/>
              </a:solidFill>
              <a:uFill>
                <a:solidFill>
                  <a:srgbClr val="FFFFFF"/>
                </a:solidFill>
              </a:uFill>
              <a:latin typeface="Arial"/>
            </a:endParaRPr>
          </a:p>
        </p:txBody>
      </p:sp>
      <p:sp>
        <p:nvSpPr>
          <p:cNvPr id="39" name="Line 2"/>
          <p:cNvSpPr/>
          <p:nvPr/>
        </p:nvSpPr>
        <p:spPr>
          <a:xfrm flipH="1">
            <a:off x="431280" y="6381000"/>
            <a:ext cx="11329200" cy="360"/>
          </a:xfrm>
          <a:prstGeom prst="line">
            <a:avLst/>
          </a:prstGeom>
          <a:ln w="12600">
            <a:solidFill>
              <a:srgbClr val="00B0F0"/>
            </a:solidFill>
            <a:round/>
          </a:ln>
        </p:spPr>
        <p:style>
          <a:lnRef idx="0">
            <a:scrgbClr r="0" g="0" b="0"/>
          </a:lnRef>
          <a:fillRef idx="0">
            <a:scrgbClr r="0" g="0" b="0"/>
          </a:fillRef>
          <a:effectRef idx="0">
            <a:scrgbClr r="0" g="0" b="0"/>
          </a:effectRef>
          <a:fontRef idx="minor"/>
        </p:style>
      </p:sp>
      <p:pic>
        <p:nvPicPr>
          <p:cNvPr id="40" name="Picture 19"/>
          <p:cNvPicPr/>
          <p:nvPr/>
        </p:nvPicPr>
        <p:blipFill>
          <a:blip r:embed="rId6" cstate="email">
            <a:extLst>
              <a:ext uri="{28A0092B-C50C-407E-A947-70E740481C1C}">
                <a14:useLocalDpi xmlns:a14="http://schemas.microsoft.com/office/drawing/2010/main"/>
              </a:ext>
            </a:extLst>
          </a:blip>
          <a:stretch/>
        </p:blipFill>
        <p:spPr>
          <a:xfrm>
            <a:off x="9320040" y="6454080"/>
            <a:ext cx="1374480" cy="331920"/>
          </a:xfrm>
          <a:prstGeom prst="rect">
            <a:avLst/>
          </a:prstGeom>
          <a:ln>
            <a:noFill/>
          </a:ln>
        </p:spPr>
      </p:pic>
      <p:pic>
        <p:nvPicPr>
          <p:cNvPr id="41" name="Picture 9"/>
          <p:cNvPicPr/>
          <p:nvPr/>
        </p:nvPicPr>
        <p:blipFill>
          <a:blip r:embed="rId7" cstate="email">
            <a:extLst>
              <a:ext uri="{28A0092B-C50C-407E-A947-70E740481C1C}">
                <a14:useLocalDpi xmlns:a14="http://schemas.microsoft.com/office/drawing/2010/main"/>
              </a:ext>
            </a:extLst>
          </a:blip>
          <a:stretch/>
        </p:blipFill>
        <p:spPr>
          <a:xfrm>
            <a:off x="10842120" y="6443640"/>
            <a:ext cx="987120" cy="352800"/>
          </a:xfrm>
          <a:prstGeom prst="rect">
            <a:avLst/>
          </a:prstGeom>
          <a:ln>
            <a:noFill/>
          </a:ln>
        </p:spPr>
      </p:pic>
      <p:grpSp>
        <p:nvGrpSpPr>
          <p:cNvPr id="2" name="Group 1">
            <a:extLst>
              <a:ext uri="{FF2B5EF4-FFF2-40B4-BE49-F238E27FC236}">
                <a16:creationId xmlns:a16="http://schemas.microsoft.com/office/drawing/2014/main" xmlns="" id="{6C43DC4B-8EC3-4145-8CC9-3FD9C080DB97}"/>
              </a:ext>
            </a:extLst>
          </p:cNvPr>
          <p:cNvGrpSpPr/>
          <p:nvPr userDrawn="1"/>
        </p:nvGrpSpPr>
        <p:grpSpPr>
          <a:xfrm>
            <a:off x="8036973" y="6458822"/>
            <a:ext cx="806179" cy="352821"/>
            <a:chOff x="10352800" y="-2229"/>
            <a:chExt cx="2124181" cy="929640"/>
          </a:xfrm>
        </p:grpSpPr>
        <p:pic>
          <p:nvPicPr>
            <p:cNvPr id="7" name="Picture 6">
              <a:extLst>
                <a:ext uri="{FF2B5EF4-FFF2-40B4-BE49-F238E27FC236}">
                  <a16:creationId xmlns:a16="http://schemas.microsoft.com/office/drawing/2014/main" xmlns="" id="{AF06E025-E104-4A53-A6A5-B57FB23E60D4}"/>
                </a:ext>
              </a:extLst>
            </p:cNvPr>
            <p:cNvPicPr/>
            <p:nvPr userDrawn="1"/>
          </p:nvPicPr>
          <p:blipFill>
            <a:blip r:embed="rId8" cstate="email">
              <a:extLst>
                <a:ext uri="{28A0092B-C50C-407E-A947-70E740481C1C}">
                  <a14:useLocalDpi xmlns:a14="http://schemas.microsoft.com/office/drawing/2010/main"/>
                </a:ext>
              </a:extLst>
            </a:blip>
            <a:stretch>
              <a:fillRect/>
            </a:stretch>
          </p:blipFill>
          <p:spPr>
            <a:xfrm>
              <a:off x="11623540" y="6661"/>
              <a:ext cx="853441" cy="920750"/>
            </a:xfrm>
            <a:prstGeom prst="rect">
              <a:avLst/>
            </a:prstGeom>
          </p:spPr>
        </p:pic>
        <p:pic>
          <p:nvPicPr>
            <p:cNvPr id="8" name="Picture 7">
              <a:extLst>
                <a:ext uri="{FF2B5EF4-FFF2-40B4-BE49-F238E27FC236}">
                  <a16:creationId xmlns:a16="http://schemas.microsoft.com/office/drawing/2014/main" xmlns="" id="{97E6337A-E259-42DE-A3F1-D1D714C25291}"/>
                </a:ext>
              </a:extLst>
            </p:cNvPr>
            <p:cNvPicPr/>
            <p:nvPr userDrawn="1"/>
          </p:nvPicPr>
          <p:blipFill>
            <a:blip r:embed="rId9" cstate="email">
              <a:extLst>
                <a:ext uri="{28A0092B-C50C-407E-A947-70E740481C1C}">
                  <a14:useLocalDpi xmlns:a14="http://schemas.microsoft.com/office/drawing/2010/main"/>
                </a:ext>
              </a:extLst>
            </a:blip>
            <a:stretch>
              <a:fillRect/>
            </a:stretch>
          </p:blipFill>
          <p:spPr>
            <a:xfrm>
              <a:off x="10352800" y="-2229"/>
              <a:ext cx="929640" cy="929640"/>
            </a:xfrm>
            <a:prstGeom prst="rect">
              <a:avLst/>
            </a:prstGeom>
          </p:spPr>
        </p:pic>
      </p:grpSp>
      <p:sp>
        <p:nvSpPr>
          <p:cNvPr id="9" name="Line 2">
            <a:extLst>
              <a:ext uri="{FF2B5EF4-FFF2-40B4-BE49-F238E27FC236}">
                <a16:creationId xmlns:a16="http://schemas.microsoft.com/office/drawing/2014/main" xmlns="" id="{BF626E21-8EB1-448E-A59A-C8CFDAE23E32}"/>
              </a:ext>
            </a:extLst>
          </p:cNvPr>
          <p:cNvSpPr/>
          <p:nvPr userDrawn="1"/>
        </p:nvSpPr>
        <p:spPr>
          <a:xfrm flipH="1">
            <a:off x="9158463" y="6509161"/>
            <a:ext cx="0" cy="204965"/>
          </a:xfrm>
          <a:prstGeom prst="line">
            <a:avLst/>
          </a:prstGeom>
          <a:ln w="12600">
            <a:solidFill>
              <a:srgbClr val="00B0F0"/>
            </a:solidFill>
            <a:round/>
          </a:ln>
        </p:spPr>
        <p:style>
          <a:lnRef idx="0">
            <a:scrgbClr r="0" g="0" b="0"/>
          </a:lnRef>
          <a:fillRef idx="0">
            <a:scrgbClr r="0" g="0" b="0"/>
          </a:fillRef>
          <a:effectRef idx="0">
            <a:scrgbClr r="0" g="0" b="0"/>
          </a:effectRef>
          <a:fontRef idx="minor"/>
        </p:style>
      </p:sp>
    </p:spTree>
  </p:cSld>
  <p:clrMap bg1="lt1" tx1="dk1" bg2="lt2" tx2="dk2" accent1="accent1" accent2="accent2" accent3="accent3" accent4="accent4" accent5="accent5" accent6="accent6" hlink="hlink" folHlink="folHlink"/>
  <p:sldLayoutIdLst>
    <p:sldLayoutId id="2147483662" r:id="rId1"/>
    <p:sldLayoutId id="2147483706" r:id="rId2"/>
    <p:sldLayoutId id="2147483707" r:id="rId3"/>
  </p:sldLayoutIdLst>
  <p:txStyles>
    <p:titleStyle>
      <a:lvl1pPr algn="l" defTabSz="914377" rtl="0" eaLnBrk="1" latinLnBrk="0" hangingPunct="1">
        <a:lnSpc>
          <a:spcPct val="90000"/>
        </a:lnSpc>
        <a:spcBef>
          <a:spcPct val="0"/>
        </a:spcBef>
        <a:buNone/>
        <a:defRPr sz="2800" kern="1200">
          <a:solidFill>
            <a:schemeClr val="tx1"/>
          </a:solidFill>
          <a:latin typeface="Calibri" panose="020F050202020403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5"/>
          <a:tile/>
        </a:blipFill>
        <a:effectLst/>
      </p:bgPr>
    </p:bg>
    <p:spTree>
      <p:nvGrpSpPr>
        <p:cNvPr id="1" name=""/>
        <p:cNvGrpSpPr/>
        <p:nvPr/>
      </p:nvGrpSpPr>
      <p:grpSpPr>
        <a:xfrm>
          <a:off x="0" y="0"/>
          <a:ext cx="0" cy="0"/>
          <a:chOff x="0" y="0"/>
          <a:chExt cx="0" cy="0"/>
        </a:xfrm>
      </p:grpSpPr>
      <p:sp>
        <p:nvSpPr>
          <p:cNvPr id="38" name="CustomShape 1"/>
          <p:cNvSpPr/>
          <p:nvPr/>
        </p:nvSpPr>
        <p:spPr>
          <a:xfrm>
            <a:off x="536400" y="6509160"/>
            <a:ext cx="1477800" cy="242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nSpc>
                <a:spcPct val="100000"/>
              </a:lnSpc>
            </a:pPr>
            <a:r>
              <a:rPr lang="en-GB" sz="1000" b="0" strike="noStrike" spc="-1" dirty="0">
                <a:solidFill>
                  <a:schemeClr val="tx2"/>
                </a:solidFill>
                <a:uFill>
                  <a:solidFill>
                    <a:srgbClr val="FFFFFF"/>
                  </a:solidFill>
                </a:uFill>
                <a:latin typeface="Calibri"/>
                <a:ea typeface="DejaVu Sans"/>
              </a:rPr>
              <a:t>CSIRO – February 2018</a:t>
            </a:r>
            <a:endParaRPr lang="en-GB" sz="1000" b="0" strike="noStrike" spc="-1" dirty="0">
              <a:solidFill>
                <a:schemeClr val="tx2"/>
              </a:solidFill>
              <a:uFill>
                <a:solidFill>
                  <a:srgbClr val="FFFFFF"/>
                </a:solidFill>
              </a:uFill>
              <a:latin typeface="Arial"/>
            </a:endParaRPr>
          </a:p>
        </p:txBody>
      </p:sp>
      <p:sp>
        <p:nvSpPr>
          <p:cNvPr id="39" name="Line 2"/>
          <p:cNvSpPr/>
          <p:nvPr/>
        </p:nvSpPr>
        <p:spPr>
          <a:xfrm flipH="1">
            <a:off x="431280" y="6381000"/>
            <a:ext cx="11329200" cy="360"/>
          </a:xfrm>
          <a:prstGeom prst="line">
            <a:avLst/>
          </a:prstGeom>
          <a:ln w="12600">
            <a:solidFill>
              <a:srgbClr val="00B0F0"/>
            </a:solidFill>
            <a:round/>
          </a:ln>
        </p:spPr>
        <p:style>
          <a:lnRef idx="0">
            <a:scrgbClr r="0" g="0" b="0"/>
          </a:lnRef>
          <a:fillRef idx="0">
            <a:scrgbClr r="0" g="0" b="0"/>
          </a:fillRef>
          <a:effectRef idx="0">
            <a:scrgbClr r="0" g="0" b="0"/>
          </a:effectRef>
          <a:fontRef idx="minor"/>
        </p:style>
      </p:sp>
      <p:pic>
        <p:nvPicPr>
          <p:cNvPr id="40" name="Picture 19"/>
          <p:cNvPicPr/>
          <p:nvPr/>
        </p:nvPicPr>
        <p:blipFill>
          <a:blip r:embed="rId6" cstate="email">
            <a:extLst>
              <a:ext uri="{28A0092B-C50C-407E-A947-70E740481C1C}">
                <a14:useLocalDpi xmlns:a14="http://schemas.microsoft.com/office/drawing/2010/main"/>
              </a:ext>
            </a:extLst>
          </a:blip>
          <a:stretch/>
        </p:blipFill>
        <p:spPr>
          <a:xfrm>
            <a:off x="9320040" y="6454080"/>
            <a:ext cx="1374480" cy="331920"/>
          </a:xfrm>
          <a:prstGeom prst="rect">
            <a:avLst/>
          </a:prstGeom>
          <a:ln>
            <a:noFill/>
          </a:ln>
        </p:spPr>
      </p:pic>
      <p:pic>
        <p:nvPicPr>
          <p:cNvPr id="41" name="Picture 9"/>
          <p:cNvPicPr/>
          <p:nvPr/>
        </p:nvPicPr>
        <p:blipFill>
          <a:blip r:embed="rId7" cstate="email">
            <a:extLst>
              <a:ext uri="{28A0092B-C50C-407E-A947-70E740481C1C}">
                <a14:useLocalDpi xmlns:a14="http://schemas.microsoft.com/office/drawing/2010/main"/>
              </a:ext>
            </a:extLst>
          </a:blip>
          <a:stretch/>
        </p:blipFill>
        <p:spPr>
          <a:xfrm>
            <a:off x="10842120" y="6443640"/>
            <a:ext cx="987120" cy="352800"/>
          </a:xfrm>
          <a:prstGeom prst="rect">
            <a:avLst/>
          </a:prstGeom>
          <a:ln>
            <a:noFill/>
          </a:ln>
        </p:spPr>
      </p:pic>
      <p:sp>
        <p:nvSpPr>
          <p:cNvPr id="7" name="Line 2">
            <a:extLst>
              <a:ext uri="{FF2B5EF4-FFF2-40B4-BE49-F238E27FC236}">
                <a16:creationId xmlns:a16="http://schemas.microsoft.com/office/drawing/2014/main" xmlns="" id="{7DE2B311-8148-46B0-B88C-ADA0859F2D5C}"/>
              </a:ext>
            </a:extLst>
          </p:cNvPr>
          <p:cNvSpPr/>
          <p:nvPr userDrawn="1"/>
        </p:nvSpPr>
        <p:spPr>
          <a:xfrm flipH="1">
            <a:off x="9158463" y="6509161"/>
            <a:ext cx="0" cy="204965"/>
          </a:xfrm>
          <a:prstGeom prst="line">
            <a:avLst/>
          </a:prstGeom>
          <a:ln w="12600">
            <a:solidFill>
              <a:srgbClr val="00B0F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82849259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377" rtl="0" eaLnBrk="1" latinLnBrk="0" hangingPunct="1">
        <a:lnSpc>
          <a:spcPct val="90000"/>
        </a:lnSpc>
        <a:spcBef>
          <a:spcPct val="0"/>
        </a:spcBef>
        <a:buNone/>
        <a:defRPr sz="2800" kern="1200">
          <a:solidFill>
            <a:schemeClr val="tx1"/>
          </a:solidFill>
          <a:latin typeface="Calibri" panose="020F050202020403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gif"/><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seabed2030.gebco.ne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5.emf"/><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17.jpe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gif"/><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6CEE3C0-1C4A-4355-A44E-1781327B01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0000"/>
          <a:stretch/>
        </p:blipFill>
        <p:spPr>
          <a:xfrm>
            <a:off x="-1" y="0"/>
            <a:ext cx="12186001" cy="6400800"/>
          </a:xfrm>
          <a:prstGeom prst="rect">
            <a:avLst/>
          </a:prstGeom>
          <a:ln>
            <a:solidFill>
              <a:schemeClr val="accent1"/>
            </a:solidFill>
          </a:ln>
        </p:spPr>
      </p:pic>
      <p:sp>
        <p:nvSpPr>
          <p:cNvPr id="10" name="Title 9">
            <a:extLst>
              <a:ext uri="{FF2B5EF4-FFF2-40B4-BE49-F238E27FC236}">
                <a16:creationId xmlns:a16="http://schemas.microsoft.com/office/drawing/2014/main" xmlns="" id="{E9FD9AF0-90D3-4B82-853F-D24F52BF9B7E}"/>
              </a:ext>
            </a:extLst>
          </p:cNvPr>
          <p:cNvSpPr>
            <a:spLocks noGrp="1"/>
          </p:cNvSpPr>
          <p:nvPr>
            <p:ph type="title" idx="4294967295"/>
          </p:nvPr>
        </p:nvSpPr>
        <p:spPr>
          <a:xfrm>
            <a:off x="5832476" y="1336675"/>
            <a:ext cx="6359525" cy="1138239"/>
          </a:xfrm>
          <a:prstGeom prst="rect">
            <a:avLst/>
          </a:prstGeom>
        </p:spPr>
        <p:txBody>
          <a:bodyPr>
            <a:normAutofit/>
          </a:bodyPr>
          <a:lstStyle/>
          <a:p>
            <a:r>
              <a:rPr lang="en-NZ" dirty="0">
                <a:solidFill>
                  <a:schemeClr val="bg1"/>
                </a:solidFill>
              </a:rPr>
              <a:t>The Nippon Foundation – GEBCO</a:t>
            </a:r>
            <a:br>
              <a:rPr lang="en-NZ" dirty="0">
                <a:solidFill>
                  <a:schemeClr val="bg1"/>
                </a:solidFill>
              </a:rPr>
            </a:br>
            <a:r>
              <a:rPr lang="en-NZ" dirty="0">
                <a:solidFill>
                  <a:schemeClr val="bg1"/>
                </a:solidFill>
              </a:rPr>
              <a:t>Seabed 2030 programme</a:t>
            </a:r>
          </a:p>
        </p:txBody>
      </p:sp>
      <p:pic>
        <p:nvPicPr>
          <p:cNvPr id="6" name="Picture 5">
            <a:extLst>
              <a:ext uri="{FF2B5EF4-FFF2-40B4-BE49-F238E27FC236}">
                <a16:creationId xmlns:a16="http://schemas.microsoft.com/office/drawing/2014/main" xmlns="" id="{1E5F1178-EB37-442B-BD53-06FDC77AEF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5794" y="5783868"/>
            <a:ext cx="964447" cy="970153"/>
          </a:xfrm>
          <a:prstGeom prst="rect">
            <a:avLst/>
          </a:prstGeom>
        </p:spPr>
      </p:pic>
      <p:pic>
        <p:nvPicPr>
          <p:cNvPr id="7" name="Picture 6">
            <a:extLst>
              <a:ext uri="{FF2B5EF4-FFF2-40B4-BE49-F238E27FC236}">
                <a16:creationId xmlns:a16="http://schemas.microsoft.com/office/drawing/2014/main" xmlns="" id="{F9E813DC-B43B-4C2E-8AB5-D3F24C3AB47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48453" y="5783868"/>
            <a:ext cx="970153" cy="970153"/>
          </a:xfrm>
          <a:prstGeom prst="rect">
            <a:avLst/>
          </a:prstGeom>
        </p:spPr>
      </p:pic>
      <p:pic>
        <p:nvPicPr>
          <p:cNvPr id="8" name="Picture 7">
            <a:extLst>
              <a:ext uri="{FF2B5EF4-FFF2-40B4-BE49-F238E27FC236}">
                <a16:creationId xmlns:a16="http://schemas.microsoft.com/office/drawing/2014/main" xmlns="" id="{F1FF55AB-CDDF-4D68-B894-6624082A35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13234" y="5855667"/>
            <a:ext cx="520159" cy="826552"/>
          </a:xfrm>
          <a:prstGeom prst="rect">
            <a:avLst/>
          </a:prstGeom>
        </p:spPr>
      </p:pic>
      <p:pic>
        <p:nvPicPr>
          <p:cNvPr id="9" name="Picture 8">
            <a:extLst>
              <a:ext uri="{FF2B5EF4-FFF2-40B4-BE49-F238E27FC236}">
                <a16:creationId xmlns:a16="http://schemas.microsoft.com/office/drawing/2014/main" xmlns="" id="{A1693756-F05F-45F7-97BE-6021F3F034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02237" y="5967315"/>
            <a:ext cx="2492785" cy="603255"/>
          </a:xfrm>
          <a:prstGeom prst="rect">
            <a:avLst/>
          </a:prstGeom>
        </p:spPr>
      </p:pic>
      <p:pic>
        <p:nvPicPr>
          <p:cNvPr id="12" name="Picture 11">
            <a:extLst>
              <a:ext uri="{FF2B5EF4-FFF2-40B4-BE49-F238E27FC236}">
                <a16:creationId xmlns:a16="http://schemas.microsoft.com/office/drawing/2014/main" xmlns="" id="{1FCCD324-E608-4B7D-9E7D-77086241CE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36818" y="5783868"/>
            <a:ext cx="698511" cy="970153"/>
          </a:xfrm>
          <a:prstGeom prst="rect">
            <a:avLst/>
          </a:prstGeom>
        </p:spPr>
      </p:pic>
      <p:pic>
        <p:nvPicPr>
          <p:cNvPr id="13" name="Picture 12">
            <a:extLst>
              <a:ext uri="{FF2B5EF4-FFF2-40B4-BE49-F238E27FC236}">
                <a16:creationId xmlns:a16="http://schemas.microsoft.com/office/drawing/2014/main" xmlns="" id="{172A8F2D-58EE-4467-8E7F-B27622C7A55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53541" y="5790737"/>
            <a:ext cx="1830483" cy="956411"/>
          </a:xfrm>
          <a:prstGeom prst="rect">
            <a:avLst/>
          </a:prstGeom>
        </p:spPr>
      </p:pic>
      <p:pic>
        <p:nvPicPr>
          <p:cNvPr id="15" name="Picture 14">
            <a:extLst>
              <a:ext uri="{FF2B5EF4-FFF2-40B4-BE49-F238E27FC236}">
                <a16:creationId xmlns:a16="http://schemas.microsoft.com/office/drawing/2014/main" xmlns="" id="{616DEFBA-2729-4ED4-8418-D9B629F450C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251605" y="6009189"/>
            <a:ext cx="1824607" cy="519507"/>
          </a:xfrm>
          <a:prstGeom prst="rect">
            <a:avLst/>
          </a:prstGeom>
        </p:spPr>
      </p:pic>
      <p:sp>
        <p:nvSpPr>
          <p:cNvPr id="17" name="Text Placeholder 10">
            <a:extLst>
              <a:ext uri="{FF2B5EF4-FFF2-40B4-BE49-F238E27FC236}">
                <a16:creationId xmlns:a16="http://schemas.microsoft.com/office/drawing/2014/main" xmlns="" id="{5761EF75-A320-4E98-A5B0-062C4A004E81}"/>
              </a:ext>
            </a:extLst>
          </p:cNvPr>
          <p:cNvSpPr txBox="1">
            <a:spLocks/>
          </p:cNvSpPr>
          <p:nvPr/>
        </p:nvSpPr>
        <p:spPr>
          <a:xfrm>
            <a:off x="4539000" y="2521703"/>
            <a:ext cx="6741619" cy="91274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Tx/>
              <a:buNone/>
              <a:defRPr sz="1500" b="1" i="0" kern="1200" cap="all">
                <a:solidFill>
                  <a:srgbClr val="3879AA"/>
                </a:solidFill>
                <a:latin typeface="+mn-lt"/>
                <a:ea typeface="+mn-ea"/>
                <a:cs typeface="+mn-cs"/>
              </a:defRPr>
            </a:lvl1pPr>
            <a:lvl2pPr marL="457200" indent="0" algn="l" defTabSz="457200" rtl="0" eaLnBrk="1" latinLnBrk="0" hangingPunct="1">
              <a:spcBef>
                <a:spcPts val="48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l"/>
            <a:r>
              <a:rPr lang="en-NZ" sz="1600" cap="none" dirty="0" smtClean="0">
                <a:solidFill>
                  <a:schemeClr val="bg1"/>
                </a:solidFill>
              </a:rPr>
              <a:t>Adam Greenland</a:t>
            </a:r>
            <a:endParaRPr lang="en-NZ" sz="1600" cap="none" dirty="0">
              <a:solidFill>
                <a:schemeClr val="bg1"/>
              </a:solidFill>
            </a:endParaRPr>
          </a:p>
          <a:p>
            <a:pPr algn="l"/>
            <a:r>
              <a:rPr lang="en-NZ" sz="1600" b="0" i="1" cap="none" dirty="0" smtClean="0">
                <a:solidFill>
                  <a:schemeClr val="bg1"/>
                </a:solidFill>
              </a:rPr>
              <a:t>Land Information New Zealand</a:t>
            </a:r>
            <a:endParaRPr lang="en-NZ" sz="1600" b="0" i="1" cap="none" dirty="0">
              <a:solidFill>
                <a:schemeClr val="bg1"/>
              </a:solidFill>
            </a:endParaRPr>
          </a:p>
          <a:p>
            <a:pPr algn="l"/>
            <a:r>
              <a:rPr lang="en-NZ" sz="1600" b="0" i="1" cap="none" dirty="0" smtClean="0">
                <a:solidFill>
                  <a:schemeClr val="bg1"/>
                </a:solidFill>
              </a:rPr>
              <a:t>New Zealand Hydrographic Authority</a:t>
            </a:r>
            <a:endParaRPr lang="en-NZ" sz="1600" b="0" i="1" cap="none" dirty="0">
              <a:solidFill>
                <a:schemeClr val="bg1"/>
              </a:solidFill>
            </a:endParaRPr>
          </a:p>
        </p:txBody>
      </p:sp>
      <p:sp>
        <p:nvSpPr>
          <p:cNvPr id="18" name="Text Placeholder 10">
            <a:extLst>
              <a:ext uri="{FF2B5EF4-FFF2-40B4-BE49-F238E27FC236}">
                <a16:creationId xmlns:a16="http://schemas.microsoft.com/office/drawing/2014/main" xmlns="" id="{279390C5-FA96-4143-BF2E-08099DCD49F7}"/>
              </a:ext>
            </a:extLst>
          </p:cNvPr>
          <p:cNvSpPr txBox="1">
            <a:spLocks/>
          </p:cNvSpPr>
          <p:nvPr/>
        </p:nvSpPr>
        <p:spPr>
          <a:xfrm>
            <a:off x="4967879" y="3531401"/>
            <a:ext cx="4796909" cy="487009"/>
          </a:xfrm>
          <a:prstGeom prst="rect">
            <a:avLst/>
          </a:prstGeom>
        </p:spPr>
        <p:txBody>
          <a:bodyPr vert="horz" lIns="91440" tIns="45720" rIns="91440" bIns="45720" rtlCol="0" anchor="ctr" anchorCtr="0">
            <a:normAutofit/>
          </a:bodyPr>
          <a:lstStyle>
            <a:lvl1pPr marL="0" indent="0" algn="ctr" defTabSz="457200" rtl="0" eaLnBrk="1" latinLnBrk="0" hangingPunct="1">
              <a:spcBef>
                <a:spcPct val="20000"/>
              </a:spcBef>
              <a:buFontTx/>
              <a:buNone/>
              <a:defRPr sz="1500" b="1" i="0" kern="1200" cap="all">
                <a:solidFill>
                  <a:srgbClr val="3879AA"/>
                </a:solidFill>
                <a:latin typeface="+mn-lt"/>
                <a:ea typeface="+mn-ea"/>
                <a:cs typeface="+mn-cs"/>
              </a:defRPr>
            </a:lvl1pPr>
            <a:lvl2pPr marL="457200" indent="0" algn="l" defTabSz="457200" rtl="0" eaLnBrk="1" latinLnBrk="0" hangingPunct="1">
              <a:spcBef>
                <a:spcPts val="48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NZ" sz="1400" b="0" cap="none" dirty="0">
                <a:solidFill>
                  <a:schemeClr val="bg1"/>
                </a:solidFill>
              </a:rPr>
              <a:t>Presentation to </a:t>
            </a:r>
            <a:r>
              <a:rPr lang="en-NZ" sz="1400" b="0" cap="none" dirty="0" smtClean="0">
                <a:solidFill>
                  <a:schemeClr val="bg1"/>
                </a:solidFill>
              </a:rPr>
              <a:t>IHO SWPHC15, Fiji </a:t>
            </a:r>
            <a:r>
              <a:rPr lang="en-NZ" sz="1400" b="0" cap="none" dirty="0">
                <a:solidFill>
                  <a:schemeClr val="bg1"/>
                </a:solidFill>
              </a:rPr>
              <a:t>– </a:t>
            </a:r>
            <a:r>
              <a:rPr lang="en-NZ" sz="1400" b="0" cap="none" dirty="0" smtClean="0">
                <a:solidFill>
                  <a:schemeClr val="bg1"/>
                </a:solidFill>
              </a:rPr>
              <a:t>22 </a:t>
            </a:r>
            <a:r>
              <a:rPr lang="en-NZ" sz="1400" b="0" cap="none" dirty="0">
                <a:solidFill>
                  <a:schemeClr val="bg1"/>
                </a:solidFill>
              </a:rPr>
              <a:t>February 2018</a:t>
            </a:r>
          </a:p>
        </p:txBody>
      </p:sp>
      <p:pic>
        <p:nvPicPr>
          <p:cNvPr id="2050"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06152" y="3272638"/>
            <a:ext cx="18224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4157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357719985"/>
              </p:ext>
            </p:extLst>
          </p:nvPr>
        </p:nvGraphicFramePr>
        <p:xfrm>
          <a:off x="-59268" y="273803"/>
          <a:ext cx="12251267" cy="6508485"/>
        </p:xfrm>
        <a:graphic>
          <a:graphicData uri="http://schemas.openxmlformats.org/presentationml/2006/ole">
            <mc:AlternateContent xmlns:mc="http://schemas.openxmlformats.org/markup-compatibility/2006">
              <mc:Choice xmlns:v="urn:schemas-microsoft-com:vml" Requires="v">
                <p:oleObj spid="_x0000_s1062" name="Acrobat Document" r:id="rId3" imgW="43195684" imgH="22945725" progId="AcroExch.Document.11">
                  <p:embed/>
                </p:oleObj>
              </mc:Choice>
              <mc:Fallback>
                <p:oleObj name="Acrobat Document" r:id="rId3" imgW="43195684" imgH="22945725" progId="AcroExch.Document.11">
                  <p:embed/>
                  <p:pic>
                    <p:nvPicPr>
                      <p:cNvPr id="0" name=""/>
                      <p:cNvPicPr/>
                      <p:nvPr/>
                    </p:nvPicPr>
                    <p:blipFill>
                      <a:blip r:embed="rId4"/>
                      <a:stretch>
                        <a:fillRect/>
                      </a:stretch>
                    </p:blipFill>
                    <p:spPr>
                      <a:xfrm>
                        <a:off x="-59268" y="273803"/>
                        <a:ext cx="12251267" cy="6508485"/>
                      </a:xfrm>
                      <a:prstGeom prst="rect">
                        <a:avLst/>
                      </a:prstGeom>
                    </p:spPr>
                  </p:pic>
                </p:oleObj>
              </mc:Fallback>
            </mc:AlternateContent>
          </a:graphicData>
        </a:graphic>
      </p:graphicFrame>
    </p:spTree>
    <p:extLst>
      <p:ext uri="{BB962C8B-B14F-4D97-AF65-F5344CB8AC3E}">
        <p14:creationId xmlns:p14="http://schemas.microsoft.com/office/powerpoint/2010/main" val="901606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CustomShape 1"/>
          <p:cNvSpPr/>
          <p:nvPr/>
        </p:nvSpPr>
        <p:spPr>
          <a:xfrm>
            <a:off x="2974100" y="311260"/>
            <a:ext cx="5733360" cy="708480"/>
          </a:xfrm>
          <a:prstGeom prst="rect">
            <a:avLst/>
          </a:prstGeom>
          <a:noFill/>
          <a:ln>
            <a:noFill/>
          </a:ln>
        </p:spPr>
        <p:style>
          <a:lnRef idx="0">
            <a:scrgbClr r="0" g="0" b="0"/>
          </a:lnRef>
          <a:fillRef idx="0">
            <a:scrgbClr r="0" g="0" b="0"/>
          </a:fillRef>
          <a:effectRef idx="0">
            <a:scrgbClr r="0" g="0" b="0"/>
          </a:effectRef>
          <a:fontRef idx="minor"/>
        </p:style>
        <p:txBody>
          <a:bodyPr lIns="0" tIns="45000" rIns="0" bIns="0">
            <a:normAutofit/>
          </a:bodyPr>
          <a:lstStyle/>
          <a:p>
            <a:pPr>
              <a:lnSpc>
                <a:spcPct val="100000"/>
              </a:lnSpc>
            </a:pPr>
            <a:r>
              <a:rPr lang="en-GB" sz="2800" b="1" spc="-1" dirty="0">
                <a:solidFill>
                  <a:srgbClr val="002060"/>
                </a:solidFill>
                <a:uFill>
                  <a:solidFill>
                    <a:srgbClr val="FFFFFF"/>
                  </a:solidFill>
                </a:uFill>
                <a:latin typeface="Calibri"/>
              </a:rPr>
              <a:t>Take home points! </a:t>
            </a:r>
            <a:endParaRPr lang="en-GB" sz="2800" spc="-1" dirty="0">
              <a:solidFill>
                <a:srgbClr val="000000"/>
              </a:solidFill>
              <a:uFill>
                <a:solidFill>
                  <a:srgbClr val="FFFFFF"/>
                </a:solidFill>
              </a:uFill>
              <a:latin typeface="Arial"/>
            </a:endParaRPr>
          </a:p>
        </p:txBody>
      </p:sp>
      <p:sp>
        <p:nvSpPr>
          <p:cNvPr id="4" name="TextBox 3">
            <a:extLst>
              <a:ext uri="{FF2B5EF4-FFF2-40B4-BE49-F238E27FC236}">
                <a16:creationId xmlns:a16="http://schemas.microsoft.com/office/drawing/2014/main" xmlns="" id="{A142AD85-E78C-400D-9800-52D0162C6C79}"/>
              </a:ext>
            </a:extLst>
          </p:cNvPr>
          <p:cNvSpPr txBox="1"/>
          <p:nvPr/>
        </p:nvSpPr>
        <p:spPr>
          <a:xfrm>
            <a:off x="2974101" y="1035209"/>
            <a:ext cx="8897859" cy="4478149"/>
          </a:xfrm>
          <a:prstGeom prst="rect">
            <a:avLst/>
          </a:prstGeom>
        </p:spPr>
        <p:txBody>
          <a:bodyPr wrap="square">
            <a:spAutoFit/>
          </a:bodyPr>
          <a:lstStyle>
            <a:defPPr>
              <a:defRPr lang="en-US"/>
            </a:defPPr>
            <a:lvl1pPr marL="176213" indent="-166688">
              <a:spcBef>
                <a:spcPts val="1000"/>
              </a:spcBef>
              <a:buFont typeface="Arial" panose="020B0604020202020204" pitchFamily="34" charset="0"/>
              <a:buChar char="•"/>
              <a:defRPr sz="2000">
                <a:solidFill>
                  <a:schemeClr val="tx2"/>
                </a:solidFill>
                <a:latin typeface="+mj-lt"/>
              </a:defRPr>
            </a:lvl1pPr>
          </a:lstStyle>
          <a:p>
            <a:pPr>
              <a:lnSpc>
                <a:spcPts val="2600"/>
              </a:lnSpc>
              <a:spcBef>
                <a:spcPts val="600"/>
              </a:spcBef>
            </a:pPr>
            <a:r>
              <a:rPr lang="en-NZ" dirty="0"/>
              <a:t>&lt;15% of the ocean floor have been mapped at an acceptable resolution</a:t>
            </a:r>
          </a:p>
          <a:p>
            <a:pPr>
              <a:lnSpc>
                <a:spcPts val="2600"/>
              </a:lnSpc>
              <a:spcBef>
                <a:spcPts val="600"/>
              </a:spcBef>
            </a:pPr>
            <a:r>
              <a:rPr lang="en-NZ" dirty="0"/>
              <a:t>Seabed 2030 aims at </a:t>
            </a:r>
            <a:r>
              <a:rPr lang="en-US" dirty="0"/>
              <a:t>facilitating the complete mapping of the world ocean by 2030</a:t>
            </a:r>
          </a:p>
          <a:p>
            <a:pPr>
              <a:lnSpc>
                <a:spcPts val="2600"/>
              </a:lnSpc>
              <a:spcBef>
                <a:spcPts val="600"/>
              </a:spcBef>
            </a:pPr>
            <a:r>
              <a:rPr lang="en-NZ" dirty="0"/>
              <a:t>Seabed 2030 will be organised in 4 Regional Data Assembly and Coordination centres and 1 Global centre</a:t>
            </a:r>
          </a:p>
          <a:p>
            <a:pPr>
              <a:lnSpc>
                <a:spcPts val="2600"/>
              </a:lnSpc>
              <a:spcBef>
                <a:spcPts val="600"/>
              </a:spcBef>
            </a:pPr>
            <a:r>
              <a:rPr lang="en-NZ" dirty="0"/>
              <a:t>Grid-cell size will vary 100x100m; 200x200m; 400;400m</a:t>
            </a:r>
          </a:p>
          <a:p>
            <a:pPr>
              <a:lnSpc>
                <a:spcPts val="2600"/>
              </a:lnSpc>
              <a:spcBef>
                <a:spcPts val="600"/>
              </a:spcBef>
            </a:pPr>
            <a:r>
              <a:rPr lang="en-NZ" dirty="0"/>
              <a:t>Responsibilities of RDACCs include</a:t>
            </a:r>
          </a:p>
          <a:p>
            <a:pPr marL="742932" lvl="1" indent="-285744">
              <a:lnSpc>
                <a:spcPts val="2600"/>
              </a:lnSpc>
              <a:spcBef>
                <a:spcPts val="600"/>
              </a:spcBef>
              <a:buFontTx/>
              <a:buChar char="-"/>
            </a:pPr>
            <a:r>
              <a:rPr lang="en-NZ" dirty="0">
                <a:solidFill>
                  <a:schemeClr val="tx2"/>
                </a:solidFill>
              </a:rPr>
              <a:t>Organizing/facilitating surveys</a:t>
            </a:r>
          </a:p>
          <a:p>
            <a:pPr marL="742932" lvl="1" indent="-285744">
              <a:lnSpc>
                <a:spcPts val="2600"/>
              </a:lnSpc>
              <a:buFontTx/>
              <a:buChar char="-"/>
            </a:pPr>
            <a:r>
              <a:rPr lang="en-NZ" dirty="0">
                <a:solidFill>
                  <a:schemeClr val="tx2"/>
                </a:solidFill>
              </a:rPr>
              <a:t>Working with countries/industry/public so they provide data</a:t>
            </a:r>
          </a:p>
          <a:p>
            <a:pPr marL="742932" lvl="1" indent="-285744">
              <a:lnSpc>
                <a:spcPts val="2600"/>
              </a:lnSpc>
              <a:buFontTx/>
              <a:buChar char="-"/>
            </a:pPr>
            <a:r>
              <a:rPr lang="en-NZ" dirty="0">
                <a:solidFill>
                  <a:schemeClr val="tx2"/>
                </a:solidFill>
              </a:rPr>
              <a:t>Identifying and prioritize critical data gaps</a:t>
            </a:r>
          </a:p>
          <a:p>
            <a:pPr marL="742932" lvl="1" indent="-285744">
              <a:lnSpc>
                <a:spcPts val="2600"/>
              </a:lnSpc>
              <a:buFontTx/>
              <a:buChar char="-"/>
            </a:pPr>
            <a:r>
              <a:rPr lang="en-NZ" dirty="0">
                <a:solidFill>
                  <a:schemeClr val="tx2"/>
                </a:solidFill>
              </a:rPr>
              <a:t>Participating and encourage development of new mapping technologies</a:t>
            </a:r>
          </a:p>
          <a:p>
            <a:pPr marL="742932" lvl="1" indent="-285744">
              <a:lnSpc>
                <a:spcPts val="2600"/>
              </a:lnSpc>
              <a:buFontTx/>
              <a:buChar char="-"/>
            </a:pPr>
            <a:r>
              <a:rPr lang="en-NZ" dirty="0">
                <a:solidFill>
                  <a:schemeClr val="tx2"/>
                </a:solidFill>
              </a:rPr>
              <a:t>Developing tools to continuously update data coverage </a:t>
            </a:r>
          </a:p>
        </p:txBody>
      </p:sp>
      <p:pic>
        <p:nvPicPr>
          <p:cNvPr id="3" name="Picture 2">
            <a:extLst>
              <a:ext uri="{FF2B5EF4-FFF2-40B4-BE49-F238E27FC236}">
                <a16:creationId xmlns:a16="http://schemas.microsoft.com/office/drawing/2014/main" xmlns="" id="{E4DC63DF-6302-46D7-8751-84451B8D7A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00938"/>
            <a:ext cx="2839660" cy="6757063"/>
          </a:xfrm>
          <a:prstGeom prst="rect">
            <a:avLst/>
          </a:prstGeom>
        </p:spPr>
      </p:pic>
      <p:sp>
        <p:nvSpPr>
          <p:cNvPr id="5" name="Text Placeholder 5">
            <a:extLst>
              <a:ext uri="{FF2B5EF4-FFF2-40B4-BE49-F238E27FC236}">
                <a16:creationId xmlns:a16="http://schemas.microsoft.com/office/drawing/2014/main" xmlns="" id="{90FCEAF8-26EB-417C-A969-91C73BC86C72}"/>
              </a:ext>
            </a:extLst>
          </p:cNvPr>
          <p:cNvSpPr txBox="1">
            <a:spLocks/>
          </p:cNvSpPr>
          <p:nvPr/>
        </p:nvSpPr>
        <p:spPr>
          <a:xfrm>
            <a:off x="898525" y="1935164"/>
            <a:ext cx="10455275" cy="3698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spcBef>
                <a:spcPts val="600"/>
              </a:spcBef>
            </a:pPr>
            <a:endParaRPr lang="en-NZ" dirty="0"/>
          </a:p>
        </p:txBody>
      </p:sp>
      <p:pic>
        <p:nvPicPr>
          <p:cNvPr id="1126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50563" y="6418264"/>
            <a:ext cx="11398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83D0642-0440-4520-B0A6-C285F3BB2C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6343" y="1034305"/>
            <a:ext cx="9356883" cy="5328395"/>
          </a:xfrm>
          <a:prstGeom prst="rect">
            <a:avLst/>
          </a:prstGeom>
        </p:spPr>
      </p:pic>
      <p:pic>
        <p:nvPicPr>
          <p:cNvPr id="1024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713" y="6532563"/>
            <a:ext cx="7191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12463" y="6407944"/>
            <a:ext cx="11398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44575" y="5113338"/>
            <a:ext cx="254635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72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081695A-040E-4C33-8917-D3178B026F6E}"/>
              </a:ext>
            </a:extLst>
          </p:cNvPr>
          <p:cNvPicPr>
            <a:picLocks noChangeAspect="1"/>
          </p:cNvPicPr>
          <p:nvPr/>
        </p:nvPicPr>
        <p:blipFill>
          <a:blip r:embed="rId3"/>
          <a:stretch>
            <a:fillRect/>
          </a:stretch>
        </p:blipFill>
        <p:spPr>
          <a:xfrm>
            <a:off x="1454613" y="328036"/>
            <a:ext cx="9311300" cy="5744795"/>
          </a:xfrm>
          <a:prstGeom prst="rect">
            <a:avLst/>
          </a:prstGeom>
        </p:spPr>
      </p:pic>
      <p:sp>
        <p:nvSpPr>
          <p:cNvPr id="9" name="Title 9">
            <a:extLst>
              <a:ext uri="{FF2B5EF4-FFF2-40B4-BE49-F238E27FC236}">
                <a16:creationId xmlns:a16="http://schemas.microsoft.com/office/drawing/2014/main" xmlns="" id="{55357C24-AAE5-451A-A382-F8BDDBAA5815}"/>
              </a:ext>
            </a:extLst>
          </p:cNvPr>
          <p:cNvSpPr txBox="1">
            <a:spLocks/>
          </p:cNvSpPr>
          <p:nvPr/>
        </p:nvSpPr>
        <p:spPr>
          <a:xfrm>
            <a:off x="4015678" y="2172833"/>
            <a:ext cx="4032855" cy="1077363"/>
          </a:xfrm>
          <a:prstGeom prst="rect">
            <a:avLst/>
          </a:prstGeom>
          <a:solidFill>
            <a:srgbClr val="FFFFFF">
              <a:alpha val="69804"/>
            </a:srgbClr>
          </a:solidFill>
        </p:spPr>
        <p:txBody>
          <a:bodyPr>
            <a:normAutofit fontScale="70000" lnSpcReduction="20000"/>
          </a:bodyPr>
          <a:lstStyle>
            <a:lvl1pPr algn="l" defTabSz="457200" rtl="0" eaLnBrk="1" latinLnBrk="0" hangingPunct="1">
              <a:spcBef>
                <a:spcPct val="0"/>
              </a:spcBef>
              <a:buNone/>
              <a:defRPr sz="3000" kern="1200">
                <a:solidFill>
                  <a:srgbClr val="1F204A"/>
                </a:solidFill>
                <a:latin typeface="+mj-lt"/>
                <a:ea typeface="+mj-ea"/>
                <a:cs typeface="+mj-cs"/>
              </a:defRPr>
            </a:lvl1pPr>
          </a:lstStyle>
          <a:p>
            <a:pPr algn="ctr">
              <a:spcBef>
                <a:spcPts val="600"/>
              </a:spcBef>
            </a:pPr>
            <a:endParaRPr lang="en-NZ" sz="900" b="1" dirty="0">
              <a:solidFill>
                <a:srgbClr val="01225A"/>
              </a:solidFill>
            </a:endParaRPr>
          </a:p>
          <a:p>
            <a:pPr algn="ctr">
              <a:spcBef>
                <a:spcPts val="600"/>
              </a:spcBef>
            </a:pPr>
            <a:r>
              <a:rPr lang="en-NZ" b="1" dirty="0">
                <a:solidFill>
                  <a:srgbClr val="01225A"/>
                </a:solidFill>
              </a:rPr>
              <a:t>Thank you</a:t>
            </a:r>
          </a:p>
          <a:p>
            <a:pPr algn="ctr"/>
            <a:endParaRPr lang="en-GB" sz="2000" dirty="0"/>
          </a:p>
          <a:p>
            <a:pPr algn="ctr"/>
            <a:r>
              <a:rPr lang="en-GB" sz="3200" dirty="0">
                <a:hlinkClick r:id="rId4"/>
              </a:rPr>
              <a:t>https://seabed2030.gebco.net/</a:t>
            </a:r>
            <a:endParaRPr lang="en-GB" sz="3200" dirty="0"/>
          </a:p>
          <a:p>
            <a:pPr algn="ctr"/>
            <a:endParaRPr lang="en-NZ" sz="1400" dirty="0">
              <a:solidFill>
                <a:srgbClr val="01225A"/>
              </a:solidFill>
            </a:endParaRPr>
          </a:p>
        </p:txBody>
      </p:sp>
      <p:sp>
        <p:nvSpPr>
          <p:cNvPr id="3" name="TextBox 2"/>
          <p:cNvSpPr txBox="1"/>
          <p:nvPr/>
        </p:nvSpPr>
        <p:spPr>
          <a:xfrm>
            <a:off x="221279" y="6525986"/>
            <a:ext cx="719126" cy="215444"/>
          </a:xfrm>
          <a:prstGeom prst="rect">
            <a:avLst/>
          </a:prstGeom>
          <a:solidFill>
            <a:schemeClr val="bg1"/>
          </a:solidFill>
        </p:spPr>
        <p:txBody>
          <a:bodyPr wrap="square" rtlCol="0">
            <a:spAutoFit/>
          </a:bodyPr>
          <a:lstStyle/>
          <a:p>
            <a:r>
              <a:rPr lang="en-NZ" sz="800" dirty="0" smtClean="0"/>
              <a:t>SWPHC15</a:t>
            </a:r>
            <a:endParaRPr lang="en-NZ" sz="800" dirty="0"/>
          </a:p>
        </p:txBody>
      </p:sp>
      <p:sp>
        <p:nvSpPr>
          <p:cNvPr id="4" name="Rectangle 3"/>
          <p:cNvSpPr/>
          <p:nvPr/>
        </p:nvSpPr>
        <p:spPr>
          <a:xfrm>
            <a:off x="10756388" y="6419850"/>
            <a:ext cx="1140337"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82695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794F28C-7CE5-42C7-ADC5-15F23FB92C65}"/>
              </a:ext>
            </a:extLst>
          </p:cNvPr>
          <p:cNvPicPr>
            <a:picLocks noChangeAspect="1"/>
          </p:cNvPicPr>
          <p:nvPr/>
        </p:nvPicPr>
        <p:blipFill>
          <a:blip r:embed="rId3">
            <a:lum bright="70000" contrast="-70000"/>
          </a:blip>
          <a:stretch>
            <a:fillRect/>
          </a:stretch>
        </p:blipFill>
        <p:spPr>
          <a:xfrm>
            <a:off x="0" y="-24263"/>
            <a:ext cx="12192000" cy="6882265"/>
          </a:xfrm>
          <a:prstGeom prst="rect">
            <a:avLst/>
          </a:prstGeom>
        </p:spPr>
      </p:pic>
      <p:sp>
        <p:nvSpPr>
          <p:cNvPr id="10" name="Title 9">
            <a:extLst>
              <a:ext uri="{FF2B5EF4-FFF2-40B4-BE49-F238E27FC236}">
                <a16:creationId xmlns:a16="http://schemas.microsoft.com/office/drawing/2014/main" xmlns="" id="{E9FD9AF0-90D3-4B82-853F-D24F52BF9B7E}"/>
              </a:ext>
            </a:extLst>
          </p:cNvPr>
          <p:cNvSpPr>
            <a:spLocks noGrp="1"/>
          </p:cNvSpPr>
          <p:nvPr>
            <p:ph type="title" idx="4294967295"/>
          </p:nvPr>
        </p:nvSpPr>
        <p:spPr>
          <a:xfrm>
            <a:off x="1876519" y="1951372"/>
            <a:ext cx="1441320" cy="592139"/>
          </a:xfrm>
          <a:prstGeom prst="rect">
            <a:avLst/>
          </a:prstGeom>
          <a:noFill/>
        </p:spPr>
        <p:txBody>
          <a:bodyPr>
            <a:normAutofit/>
          </a:bodyPr>
          <a:lstStyle/>
          <a:p>
            <a:r>
              <a:rPr lang="en-NZ" dirty="0">
                <a:solidFill>
                  <a:schemeClr val="tx2">
                    <a:lumMod val="75000"/>
                  </a:schemeClr>
                </a:solidFill>
              </a:rPr>
              <a:t>Outline</a:t>
            </a:r>
          </a:p>
        </p:txBody>
      </p:sp>
      <p:sp>
        <p:nvSpPr>
          <p:cNvPr id="17" name="Text Placeholder 10">
            <a:extLst>
              <a:ext uri="{FF2B5EF4-FFF2-40B4-BE49-F238E27FC236}">
                <a16:creationId xmlns:a16="http://schemas.microsoft.com/office/drawing/2014/main" xmlns="" id="{5761EF75-A320-4E98-A5B0-062C4A004E81}"/>
              </a:ext>
            </a:extLst>
          </p:cNvPr>
          <p:cNvSpPr txBox="1">
            <a:spLocks/>
          </p:cNvSpPr>
          <p:nvPr/>
        </p:nvSpPr>
        <p:spPr>
          <a:xfrm>
            <a:off x="3097377" y="2542571"/>
            <a:ext cx="6822281" cy="2339775"/>
          </a:xfrm>
          <a:prstGeom prst="rect">
            <a:avLst/>
          </a:prstGeom>
          <a:noFill/>
        </p:spPr>
        <p:txBody>
          <a:bodyPr vert="horz" lIns="91440" tIns="45720" rIns="91440" bIns="45720" rtlCol="0" anchor="ctr" anchorCtr="0">
            <a:noAutofit/>
          </a:bodyPr>
          <a:lstStyle>
            <a:lvl1pPr marL="0" indent="0" algn="ctr" defTabSz="457200" rtl="0" eaLnBrk="1" latinLnBrk="0" hangingPunct="1">
              <a:spcBef>
                <a:spcPct val="20000"/>
              </a:spcBef>
              <a:buFontTx/>
              <a:buNone/>
              <a:defRPr sz="1500" b="1" i="0" kern="1200" cap="all">
                <a:solidFill>
                  <a:srgbClr val="3879AA"/>
                </a:solidFill>
                <a:latin typeface="+mn-lt"/>
                <a:ea typeface="+mn-ea"/>
                <a:cs typeface="+mn-cs"/>
              </a:defRPr>
            </a:lvl1pPr>
            <a:lvl2pPr marL="457200" indent="0" algn="l" defTabSz="457200" rtl="0" eaLnBrk="1" latinLnBrk="0" hangingPunct="1">
              <a:spcBef>
                <a:spcPts val="48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285744" indent="-285744" algn="l">
              <a:buFont typeface="Arial" panose="020B0604020202020204" pitchFamily="34" charset="0"/>
              <a:buChar char="•"/>
            </a:pPr>
            <a:r>
              <a:rPr lang="en-NZ" sz="2400" cap="none" dirty="0" smtClean="0">
                <a:solidFill>
                  <a:schemeClr val="tx2">
                    <a:lumMod val="75000"/>
                  </a:schemeClr>
                </a:solidFill>
                <a:latin typeface="Calibri" panose="020F0502020204030204" pitchFamily="34" charset="0"/>
              </a:rPr>
              <a:t>Resolution / Grid Size</a:t>
            </a:r>
            <a:endParaRPr lang="en-NZ" sz="2400" cap="none" dirty="0">
              <a:solidFill>
                <a:schemeClr val="tx2">
                  <a:lumMod val="75000"/>
                </a:schemeClr>
              </a:solidFill>
              <a:latin typeface="Calibri" panose="020F0502020204030204" pitchFamily="34" charset="0"/>
            </a:endParaRPr>
          </a:p>
          <a:p>
            <a:pPr marL="285744" indent="-285744" algn="l">
              <a:buFont typeface="Arial" panose="020B0604020202020204" pitchFamily="34" charset="0"/>
              <a:buChar char="•"/>
            </a:pPr>
            <a:r>
              <a:rPr lang="en-NZ" sz="2400" cap="none" dirty="0">
                <a:solidFill>
                  <a:schemeClr val="tx2">
                    <a:lumMod val="75000"/>
                  </a:schemeClr>
                </a:solidFill>
                <a:latin typeface="Calibri" panose="020F0502020204030204" pitchFamily="34" charset="0"/>
              </a:rPr>
              <a:t>2014: Digital bathymetric model  </a:t>
            </a:r>
          </a:p>
          <a:p>
            <a:pPr marL="285744" indent="-285744" algn="l">
              <a:buFont typeface="Arial" panose="020B0604020202020204" pitchFamily="34" charset="0"/>
              <a:buChar char="•"/>
            </a:pPr>
            <a:r>
              <a:rPr lang="en-NZ" sz="2400" cap="none" dirty="0">
                <a:solidFill>
                  <a:schemeClr val="tx2">
                    <a:lumMod val="75000"/>
                  </a:schemeClr>
                </a:solidFill>
                <a:latin typeface="Calibri" panose="020F0502020204030204" pitchFamily="34" charset="0"/>
              </a:rPr>
              <a:t>The Seabed 2030 project</a:t>
            </a:r>
          </a:p>
          <a:p>
            <a:pPr marL="285744" indent="-285744" algn="l">
              <a:buFont typeface="Arial" panose="020B0604020202020204" pitchFamily="34" charset="0"/>
              <a:buChar char="•"/>
            </a:pPr>
            <a:r>
              <a:rPr lang="en-NZ" sz="2400" cap="none" dirty="0">
                <a:solidFill>
                  <a:schemeClr val="tx2">
                    <a:lumMod val="75000"/>
                  </a:schemeClr>
                </a:solidFill>
                <a:latin typeface="Calibri" panose="020F0502020204030204" pitchFamily="34" charset="0"/>
              </a:rPr>
              <a:t>The South and West Pacific Centre</a:t>
            </a:r>
          </a:p>
          <a:p>
            <a:pPr marL="285744" indent="-285744" algn="l">
              <a:buFont typeface="Arial" panose="020B0604020202020204" pitchFamily="34" charset="0"/>
              <a:buChar char="•"/>
            </a:pPr>
            <a:r>
              <a:rPr lang="en-NZ" sz="2400" cap="none" dirty="0">
                <a:solidFill>
                  <a:schemeClr val="tx2">
                    <a:lumMod val="75000"/>
                  </a:schemeClr>
                </a:solidFill>
                <a:latin typeface="Calibri" panose="020F0502020204030204" pitchFamily="34" charset="0"/>
              </a:rPr>
              <a:t>A selection </a:t>
            </a:r>
            <a:r>
              <a:rPr lang="en-NZ" sz="2400" cap="none" dirty="0" smtClean="0">
                <a:solidFill>
                  <a:schemeClr val="tx2">
                    <a:lumMod val="75000"/>
                  </a:schemeClr>
                </a:solidFill>
                <a:latin typeface="Calibri" panose="020F0502020204030204" pitchFamily="34" charset="0"/>
              </a:rPr>
              <a:t>of challenges </a:t>
            </a:r>
            <a:r>
              <a:rPr lang="en-NZ" sz="2400" cap="none" dirty="0">
                <a:solidFill>
                  <a:schemeClr val="tx2">
                    <a:lumMod val="75000"/>
                  </a:schemeClr>
                </a:solidFill>
                <a:latin typeface="Calibri" panose="020F0502020204030204" pitchFamily="34" charset="0"/>
              </a:rPr>
              <a:t>we face !</a:t>
            </a:r>
          </a:p>
        </p:txBody>
      </p:sp>
      <p:grpSp>
        <p:nvGrpSpPr>
          <p:cNvPr id="4" name="Group 3">
            <a:extLst>
              <a:ext uri="{FF2B5EF4-FFF2-40B4-BE49-F238E27FC236}">
                <a16:creationId xmlns:a16="http://schemas.microsoft.com/office/drawing/2014/main" xmlns="" id="{04F0102D-B5FF-4CE6-8FF0-90B682573BD6}"/>
              </a:ext>
            </a:extLst>
          </p:cNvPr>
          <p:cNvGrpSpPr/>
          <p:nvPr/>
        </p:nvGrpSpPr>
        <p:grpSpPr>
          <a:xfrm>
            <a:off x="488809" y="111808"/>
            <a:ext cx="10937291" cy="871961"/>
            <a:chOff x="488808" y="111806"/>
            <a:chExt cx="10937291" cy="871961"/>
          </a:xfrm>
        </p:grpSpPr>
        <p:pic>
          <p:nvPicPr>
            <p:cNvPr id="6" name="Picture 5">
              <a:extLst>
                <a:ext uri="{FF2B5EF4-FFF2-40B4-BE49-F238E27FC236}">
                  <a16:creationId xmlns:a16="http://schemas.microsoft.com/office/drawing/2014/main" xmlns="" id="{1E5F1178-EB37-442B-BD53-06FDC77AEF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8808" y="111806"/>
              <a:ext cx="866832" cy="871961"/>
            </a:xfrm>
            <a:prstGeom prst="rect">
              <a:avLst/>
            </a:prstGeom>
          </p:spPr>
        </p:pic>
        <p:pic>
          <p:nvPicPr>
            <p:cNvPr id="7" name="Picture 6">
              <a:extLst>
                <a:ext uri="{FF2B5EF4-FFF2-40B4-BE49-F238E27FC236}">
                  <a16:creationId xmlns:a16="http://schemas.microsoft.com/office/drawing/2014/main" xmlns="" id="{F9E813DC-B43B-4C2E-8AB5-D3F24C3AB47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445877" y="111806"/>
              <a:ext cx="871961" cy="871961"/>
            </a:xfrm>
            <a:prstGeom prst="rect">
              <a:avLst/>
            </a:prstGeom>
          </p:spPr>
        </p:pic>
        <p:pic>
          <p:nvPicPr>
            <p:cNvPr id="25" name="Picture 24">
              <a:extLst>
                <a:ext uri="{FF2B5EF4-FFF2-40B4-BE49-F238E27FC236}">
                  <a16:creationId xmlns:a16="http://schemas.microsoft.com/office/drawing/2014/main" xmlns="" id="{A56FD281-6FCD-423F-81FB-6A401BF636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91097" y="134510"/>
              <a:ext cx="520158" cy="826552"/>
            </a:xfrm>
            <a:prstGeom prst="rect">
              <a:avLst/>
            </a:prstGeom>
          </p:spPr>
        </p:pic>
        <p:pic>
          <p:nvPicPr>
            <p:cNvPr id="26" name="Picture 25">
              <a:extLst>
                <a:ext uri="{FF2B5EF4-FFF2-40B4-BE49-F238E27FC236}">
                  <a16:creationId xmlns:a16="http://schemas.microsoft.com/office/drawing/2014/main" xmlns="" id="{76869D17-4DA9-48CD-9E1D-A069D05E77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08075" y="246159"/>
              <a:ext cx="2492785" cy="603254"/>
            </a:xfrm>
            <a:prstGeom prst="rect">
              <a:avLst/>
            </a:prstGeom>
          </p:spPr>
        </p:pic>
        <p:pic>
          <p:nvPicPr>
            <p:cNvPr id="27" name="Picture 26">
              <a:extLst>
                <a:ext uri="{FF2B5EF4-FFF2-40B4-BE49-F238E27FC236}">
                  <a16:creationId xmlns:a16="http://schemas.microsoft.com/office/drawing/2014/main" xmlns="" id="{A4339368-AB2A-4F55-88EA-A481F265F1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01492" y="288033"/>
              <a:ext cx="1824607" cy="519507"/>
            </a:xfrm>
            <a:prstGeom prst="rect">
              <a:avLst/>
            </a:prstGeom>
          </p:spPr>
        </p:pic>
      </p:grpSp>
    </p:spTree>
    <p:extLst>
      <p:ext uri="{BB962C8B-B14F-4D97-AF65-F5344CB8AC3E}">
        <p14:creationId xmlns:p14="http://schemas.microsoft.com/office/powerpoint/2010/main" val="2200944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097D6-C660-4E31-8D42-35B4CDB90D2F}"/>
              </a:ext>
            </a:extLst>
          </p:cNvPr>
          <p:cNvSpPr>
            <a:spLocks noGrp="1"/>
          </p:cNvSpPr>
          <p:nvPr>
            <p:ph type="title"/>
          </p:nvPr>
        </p:nvSpPr>
        <p:spPr/>
        <p:txBody>
          <a:bodyPr/>
          <a:lstStyle/>
          <a:p>
            <a:r>
              <a:rPr lang="en-NZ" dirty="0"/>
              <a:t>Resolution / grid size </a:t>
            </a:r>
          </a:p>
        </p:txBody>
      </p:sp>
      <p:grpSp>
        <p:nvGrpSpPr>
          <p:cNvPr id="10" name="Group 9">
            <a:extLst>
              <a:ext uri="{FF2B5EF4-FFF2-40B4-BE49-F238E27FC236}">
                <a16:creationId xmlns:a16="http://schemas.microsoft.com/office/drawing/2014/main" xmlns="" id="{DBF3147D-6049-4C9E-BF4F-0EF6F721C9A3}"/>
              </a:ext>
            </a:extLst>
          </p:cNvPr>
          <p:cNvGrpSpPr/>
          <p:nvPr/>
        </p:nvGrpSpPr>
        <p:grpSpPr>
          <a:xfrm>
            <a:off x="7985760" y="142237"/>
            <a:ext cx="3968349" cy="6136643"/>
            <a:chOff x="7620000" y="-381000"/>
            <a:chExt cx="4326418" cy="6690361"/>
          </a:xfrm>
        </p:grpSpPr>
        <p:pic>
          <p:nvPicPr>
            <p:cNvPr id="3" name="Picture 2">
              <a:extLst>
                <a:ext uri="{FF2B5EF4-FFF2-40B4-BE49-F238E27FC236}">
                  <a16:creationId xmlns:a16="http://schemas.microsoft.com/office/drawing/2014/main" xmlns="" id="{B9D521B4-E564-4D46-9607-C765A630CB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1" y="-381000"/>
              <a:ext cx="4326417" cy="3291840"/>
            </a:xfrm>
            <a:prstGeom prst="rect">
              <a:avLst/>
            </a:prstGeom>
          </p:spPr>
        </p:pic>
        <p:pic>
          <p:nvPicPr>
            <p:cNvPr id="4" name="Picture 3">
              <a:extLst>
                <a:ext uri="{FF2B5EF4-FFF2-40B4-BE49-F238E27FC236}">
                  <a16:creationId xmlns:a16="http://schemas.microsoft.com/office/drawing/2014/main" xmlns="" id="{8D6B698F-455A-4589-8F59-BE28E42C4C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0" y="3017521"/>
              <a:ext cx="4326418" cy="3291840"/>
            </a:xfrm>
            <a:prstGeom prst="rect">
              <a:avLst/>
            </a:prstGeom>
          </p:spPr>
        </p:pic>
      </p:grpSp>
      <p:grpSp>
        <p:nvGrpSpPr>
          <p:cNvPr id="9" name="Group 8">
            <a:extLst>
              <a:ext uri="{FF2B5EF4-FFF2-40B4-BE49-F238E27FC236}">
                <a16:creationId xmlns:a16="http://schemas.microsoft.com/office/drawing/2014/main" xmlns="" id="{03DB34F3-69C8-44A7-9BD9-6496E2F8BC53}"/>
              </a:ext>
            </a:extLst>
          </p:cNvPr>
          <p:cNvGrpSpPr/>
          <p:nvPr/>
        </p:nvGrpSpPr>
        <p:grpSpPr>
          <a:xfrm>
            <a:off x="838200" y="1519293"/>
            <a:ext cx="5974080" cy="4287147"/>
            <a:chOff x="-1090883" y="0"/>
            <a:chExt cx="9556529" cy="6858000"/>
          </a:xfrm>
        </p:grpSpPr>
        <p:pic>
          <p:nvPicPr>
            <p:cNvPr id="6" name="Picture 5">
              <a:extLst>
                <a:ext uri="{FF2B5EF4-FFF2-40B4-BE49-F238E27FC236}">
                  <a16:creationId xmlns:a16="http://schemas.microsoft.com/office/drawing/2014/main" xmlns="" id="{5A91A209-3919-4689-AD5D-1C16B5262C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26353" y="0"/>
              <a:ext cx="4739293" cy="6858000"/>
            </a:xfrm>
            <a:prstGeom prst="rect">
              <a:avLst/>
            </a:prstGeom>
          </p:spPr>
        </p:pic>
        <p:pic>
          <p:nvPicPr>
            <p:cNvPr id="8" name="Picture 7">
              <a:extLst>
                <a:ext uri="{FF2B5EF4-FFF2-40B4-BE49-F238E27FC236}">
                  <a16:creationId xmlns:a16="http://schemas.microsoft.com/office/drawing/2014/main" xmlns="" id="{6B58E92C-16A7-4C82-9118-2C5C7AADDE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0883" y="0"/>
              <a:ext cx="4739293" cy="6858000"/>
            </a:xfrm>
            <a:prstGeom prst="rect">
              <a:avLst/>
            </a:prstGeom>
          </p:spPr>
        </p:pic>
      </p:grpSp>
      <p:sp>
        <p:nvSpPr>
          <p:cNvPr id="5" name="TextBox 4">
            <a:extLst>
              <a:ext uri="{FF2B5EF4-FFF2-40B4-BE49-F238E27FC236}">
                <a16:creationId xmlns:a16="http://schemas.microsoft.com/office/drawing/2014/main" xmlns="" id="{0591EB51-293F-44E5-AA2E-53CF68FE4D7D}"/>
              </a:ext>
            </a:extLst>
          </p:cNvPr>
          <p:cNvSpPr txBox="1"/>
          <p:nvPr/>
        </p:nvSpPr>
        <p:spPr>
          <a:xfrm>
            <a:off x="1589639" y="5909548"/>
            <a:ext cx="3865161" cy="369332"/>
          </a:xfrm>
          <a:prstGeom prst="rect">
            <a:avLst/>
          </a:prstGeom>
          <a:noFill/>
        </p:spPr>
        <p:txBody>
          <a:bodyPr wrap="none" rtlCol="0">
            <a:spAutoFit/>
          </a:bodyPr>
          <a:lstStyle/>
          <a:p>
            <a:r>
              <a:rPr lang="en-NZ" dirty="0"/>
              <a:t>1 km                  vs                 400 m </a:t>
            </a:r>
          </a:p>
        </p:txBody>
      </p:sp>
      <p:pic>
        <p:nvPicPr>
          <p:cNvPr id="307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0663" y="6538913"/>
            <a:ext cx="7191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785709" y="6415882"/>
            <a:ext cx="11398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344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E032ECE-5201-4A62-9A24-5FCCF6395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158" y="3927981"/>
            <a:ext cx="5879265" cy="2572324"/>
          </a:xfrm>
          <a:prstGeom prst="rect">
            <a:avLst/>
          </a:prstGeom>
          <a:ln>
            <a:solidFill>
              <a:schemeClr val="bg1">
                <a:lumMod val="65000"/>
              </a:schemeClr>
            </a:solidFill>
          </a:ln>
          <a:effectLst>
            <a:outerShdw blurRad="50800" dist="38100" dir="18900000" algn="bl" rotWithShape="0">
              <a:prstClr val="black">
                <a:alpha val="40000"/>
              </a:prstClr>
            </a:outerShdw>
          </a:effectLst>
        </p:spPr>
      </p:pic>
      <p:sp>
        <p:nvSpPr>
          <p:cNvPr id="2050" name="Rectangle 1"/>
          <p:cNvSpPr>
            <a:spLocks noGrp="1" noChangeArrowheads="1"/>
          </p:cNvSpPr>
          <p:nvPr>
            <p:ph type="title"/>
          </p:nvPr>
        </p:nvSpPr>
        <p:spPr>
          <a:xfrm>
            <a:off x="838201" y="365126"/>
            <a:ext cx="4729681" cy="1970669"/>
          </a:xfrm>
        </p:spPr>
        <p:txBody>
          <a:bodyPr vert="horz" lIns="91440" tIns="12803" rIns="91440" bIns="45720" rtlCol="0" anchor="ctr">
            <a:normAutofit/>
          </a:bodyPr>
          <a:lstStyle/>
          <a:p>
            <a:pPr>
              <a:tabLst>
                <a:tab pos="656706" algn="l"/>
                <a:tab pos="1313411" algn="l"/>
                <a:tab pos="1970117" algn="l"/>
                <a:tab pos="2626822" algn="l"/>
                <a:tab pos="3283529" algn="l"/>
                <a:tab pos="3940233" algn="l"/>
                <a:tab pos="4596940" algn="l"/>
                <a:tab pos="5253646" algn="l"/>
                <a:tab pos="5910351" algn="l"/>
                <a:tab pos="6567057" algn="l"/>
                <a:tab pos="7223762" algn="l"/>
                <a:tab pos="7880468" algn="l"/>
              </a:tabLst>
            </a:pPr>
            <a:r>
              <a:rPr lang="en-GB" sz="2400" dirty="0"/>
              <a:t>2014: Digital bathymetric model (DTM)</a:t>
            </a:r>
          </a:p>
        </p:txBody>
      </p:sp>
      <p:pic>
        <p:nvPicPr>
          <p:cNvPr id="2051"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93420" y="4846035"/>
            <a:ext cx="4232523" cy="1389320"/>
          </a:xfrm>
          <a:prstGeom prst="rect">
            <a:avLst/>
          </a:prstGeom>
          <a:noFill/>
          <a:ln w="9525">
            <a:noFill/>
            <a:round/>
            <a:headEnd/>
            <a:tailEnd/>
          </a:ln>
        </p:spPr>
      </p:pic>
      <p:pic>
        <p:nvPicPr>
          <p:cNvPr id="2052" name="Picture 3"/>
          <p:cNvPicPr>
            <a:picLocks noChangeAspect="1" noChangeArrowheads="1"/>
          </p:cNvPicPr>
          <p:nvPr/>
        </p:nvPicPr>
        <p:blipFill>
          <a:blip r:embed="rId5" cstate="print"/>
          <a:srcRect/>
          <a:stretch>
            <a:fillRect/>
          </a:stretch>
        </p:blipFill>
        <p:spPr bwMode="auto">
          <a:xfrm>
            <a:off x="1523520" y="0"/>
            <a:ext cx="0" cy="0"/>
          </a:xfrm>
          <a:prstGeom prst="rect">
            <a:avLst/>
          </a:prstGeom>
          <a:noFill/>
          <a:ln w="9525">
            <a:noFill/>
            <a:round/>
            <a:headEnd/>
            <a:tailEnd/>
          </a:ln>
        </p:spPr>
      </p:pic>
      <p:sp>
        <p:nvSpPr>
          <p:cNvPr id="6" name="TextBox 5">
            <a:extLst>
              <a:ext uri="{FF2B5EF4-FFF2-40B4-BE49-F238E27FC236}">
                <a16:creationId xmlns:a16="http://schemas.microsoft.com/office/drawing/2014/main" xmlns="" id="{A754713E-7645-4AD8-A12A-338EAD9A27A0}"/>
              </a:ext>
            </a:extLst>
          </p:cNvPr>
          <p:cNvSpPr txBox="1"/>
          <p:nvPr/>
        </p:nvSpPr>
        <p:spPr>
          <a:xfrm>
            <a:off x="988979" y="2189470"/>
            <a:ext cx="3980577" cy="1200329"/>
          </a:xfrm>
          <a:prstGeom prst="rect">
            <a:avLst/>
          </a:prstGeom>
          <a:noFill/>
        </p:spPr>
        <p:txBody>
          <a:bodyPr wrap="none" rtlCol="0">
            <a:spAutoFit/>
          </a:bodyPr>
          <a:lstStyle/>
          <a:p>
            <a:r>
              <a:rPr lang="en-GB" sz="2400" b="1" dirty="0"/>
              <a:t>But…</a:t>
            </a:r>
          </a:p>
          <a:p>
            <a:r>
              <a:rPr lang="en-GB" sz="2400" b="1" dirty="0"/>
              <a:t>Only 15% of ocean </a:t>
            </a:r>
          </a:p>
          <a:p>
            <a:r>
              <a:rPr lang="en-GB" sz="2400" b="1" dirty="0"/>
              <a:t>accurately in-situ mapped</a:t>
            </a:r>
            <a:endParaRPr lang="en-US" sz="2400" b="1" dirty="0"/>
          </a:p>
        </p:txBody>
      </p:sp>
      <p:pic>
        <p:nvPicPr>
          <p:cNvPr id="7" name="Picture 2">
            <a:extLst>
              <a:ext uri="{FF2B5EF4-FFF2-40B4-BE49-F238E27FC236}">
                <a16:creationId xmlns:a16="http://schemas.microsoft.com/office/drawing/2014/main" xmlns="" id="{689DC5B6-846A-4D55-B476-4181293711A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770348" y="365126"/>
            <a:ext cx="6055595" cy="4150180"/>
          </a:xfrm>
          <a:prstGeom prst="rect">
            <a:avLst/>
          </a:prstGeom>
          <a:noFill/>
          <a:ln w="9525">
            <a:noFill/>
            <a:round/>
            <a:headEnd/>
            <a:tailEnd/>
          </a:ln>
        </p:spPr>
      </p:pic>
      <p:pic>
        <p:nvPicPr>
          <p:cNvPr id="409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0317" y="6538405"/>
            <a:ext cx="7191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752793" y="6418263"/>
            <a:ext cx="11398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0922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692588" y="1146982"/>
            <a:ext cx="2819400" cy="929521"/>
          </a:xfrm>
        </p:spPr>
        <p:txBody>
          <a:bodyPr vert="horz" lIns="91440" tIns="12803" rIns="91440" bIns="45720" rtlCol="0" anchor="ctr">
            <a:normAutofit/>
          </a:bodyPr>
          <a:lstStyle/>
          <a:p>
            <a:pPr>
              <a:tabLst>
                <a:tab pos="656706" algn="l"/>
                <a:tab pos="1313411" algn="l"/>
                <a:tab pos="1970117" algn="l"/>
                <a:tab pos="2626822" algn="l"/>
                <a:tab pos="3283529" algn="l"/>
                <a:tab pos="3940233" algn="l"/>
                <a:tab pos="4596940" algn="l"/>
                <a:tab pos="5253646" algn="l"/>
                <a:tab pos="5910351" algn="l"/>
                <a:tab pos="6567057" algn="l"/>
                <a:tab pos="7223762" algn="l"/>
                <a:tab pos="7880468" algn="l"/>
              </a:tabLst>
            </a:pPr>
            <a:r>
              <a:rPr lang="en-GB" dirty="0"/>
              <a:t>Seabed 2030</a:t>
            </a:r>
          </a:p>
        </p:txBody>
      </p:sp>
      <p:pic>
        <p:nvPicPr>
          <p:cNvPr id="205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9497"/>
          <a:stretch/>
        </p:blipFill>
        <p:spPr bwMode="auto">
          <a:xfrm>
            <a:off x="4207419" y="1197436"/>
            <a:ext cx="7791595" cy="5146073"/>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1523520" y="0"/>
            <a:ext cx="0" cy="0"/>
          </a:xfrm>
          <a:prstGeom prst="rect">
            <a:avLst/>
          </a:prstGeom>
          <a:noFill/>
          <a:ln w="9525">
            <a:noFill/>
            <a:round/>
            <a:headEnd/>
            <a:tailEnd/>
          </a:ln>
        </p:spPr>
      </p:pic>
      <p:sp>
        <p:nvSpPr>
          <p:cNvPr id="7" name="Rectangle 6">
            <a:extLst>
              <a:ext uri="{FF2B5EF4-FFF2-40B4-BE49-F238E27FC236}">
                <a16:creationId xmlns:a16="http://schemas.microsoft.com/office/drawing/2014/main" xmlns="" id="{76F88A95-2461-48AE-9B5F-2AAE15830576}"/>
              </a:ext>
            </a:extLst>
          </p:cNvPr>
          <p:cNvSpPr/>
          <p:nvPr/>
        </p:nvSpPr>
        <p:spPr>
          <a:xfrm>
            <a:off x="2574076" y="408786"/>
            <a:ext cx="7417541" cy="461665"/>
          </a:xfrm>
          <a:prstGeom prst="rect">
            <a:avLst/>
          </a:prstGeom>
        </p:spPr>
        <p:txBody>
          <a:bodyPr wrap="square">
            <a:spAutoFit/>
          </a:bodyPr>
          <a:lstStyle/>
          <a:p>
            <a:r>
              <a:rPr lang="en-NZ" sz="2400" b="1" dirty="0">
                <a:solidFill>
                  <a:srgbClr val="0070C0"/>
                </a:solidFill>
                <a:latin typeface="Calibri" panose="020F0502020204030204" pitchFamily="34" charset="0"/>
              </a:rPr>
              <a:t>Vision</a:t>
            </a:r>
            <a:r>
              <a:rPr lang="en-NZ" sz="2400" dirty="0">
                <a:solidFill>
                  <a:srgbClr val="0070C0"/>
                </a:solidFill>
                <a:latin typeface="Calibri" panose="020F0502020204030204" pitchFamily="34" charset="0"/>
              </a:rPr>
              <a:t>: 100% of the World Ocean floor mapped by 2030</a:t>
            </a:r>
          </a:p>
        </p:txBody>
      </p:sp>
      <p:sp>
        <p:nvSpPr>
          <p:cNvPr id="8" name="Rectangle 7">
            <a:extLst>
              <a:ext uri="{FF2B5EF4-FFF2-40B4-BE49-F238E27FC236}">
                <a16:creationId xmlns:a16="http://schemas.microsoft.com/office/drawing/2014/main" xmlns="" id="{06212792-334F-4817-8FD0-5EB58858D919}"/>
              </a:ext>
            </a:extLst>
          </p:cNvPr>
          <p:cNvSpPr/>
          <p:nvPr/>
        </p:nvSpPr>
        <p:spPr>
          <a:xfrm>
            <a:off x="455921" y="2268805"/>
            <a:ext cx="3611639" cy="2862322"/>
          </a:xfrm>
          <a:prstGeom prst="rect">
            <a:avLst/>
          </a:prstGeom>
        </p:spPr>
        <p:txBody>
          <a:bodyPr wrap="square">
            <a:spAutoFit/>
          </a:bodyPr>
          <a:lstStyle/>
          <a:p>
            <a:r>
              <a:rPr lang="en-NZ" sz="2000" b="1" dirty="0">
                <a:solidFill>
                  <a:srgbClr val="0070C0"/>
                </a:solidFill>
                <a:latin typeface="Calibri" panose="020F0502020204030204" pitchFamily="34" charset="0"/>
              </a:rPr>
              <a:t>Mission</a:t>
            </a:r>
            <a:r>
              <a:rPr lang="en-NZ" sz="2000" dirty="0">
                <a:solidFill>
                  <a:srgbClr val="0070C0"/>
                </a:solidFill>
                <a:latin typeface="Calibri" panose="020F0502020204030204" pitchFamily="34" charset="0"/>
              </a:rPr>
              <a:t>: Produce the definitive map of the World Ocean floor by 2030 to empower the world to make policy decisions, use the ocean sustainability and undertake scientific research based on detailed bathymetric information of the Earth’s seabed.</a:t>
            </a:r>
          </a:p>
        </p:txBody>
      </p:sp>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713" y="6532563"/>
            <a:ext cx="7191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859189" y="6418915"/>
            <a:ext cx="11398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363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4D28FA78-ACDD-4F42-971B-CE907B024E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075" y="978522"/>
            <a:ext cx="7281171" cy="4575949"/>
          </a:xfrm>
          <a:prstGeom prst="rect">
            <a:avLst/>
          </a:prstGeom>
          <a:ln>
            <a:solidFill>
              <a:schemeClr val="bg1">
                <a:lumMod val="50000"/>
              </a:schemeClr>
            </a:solidFill>
          </a:ln>
        </p:spPr>
      </p:pic>
      <p:sp>
        <p:nvSpPr>
          <p:cNvPr id="10" name="Title 9">
            <a:extLst>
              <a:ext uri="{FF2B5EF4-FFF2-40B4-BE49-F238E27FC236}">
                <a16:creationId xmlns:a16="http://schemas.microsoft.com/office/drawing/2014/main" xmlns="" id="{E9FD9AF0-90D3-4B82-853F-D24F52BF9B7E}"/>
              </a:ext>
            </a:extLst>
          </p:cNvPr>
          <p:cNvSpPr>
            <a:spLocks noGrp="1"/>
          </p:cNvSpPr>
          <p:nvPr>
            <p:ph type="title"/>
          </p:nvPr>
        </p:nvSpPr>
        <p:spPr/>
        <p:txBody>
          <a:bodyPr>
            <a:normAutofit/>
          </a:bodyPr>
          <a:lstStyle/>
          <a:p>
            <a:r>
              <a:rPr lang="en-NZ" dirty="0">
                <a:solidFill>
                  <a:srgbClr val="3879AA"/>
                </a:solidFill>
              </a:rPr>
              <a:t>The Nippon Foundation – GEBCO – Seabed 2030</a:t>
            </a:r>
          </a:p>
        </p:txBody>
      </p:sp>
      <p:sp>
        <p:nvSpPr>
          <p:cNvPr id="20" name="Text Placeholder 4">
            <a:extLst>
              <a:ext uri="{FF2B5EF4-FFF2-40B4-BE49-F238E27FC236}">
                <a16:creationId xmlns:a16="http://schemas.microsoft.com/office/drawing/2014/main" xmlns="" id="{3E8A3F4B-BA98-49D9-8BE3-1DC7752AB1EB}"/>
              </a:ext>
            </a:extLst>
          </p:cNvPr>
          <p:cNvSpPr>
            <a:spLocks noGrp="1"/>
          </p:cNvSpPr>
          <p:nvPr>
            <p:ph type="body" sz="quarter" idx="10"/>
          </p:nvPr>
        </p:nvSpPr>
        <p:spPr>
          <a:xfrm>
            <a:off x="142961" y="5614456"/>
            <a:ext cx="5170715" cy="813640"/>
          </a:xfrm>
          <a:solidFill>
            <a:srgbClr val="FFFFFF"/>
          </a:solidFill>
        </p:spPr>
        <p:txBody>
          <a:bodyPr>
            <a:normAutofit/>
          </a:bodyPr>
          <a:lstStyle/>
          <a:p>
            <a:pPr>
              <a:lnSpc>
                <a:spcPct val="100000"/>
              </a:lnSpc>
              <a:spcBef>
                <a:spcPts val="0"/>
              </a:spcBef>
            </a:pPr>
            <a:r>
              <a:rPr lang="en-GB" sz="1400" dirty="0"/>
              <a:t>GDACC: Global Data Assembly and Coordination Centre</a:t>
            </a:r>
          </a:p>
          <a:p>
            <a:pPr>
              <a:lnSpc>
                <a:spcPct val="100000"/>
              </a:lnSpc>
              <a:spcBef>
                <a:spcPts val="0"/>
              </a:spcBef>
            </a:pPr>
            <a:r>
              <a:rPr lang="en-GB" sz="1400" dirty="0"/>
              <a:t>RDACC: Regional Data Assembly and Coordination Centre</a:t>
            </a:r>
          </a:p>
          <a:p>
            <a:pPr>
              <a:lnSpc>
                <a:spcPct val="100000"/>
              </a:lnSpc>
              <a:spcBef>
                <a:spcPts val="0"/>
              </a:spcBef>
            </a:pPr>
            <a:r>
              <a:rPr lang="en-GB" sz="1400" dirty="0"/>
              <a:t>SCRUM: Committee for Regional Undersea Mapping (IOC)n</a:t>
            </a:r>
          </a:p>
        </p:txBody>
      </p:sp>
      <p:sp>
        <p:nvSpPr>
          <p:cNvPr id="5" name="Oval 4">
            <a:extLst>
              <a:ext uri="{FF2B5EF4-FFF2-40B4-BE49-F238E27FC236}">
                <a16:creationId xmlns:a16="http://schemas.microsoft.com/office/drawing/2014/main" xmlns="" id="{4C4ABD20-80CA-4E49-A9D6-64FA51D967F6}"/>
              </a:ext>
            </a:extLst>
          </p:cNvPr>
          <p:cNvSpPr/>
          <p:nvPr/>
        </p:nvSpPr>
        <p:spPr>
          <a:xfrm>
            <a:off x="3056144" y="4668373"/>
            <a:ext cx="1049113" cy="924313"/>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4" name="TextBox 23">
            <a:extLst>
              <a:ext uri="{FF2B5EF4-FFF2-40B4-BE49-F238E27FC236}">
                <a16:creationId xmlns:a16="http://schemas.microsoft.com/office/drawing/2014/main" xmlns="" id="{847B9DB5-A0B6-46FC-B425-79DB6D5E9D59}"/>
              </a:ext>
            </a:extLst>
          </p:cNvPr>
          <p:cNvSpPr txBox="1"/>
          <p:nvPr/>
        </p:nvSpPr>
        <p:spPr>
          <a:xfrm>
            <a:off x="7887143" y="944331"/>
            <a:ext cx="2215671" cy="1492716"/>
          </a:xfrm>
          <a:prstGeom prst="rect">
            <a:avLst/>
          </a:prstGeom>
          <a:noFill/>
        </p:spPr>
        <p:txBody>
          <a:bodyPr wrap="none" rtlCol="0">
            <a:spAutoFit/>
          </a:bodyPr>
          <a:lstStyle/>
          <a:p>
            <a:pPr>
              <a:spcBef>
                <a:spcPts val="1000"/>
              </a:spcBef>
            </a:pPr>
            <a:r>
              <a:rPr lang="en-GB" b="1" dirty="0">
                <a:solidFill>
                  <a:srgbClr val="01225A"/>
                </a:solidFill>
              </a:rPr>
              <a:t>Project Team:</a:t>
            </a:r>
          </a:p>
          <a:p>
            <a:pPr marL="285744" indent="-285744">
              <a:spcBef>
                <a:spcPts val="1000"/>
              </a:spcBef>
              <a:buFontTx/>
              <a:buChar char="-"/>
            </a:pPr>
            <a:r>
              <a:rPr lang="en-GB" sz="1600" b="1" dirty="0">
                <a:solidFill>
                  <a:srgbClr val="01225A"/>
                </a:solidFill>
              </a:rPr>
              <a:t>Project Director</a:t>
            </a:r>
          </a:p>
          <a:p>
            <a:pPr marL="285744" indent="-285744">
              <a:spcBef>
                <a:spcPts val="1000"/>
              </a:spcBef>
              <a:buFontTx/>
              <a:buChar char="-"/>
            </a:pPr>
            <a:r>
              <a:rPr lang="en-GB" sz="1600" b="1" dirty="0">
                <a:solidFill>
                  <a:srgbClr val="01225A"/>
                </a:solidFill>
              </a:rPr>
              <a:t>RDACC leads (x4)</a:t>
            </a:r>
          </a:p>
          <a:p>
            <a:pPr marL="285744" indent="-285744">
              <a:spcBef>
                <a:spcPts val="1000"/>
              </a:spcBef>
              <a:buFontTx/>
              <a:buChar char="-"/>
            </a:pPr>
            <a:r>
              <a:rPr lang="en-GB" sz="1600" b="1" dirty="0">
                <a:solidFill>
                  <a:srgbClr val="01225A"/>
                </a:solidFill>
              </a:rPr>
              <a:t>GDACC Lead</a:t>
            </a:r>
          </a:p>
        </p:txBody>
      </p:sp>
      <p:sp>
        <p:nvSpPr>
          <p:cNvPr id="7" name="Text Placeholder 5">
            <a:extLst>
              <a:ext uri="{FF2B5EF4-FFF2-40B4-BE49-F238E27FC236}">
                <a16:creationId xmlns:a16="http://schemas.microsoft.com/office/drawing/2014/main" xmlns="" id="{98DE4C06-8B40-4409-95E9-0CD3FE8715B0}"/>
              </a:ext>
            </a:extLst>
          </p:cNvPr>
          <p:cNvSpPr txBox="1">
            <a:spLocks/>
          </p:cNvSpPr>
          <p:nvPr/>
        </p:nvSpPr>
        <p:spPr>
          <a:xfrm>
            <a:off x="7887143" y="4142309"/>
            <a:ext cx="3813555" cy="19764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lumMod val="7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70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dirty="0"/>
              <a:t>RMC: Regional Mapping Committee: experts from e.g., hydrographic agencies, research institutes, alumni of the Nippon Foundation/GEBCO </a:t>
            </a:r>
          </a:p>
        </p:txBody>
      </p:sp>
      <p:sp>
        <p:nvSpPr>
          <p:cNvPr id="2" name="Rectangle: Rounded Corners 1">
            <a:extLst>
              <a:ext uri="{FF2B5EF4-FFF2-40B4-BE49-F238E27FC236}">
                <a16:creationId xmlns:a16="http://schemas.microsoft.com/office/drawing/2014/main" xmlns="" id="{95820187-D626-4A86-B06C-4F204BB9E3F1}"/>
              </a:ext>
            </a:extLst>
          </p:cNvPr>
          <p:cNvSpPr/>
          <p:nvPr/>
        </p:nvSpPr>
        <p:spPr>
          <a:xfrm>
            <a:off x="6409437" y="4233649"/>
            <a:ext cx="985771" cy="4347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t>RMC</a:t>
            </a:r>
          </a:p>
        </p:txBody>
      </p:sp>
      <p:cxnSp>
        <p:nvCxnSpPr>
          <p:cNvPr id="13" name="Straight Arrow Connector 12">
            <a:extLst>
              <a:ext uri="{FF2B5EF4-FFF2-40B4-BE49-F238E27FC236}">
                <a16:creationId xmlns:a16="http://schemas.microsoft.com/office/drawing/2014/main" xmlns="" id="{F4A9FE72-1824-425F-B3B7-94D2D3A046B9}"/>
              </a:ext>
            </a:extLst>
          </p:cNvPr>
          <p:cNvCxnSpPr>
            <a:cxnSpLocks/>
          </p:cNvCxnSpPr>
          <p:nvPr/>
        </p:nvCxnSpPr>
        <p:spPr>
          <a:xfrm>
            <a:off x="1673225" y="4438651"/>
            <a:ext cx="0" cy="2582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492F1E19-74DF-426D-B893-660318939BC2}"/>
              </a:ext>
            </a:extLst>
          </p:cNvPr>
          <p:cNvCxnSpPr>
            <a:cxnSpLocks/>
          </p:cNvCxnSpPr>
          <p:nvPr/>
        </p:nvCxnSpPr>
        <p:spPr>
          <a:xfrm>
            <a:off x="2725143" y="4438651"/>
            <a:ext cx="0" cy="2582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1D56EA45-BF26-40A8-A23E-1F36ECC1B946}"/>
              </a:ext>
            </a:extLst>
          </p:cNvPr>
          <p:cNvCxnSpPr>
            <a:cxnSpLocks/>
          </p:cNvCxnSpPr>
          <p:nvPr/>
        </p:nvCxnSpPr>
        <p:spPr>
          <a:xfrm>
            <a:off x="3777061" y="4438651"/>
            <a:ext cx="0" cy="2582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2C65ABB3-4501-4782-A86F-1D5FD193E690}"/>
              </a:ext>
            </a:extLst>
          </p:cNvPr>
          <p:cNvCxnSpPr>
            <a:cxnSpLocks/>
          </p:cNvCxnSpPr>
          <p:nvPr/>
        </p:nvCxnSpPr>
        <p:spPr>
          <a:xfrm>
            <a:off x="4828979" y="4438651"/>
            <a:ext cx="0" cy="2582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C0EAF2F-8FB1-47AF-923B-18B1255510B5}"/>
              </a:ext>
            </a:extLst>
          </p:cNvPr>
          <p:cNvCxnSpPr/>
          <p:nvPr/>
        </p:nvCxnSpPr>
        <p:spPr>
          <a:xfrm flipH="1">
            <a:off x="1663701" y="4438651"/>
            <a:ext cx="473621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xmlns="" id="{6DBCF99F-BF50-4F52-985C-0AFA25CE0646}"/>
              </a:ext>
            </a:extLst>
          </p:cNvPr>
          <p:cNvSpPr txBox="1">
            <a:spLocks/>
          </p:cNvSpPr>
          <p:nvPr/>
        </p:nvSpPr>
        <p:spPr>
          <a:xfrm>
            <a:off x="5660573" y="5614456"/>
            <a:ext cx="5170715" cy="553411"/>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lumMod val="7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70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NZ" sz="1400" dirty="0"/>
              <a:t>TSCOM: Technical Sub-Committee on Ocean Mapping  (GEBCO)</a:t>
            </a:r>
          </a:p>
          <a:p>
            <a:pPr>
              <a:lnSpc>
                <a:spcPct val="100000"/>
              </a:lnSpc>
              <a:spcBef>
                <a:spcPts val="0"/>
              </a:spcBef>
            </a:pPr>
            <a:r>
              <a:rPr lang="en-GB" sz="1400" dirty="0"/>
              <a:t>SCUFN: </a:t>
            </a:r>
            <a:r>
              <a:rPr lang="en-NZ" sz="1400" dirty="0"/>
              <a:t>Sub-Committee on Undersea Feature Names (IHO)n</a:t>
            </a:r>
          </a:p>
        </p:txBody>
      </p:sp>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075" y="6532563"/>
            <a:ext cx="7191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45788" y="6418263"/>
            <a:ext cx="11398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781925" y="3962400"/>
            <a:ext cx="3771900" cy="1652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55878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EB4CB-449B-444D-845F-91485F0560A9}"/>
              </a:ext>
            </a:extLst>
          </p:cNvPr>
          <p:cNvSpPr>
            <a:spLocks noGrp="1"/>
          </p:cNvSpPr>
          <p:nvPr>
            <p:ph type="title"/>
          </p:nvPr>
        </p:nvSpPr>
        <p:spPr>
          <a:xfrm>
            <a:off x="528545" y="417871"/>
            <a:ext cx="4691593" cy="584775"/>
          </a:xfrm>
        </p:spPr>
        <p:txBody>
          <a:bodyPr/>
          <a:lstStyle/>
          <a:p>
            <a:pPr algn="ctr"/>
            <a:r>
              <a:rPr lang="en-NZ" dirty="0"/>
              <a:t>RDACCs &amp; GDACC</a:t>
            </a:r>
          </a:p>
        </p:txBody>
      </p:sp>
      <p:sp>
        <p:nvSpPr>
          <p:cNvPr id="7" name="TextBox 6">
            <a:extLst>
              <a:ext uri="{FF2B5EF4-FFF2-40B4-BE49-F238E27FC236}">
                <a16:creationId xmlns:a16="http://schemas.microsoft.com/office/drawing/2014/main" xmlns="" id="{7F75C310-1909-4B9F-A58D-030D84D398A2}"/>
              </a:ext>
            </a:extLst>
          </p:cNvPr>
          <p:cNvSpPr txBox="1"/>
          <p:nvPr/>
        </p:nvSpPr>
        <p:spPr>
          <a:xfrm>
            <a:off x="5550264" y="417871"/>
            <a:ext cx="4809202" cy="584775"/>
          </a:xfrm>
          <a:prstGeom prst="rect">
            <a:avLst/>
          </a:prstGeom>
          <a:noFill/>
        </p:spPr>
        <p:txBody>
          <a:bodyPr wrap="none" rtlCol="0">
            <a:spAutoFit/>
          </a:bodyPr>
          <a:lstStyle/>
          <a:p>
            <a:pPr algn="ctr"/>
            <a:r>
              <a:rPr lang="en-NZ" sz="1600" dirty="0">
                <a:solidFill>
                  <a:schemeClr val="tx2"/>
                </a:solidFill>
              </a:rPr>
              <a:t>Regional Data Assembly and Coordination Centres</a:t>
            </a:r>
          </a:p>
          <a:p>
            <a:pPr algn="ctr"/>
            <a:r>
              <a:rPr lang="en-NZ" sz="1600" dirty="0">
                <a:solidFill>
                  <a:schemeClr val="tx2"/>
                </a:solidFill>
              </a:rPr>
              <a:t>Global Data Assembly and Coordination Centres</a:t>
            </a:r>
          </a:p>
        </p:txBody>
      </p:sp>
      <p:grpSp>
        <p:nvGrpSpPr>
          <p:cNvPr id="24" name="Group 23">
            <a:extLst>
              <a:ext uri="{FF2B5EF4-FFF2-40B4-BE49-F238E27FC236}">
                <a16:creationId xmlns:a16="http://schemas.microsoft.com/office/drawing/2014/main" xmlns="" id="{B40A24AD-FEAB-4096-BEBC-08DC2F9632DF}"/>
              </a:ext>
            </a:extLst>
          </p:cNvPr>
          <p:cNvGrpSpPr/>
          <p:nvPr/>
        </p:nvGrpSpPr>
        <p:grpSpPr>
          <a:xfrm>
            <a:off x="4861560" y="1221910"/>
            <a:ext cx="7330440" cy="4846236"/>
            <a:chOff x="3901024" y="1002645"/>
            <a:chExt cx="8169735" cy="5401103"/>
          </a:xfrm>
        </p:grpSpPr>
        <p:pic>
          <p:nvPicPr>
            <p:cNvPr id="8" name="Picture 7">
              <a:extLst>
                <a:ext uri="{FF2B5EF4-FFF2-40B4-BE49-F238E27FC236}">
                  <a16:creationId xmlns:a16="http://schemas.microsoft.com/office/drawing/2014/main" xmlns="" id="{AB5D6BF9-23B4-4C79-933A-9012EE47CD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01024" y="1002645"/>
              <a:ext cx="8169735" cy="5401103"/>
            </a:xfrm>
            <a:prstGeom prst="rect">
              <a:avLst/>
            </a:prstGeom>
          </p:spPr>
        </p:pic>
        <p:sp>
          <p:nvSpPr>
            <p:cNvPr id="10" name="Oval 9">
              <a:extLst>
                <a:ext uri="{FF2B5EF4-FFF2-40B4-BE49-F238E27FC236}">
                  <a16:creationId xmlns:a16="http://schemas.microsoft.com/office/drawing/2014/main" xmlns="" id="{7B8DBA57-3767-4BE5-83F0-712586842A3F}"/>
                </a:ext>
              </a:extLst>
            </p:cNvPr>
            <p:cNvSpPr/>
            <p:nvPr/>
          </p:nvSpPr>
          <p:spPr>
            <a:xfrm>
              <a:off x="10789920" y="2904450"/>
              <a:ext cx="91440" cy="91440"/>
            </a:xfrm>
            <a:prstGeom prst="ellipse">
              <a:avLst/>
            </a:prstGeom>
            <a:solidFill>
              <a:srgbClr val="FFFF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Oval 10">
              <a:extLst>
                <a:ext uri="{FF2B5EF4-FFF2-40B4-BE49-F238E27FC236}">
                  <a16:creationId xmlns:a16="http://schemas.microsoft.com/office/drawing/2014/main" xmlns="" id="{056732DD-DBA5-472B-9787-8A36A2F695C5}"/>
                </a:ext>
              </a:extLst>
            </p:cNvPr>
            <p:cNvSpPr/>
            <p:nvPr/>
          </p:nvSpPr>
          <p:spPr>
            <a:xfrm>
              <a:off x="4538200" y="2630130"/>
              <a:ext cx="91440" cy="91440"/>
            </a:xfrm>
            <a:prstGeom prst="ellipse">
              <a:avLst/>
            </a:prstGeom>
            <a:solidFill>
              <a:srgbClr val="FFFF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a:extLst>
                <a:ext uri="{FF2B5EF4-FFF2-40B4-BE49-F238E27FC236}">
                  <a16:creationId xmlns:a16="http://schemas.microsoft.com/office/drawing/2014/main" xmlns="" id="{DAB5FE58-7F80-41B2-A759-A4685ED36AD3}"/>
                </a:ext>
              </a:extLst>
            </p:cNvPr>
            <p:cNvSpPr/>
            <p:nvPr/>
          </p:nvSpPr>
          <p:spPr>
            <a:xfrm>
              <a:off x="4312920" y="2721570"/>
              <a:ext cx="91440" cy="91440"/>
            </a:xfrm>
            <a:prstGeom prst="ellipse">
              <a:avLst/>
            </a:prstGeom>
            <a:solidFill>
              <a:srgbClr val="FFFF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Oval 12">
              <a:extLst>
                <a:ext uri="{FF2B5EF4-FFF2-40B4-BE49-F238E27FC236}">
                  <a16:creationId xmlns:a16="http://schemas.microsoft.com/office/drawing/2014/main" xmlns="" id="{5AA6D097-ABBB-4988-899C-17DDF4CF1241}"/>
                </a:ext>
              </a:extLst>
            </p:cNvPr>
            <p:cNvSpPr/>
            <p:nvPr/>
          </p:nvSpPr>
          <p:spPr>
            <a:xfrm>
              <a:off x="10896600" y="2813010"/>
              <a:ext cx="91440" cy="91440"/>
            </a:xfrm>
            <a:prstGeom prst="ellipse">
              <a:avLst/>
            </a:prstGeom>
            <a:solidFill>
              <a:srgbClr val="FFFF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a:extLst>
                <a:ext uri="{FF2B5EF4-FFF2-40B4-BE49-F238E27FC236}">
                  <a16:creationId xmlns:a16="http://schemas.microsoft.com/office/drawing/2014/main" xmlns="" id="{2E7CB349-A501-4FDC-995C-4BD1C3A6CF09}"/>
                </a:ext>
              </a:extLst>
            </p:cNvPr>
            <p:cNvSpPr/>
            <p:nvPr/>
          </p:nvSpPr>
          <p:spPr>
            <a:xfrm>
              <a:off x="8260080" y="4885650"/>
              <a:ext cx="91440" cy="91440"/>
            </a:xfrm>
            <a:prstGeom prst="ellipse">
              <a:avLst/>
            </a:prstGeom>
            <a:solidFill>
              <a:srgbClr val="FFFF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a:extLst>
                <a:ext uri="{FF2B5EF4-FFF2-40B4-BE49-F238E27FC236}">
                  <a16:creationId xmlns:a16="http://schemas.microsoft.com/office/drawing/2014/main" xmlns="" id="{560A3453-EEF6-405A-B900-29362551EFA5}"/>
                </a:ext>
              </a:extLst>
            </p:cNvPr>
            <p:cNvSpPr/>
            <p:nvPr/>
          </p:nvSpPr>
          <p:spPr>
            <a:xfrm>
              <a:off x="4565360" y="2416770"/>
              <a:ext cx="91440" cy="91440"/>
            </a:xfrm>
            <a:prstGeom prst="ellipse">
              <a:avLst/>
            </a:prstGeom>
            <a:solidFill>
              <a:srgbClr val="FFFF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extBox 15">
              <a:extLst>
                <a:ext uri="{FF2B5EF4-FFF2-40B4-BE49-F238E27FC236}">
                  <a16:creationId xmlns:a16="http://schemas.microsoft.com/office/drawing/2014/main" xmlns="" id="{A63E5160-9567-4A73-AE04-8E47E8DD4D12}"/>
                </a:ext>
              </a:extLst>
            </p:cNvPr>
            <p:cNvSpPr txBox="1"/>
            <p:nvPr/>
          </p:nvSpPr>
          <p:spPr>
            <a:xfrm>
              <a:off x="4656798" y="2247494"/>
              <a:ext cx="2029507" cy="377317"/>
            </a:xfrm>
            <a:prstGeom prst="rect">
              <a:avLst/>
            </a:prstGeom>
            <a:noFill/>
          </p:spPr>
          <p:txBody>
            <a:bodyPr wrap="none" rtlCol="0">
              <a:spAutoFit/>
            </a:bodyPr>
            <a:lstStyle/>
            <a:p>
              <a:r>
                <a:rPr lang="en-NZ" sz="1600" dirty="0">
                  <a:latin typeface="Arial Black" panose="020B0A04020102020204" pitchFamily="34" charset="0"/>
                </a:rPr>
                <a:t>Uni Stockholm</a:t>
              </a:r>
            </a:p>
          </p:txBody>
        </p:sp>
        <p:sp>
          <p:nvSpPr>
            <p:cNvPr id="17" name="TextBox 16">
              <a:extLst>
                <a:ext uri="{FF2B5EF4-FFF2-40B4-BE49-F238E27FC236}">
                  <a16:creationId xmlns:a16="http://schemas.microsoft.com/office/drawing/2014/main" xmlns="" id="{BDAC9F0E-A5EF-4D2C-9606-0E6FEF93CC3F}"/>
                </a:ext>
              </a:extLst>
            </p:cNvPr>
            <p:cNvSpPr txBox="1"/>
            <p:nvPr/>
          </p:nvSpPr>
          <p:spPr>
            <a:xfrm>
              <a:off x="8399616" y="4807813"/>
              <a:ext cx="893627" cy="377317"/>
            </a:xfrm>
            <a:prstGeom prst="rect">
              <a:avLst/>
            </a:prstGeom>
            <a:noFill/>
          </p:spPr>
          <p:txBody>
            <a:bodyPr wrap="none" rtlCol="0">
              <a:spAutoFit/>
            </a:bodyPr>
            <a:lstStyle/>
            <a:p>
              <a:r>
                <a:rPr lang="en-NZ" sz="1600" dirty="0">
                  <a:latin typeface="Arial Black" panose="020B0A04020102020204" pitchFamily="34" charset="0"/>
                </a:rPr>
                <a:t>NIWA</a:t>
              </a:r>
            </a:p>
          </p:txBody>
        </p:sp>
        <p:sp>
          <p:nvSpPr>
            <p:cNvPr id="18" name="TextBox 17">
              <a:extLst>
                <a:ext uri="{FF2B5EF4-FFF2-40B4-BE49-F238E27FC236}">
                  <a16:creationId xmlns:a16="http://schemas.microsoft.com/office/drawing/2014/main" xmlns="" id="{2300F5A7-8188-4C22-8C47-F8F207B763E6}"/>
                </a:ext>
              </a:extLst>
            </p:cNvPr>
            <p:cNvSpPr txBox="1"/>
            <p:nvPr/>
          </p:nvSpPr>
          <p:spPr>
            <a:xfrm>
              <a:off x="4629640" y="2566674"/>
              <a:ext cx="704254" cy="377317"/>
            </a:xfrm>
            <a:prstGeom prst="rect">
              <a:avLst/>
            </a:prstGeom>
            <a:noFill/>
          </p:spPr>
          <p:txBody>
            <a:bodyPr wrap="none" rtlCol="0">
              <a:spAutoFit/>
            </a:bodyPr>
            <a:lstStyle/>
            <a:p>
              <a:r>
                <a:rPr lang="en-NZ" sz="1600" dirty="0">
                  <a:latin typeface="Arial Black" panose="020B0A04020102020204" pitchFamily="34" charset="0"/>
                </a:rPr>
                <a:t>AWI</a:t>
              </a:r>
            </a:p>
          </p:txBody>
        </p:sp>
        <p:sp>
          <p:nvSpPr>
            <p:cNvPr id="19" name="TextBox 18">
              <a:extLst>
                <a:ext uri="{FF2B5EF4-FFF2-40B4-BE49-F238E27FC236}">
                  <a16:creationId xmlns:a16="http://schemas.microsoft.com/office/drawing/2014/main" xmlns="" id="{5E1CBA22-16BC-41C4-9F07-3C94B981BF5B}"/>
                </a:ext>
              </a:extLst>
            </p:cNvPr>
            <p:cNvSpPr txBox="1"/>
            <p:nvPr/>
          </p:nvSpPr>
          <p:spPr>
            <a:xfrm>
              <a:off x="3916264" y="2813010"/>
              <a:ext cx="932931" cy="377317"/>
            </a:xfrm>
            <a:prstGeom prst="rect">
              <a:avLst/>
            </a:prstGeom>
            <a:noFill/>
          </p:spPr>
          <p:txBody>
            <a:bodyPr wrap="none" rtlCol="0">
              <a:spAutoFit/>
            </a:bodyPr>
            <a:lstStyle/>
            <a:p>
              <a:r>
                <a:rPr lang="en-NZ" sz="1600" dirty="0">
                  <a:latin typeface="Arial Black" panose="020B0A04020102020204" pitchFamily="34" charset="0"/>
                </a:rPr>
                <a:t>BODC</a:t>
              </a:r>
            </a:p>
          </p:txBody>
        </p:sp>
        <p:sp>
          <p:nvSpPr>
            <p:cNvPr id="20" name="TextBox 19">
              <a:extLst>
                <a:ext uri="{FF2B5EF4-FFF2-40B4-BE49-F238E27FC236}">
                  <a16:creationId xmlns:a16="http://schemas.microsoft.com/office/drawing/2014/main" xmlns="" id="{5E07C7BF-D1E1-463B-84A9-F39A9889064E}"/>
                </a:ext>
              </a:extLst>
            </p:cNvPr>
            <p:cNvSpPr txBox="1"/>
            <p:nvPr/>
          </p:nvSpPr>
          <p:spPr>
            <a:xfrm>
              <a:off x="10942320" y="2611615"/>
              <a:ext cx="779288" cy="377317"/>
            </a:xfrm>
            <a:prstGeom prst="rect">
              <a:avLst/>
            </a:prstGeom>
            <a:noFill/>
          </p:spPr>
          <p:txBody>
            <a:bodyPr wrap="none" rtlCol="0">
              <a:spAutoFit/>
            </a:bodyPr>
            <a:lstStyle/>
            <a:p>
              <a:r>
                <a:rPr lang="en-NZ" sz="1600" dirty="0">
                  <a:latin typeface="Arial Black" panose="020B0A04020102020204" pitchFamily="34" charset="0"/>
                </a:rPr>
                <a:t>UNH</a:t>
              </a:r>
            </a:p>
          </p:txBody>
        </p:sp>
        <p:sp>
          <p:nvSpPr>
            <p:cNvPr id="21" name="TextBox 20">
              <a:extLst>
                <a:ext uri="{FF2B5EF4-FFF2-40B4-BE49-F238E27FC236}">
                  <a16:creationId xmlns:a16="http://schemas.microsoft.com/office/drawing/2014/main" xmlns="" id="{375DDFC0-CF3D-4275-8FEA-6F44CBA2598B}"/>
                </a:ext>
              </a:extLst>
            </p:cNvPr>
            <p:cNvSpPr txBox="1"/>
            <p:nvPr/>
          </p:nvSpPr>
          <p:spPr>
            <a:xfrm>
              <a:off x="10531745" y="2995890"/>
              <a:ext cx="891840" cy="377317"/>
            </a:xfrm>
            <a:prstGeom prst="rect">
              <a:avLst/>
            </a:prstGeom>
            <a:noFill/>
          </p:spPr>
          <p:txBody>
            <a:bodyPr wrap="none" rtlCol="0">
              <a:spAutoFit/>
            </a:bodyPr>
            <a:lstStyle/>
            <a:p>
              <a:r>
                <a:rPr lang="en-NZ" sz="1600" dirty="0">
                  <a:latin typeface="Arial Black" panose="020B0A04020102020204" pitchFamily="34" charset="0"/>
                </a:rPr>
                <a:t>LDEO</a:t>
              </a:r>
            </a:p>
          </p:txBody>
        </p:sp>
      </p:grpSp>
      <p:sp>
        <p:nvSpPr>
          <p:cNvPr id="22" name="Text Placeholder 3">
            <a:extLst>
              <a:ext uri="{FF2B5EF4-FFF2-40B4-BE49-F238E27FC236}">
                <a16:creationId xmlns:a16="http://schemas.microsoft.com/office/drawing/2014/main" xmlns="" id="{F1D1F182-5F14-495A-ADE3-39F0E340B295}"/>
              </a:ext>
            </a:extLst>
          </p:cNvPr>
          <p:cNvSpPr>
            <a:spLocks noGrp="1"/>
          </p:cNvSpPr>
          <p:nvPr>
            <p:ph type="body" sz="quarter" idx="10"/>
          </p:nvPr>
        </p:nvSpPr>
        <p:spPr>
          <a:xfrm>
            <a:off x="161976" y="1221910"/>
            <a:ext cx="4866989" cy="4923007"/>
          </a:xfrm>
        </p:spPr>
        <p:txBody>
          <a:bodyPr>
            <a:noAutofit/>
          </a:bodyPr>
          <a:lstStyle/>
          <a:p>
            <a:pPr marL="285744" indent="-285744">
              <a:lnSpc>
                <a:spcPts val="2300"/>
              </a:lnSpc>
              <a:buFont typeface="Wingdings" panose="05000000000000000000" pitchFamily="2" charset="2"/>
              <a:buChar char="Ø"/>
            </a:pPr>
            <a:r>
              <a:rPr lang="en-US" sz="1800" dirty="0">
                <a:solidFill>
                  <a:srgbClr val="01225A"/>
                </a:solidFill>
              </a:rPr>
              <a:t>Assembling regional database and production of a bathymetric grid.   </a:t>
            </a:r>
          </a:p>
          <a:p>
            <a:pPr marL="285744" indent="-285744">
              <a:lnSpc>
                <a:spcPts val="2300"/>
              </a:lnSpc>
              <a:buFont typeface="Wingdings" panose="05000000000000000000" pitchFamily="2" charset="2"/>
              <a:buChar char="Ø"/>
            </a:pPr>
            <a:r>
              <a:rPr lang="en-US" sz="1800" dirty="0">
                <a:solidFill>
                  <a:srgbClr val="01225A"/>
                </a:solidFill>
              </a:rPr>
              <a:t>Identify existing data </a:t>
            </a:r>
          </a:p>
          <a:p>
            <a:pPr marL="285744" indent="-285744">
              <a:lnSpc>
                <a:spcPts val="2300"/>
              </a:lnSpc>
              <a:buFont typeface="Wingdings" panose="05000000000000000000" pitchFamily="2" charset="2"/>
              <a:buChar char="Ø"/>
            </a:pPr>
            <a:r>
              <a:rPr lang="en-US" sz="1800" dirty="0">
                <a:solidFill>
                  <a:srgbClr val="01225A"/>
                </a:solidFill>
              </a:rPr>
              <a:t>Develop appropriate metadata and standards </a:t>
            </a:r>
            <a:br>
              <a:rPr lang="en-US" sz="1800" dirty="0">
                <a:solidFill>
                  <a:srgbClr val="01225A"/>
                </a:solidFill>
              </a:rPr>
            </a:br>
            <a:r>
              <a:rPr lang="en-US" sz="1800" dirty="0">
                <a:solidFill>
                  <a:srgbClr val="01225A"/>
                </a:solidFill>
              </a:rPr>
              <a:t>and gridding tools   </a:t>
            </a:r>
          </a:p>
          <a:p>
            <a:pPr marL="285744" indent="-285744">
              <a:lnSpc>
                <a:spcPts val="2300"/>
              </a:lnSpc>
              <a:buFont typeface="Wingdings" panose="05000000000000000000" pitchFamily="2" charset="2"/>
              <a:buChar char="Ø"/>
            </a:pPr>
            <a:r>
              <a:rPr lang="en-US" sz="1800" dirty="0">
                <a:solidFill>
                  <a:srgbClr val="01225A"/>
                </a:solidFill>
              </a:rPr>
              <a:t>Identify data gaps and opportunities for </a:t>
            </a:r>
            <a:br>
              <a:rPr lang="en-US" sz="1800" dirty="0">
                <a:solidFill>
                  <a:srgbClr val="01225A"/>
                </a:solidFill>
              </a:rPr>
            </a:br>
            <a:r>
              <a:rPr lang="en-US" sz="1800" dirty="0">
                <a:solidFill>
                  <a:srgbClr val="01225A"/>
                </a:solidFill>
              </a:rPr>
              <a:t>new data collection</a:t>
            </a:r>
          </a:p>
          <a:p>
            <a:pPr marL="285744" indent="-285744">
              <a:lnSpc>
                <a:spcPts val="2300"/>
              </a:lnSpc>
              <a:buFont typeface="Wingdings" panose="05000000000000000000" pitchFamily="2" charset="2"/>
              <a:buChar char="Ø"/>
            </a:pPr>
            <a:r>
              <a:rPr lang="en-US" sz="1800" dirty="0">
                <a:solidFill>
                  <a:srgbClr val="01225A"/>
                </a:solidFill>
              </a:rPr>
              <a:t>Facilitate new mapping endeavors </a:t>
            </a:r>
          </a:p>
          <a:p>
            <a:pPr marL="285744" indent="-285744">
              <a:lnSpc>
                <a:spcPts val="2300"/>
              </a:lnSpc>
              <a:buFont typeface="Wingdings" panose="05000000000000000000" pitchFamily="2" charset="2"/>
              <a:buChar char="Ø"/>
            </a:pPr>
            <a:r>
              <a:rPr lang="en-US" sz="1800" dirty="0">
                <a:solidFill>
                  <a:srgbClr val="01225A"/>
                </a:solidFill>
              </a:rPr>
              <a:t>Coordinate ongoing activities among stakeholders.  </a:t>
            </a:r>
          </a:p>
          <a:p>
            <a:pPr marL="285744" indent="-285744">
              <a:lnSpc>
                <a:spcPts val="2300"/>
              </a:lnSpc>
              <a:buFont typeface="Wingdings" panose="05000000000000000000" pitchFamily="2" charset="2"/>
              <a:buChar char="Ø"/>
            </a:pPr>
            <a:r>
              <a:rPr lang="en-US" sz="1800" dirty="0">
                <a:solidFill>
                  <a:srgbClr val="01225A"/>
                </a:solidFill>
              </a:rPr>
              <a:t>Establish Regional Mapping Committees</a:t>
            </a:r>
          </a:p>
          <a:p>
            <a:pPr marL="285744" indent="-285744">
              <a:lnSpc>
                <a:spcPts val="2300"/>
              </a:lnSpc>
              <a:buFont typeface="Wingdings" panose="05000000000000000000" pitchFamily="2" charset="2"/>
              <a:buChar char="Ø"/>
            </a:pPr>
            <a:r>
              <a:rPr lang="en-US" sz="1800" dirty="0">
                <a:solidFill>
                  <a:srgbClr val="01225A"/>
                </a:solidFill>
              </a:rPr>
              <a:t>Work on issue of protected data for reasons of </a:t>
            </a:r>
            <a:br>
              <a:rPr lang="en-US" sz="1800" dirty="0">
                <a:solidFill>
                  <a:srgbClr val="01225A"/>
                </a:solidFill>
              </a:rPr>
            </a:br>
            <a:r>
              <a:rPr lang="en-US" sz="1800" dirty="0">
                <a:solidFill>
                  <a:srgbClr val="01225A"/>
                </a:solidFill>
              </a:rPr>
              <a:t>national security and/commercial protection.</a:t>
            </a:r>
            <a:endParaRPr lang="en-NZ" sz="1800" dirty="0">
              <a:solidFill>
                <a:srgbClr val="01225A"/>
              </a:solidFill>
            </a:endParaRPr>
          </a:p>
        </p:txBody>
      </p:sp>
      <p:sp>
        <p:nvSpPr>
          <p:cNvPr id="3" name="Oval 2"/>
          <p:cNvSpPr/>
          <p:nvPr/>
        </p:nvSpPr>
        <p:spPr>
          <a:xfrm>
            <a:off x="8526780" y="4351867"/>
            <a:ext cx="1277620" cy="8805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17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9238" y="6542088"/>
            <a:ext cx="7191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20617" y="6419057"/>
            <a:ext cx="11398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6561" y="4788051"/>
            <a:ext cx="4287339" cy="62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468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833F0-FC25-4CD8-B7FB-B87B5B8102A4}"/>
              </a:ext>
            </a:extLst>
          </p:cNvPr>
          <p:cNvSpPr>
            <a:spLocks noGrp="1"/>
          </p:cNvSpPr>
          <p:nvPr>
            <p:ph type="title"/>
          </p:nvPr>
        </p:nvSpPr>
        <p:spPr/>
        <p:txBody>
          <a:bodyPr>
            <a:normAutofit/>
          </a:bodyPr>
          <a:lstStyle/>
          <a:p>
            <a:r>
              <a:rPr lang="en-NZ" dirty="0"/>
              <a:t>The Seabed 2030 South and West Pacific Centre </a:t>
            </a:r>
          </a:p>
        </p:txBody>
      </p:sp>
      <p:sp>
        <p:nvSpPr>
          <p:cNvPr id="4" name="TextBox 3">
            <a:extLst>
              <a:ext uri="{FF2B5EF4-FFF2-40B4-BE49-F238E27FC236}">
                <a16:creationId xmlns:a16="http://schemas.microsoft.com/office/drawing/2014/main" xmlns="" id="{6C33669D-1D13-4E49-854B-B847B2FFB837}"/>
              </a:ext>
            </a:extLst>
          </p:cNvPr>
          <p:cNvSpPr txBox="1"/>
          <p:nvPr/>
        </p:nvSpPr>
        <p:spPr>
          <a:xfrm>
            <a:off x="7596514" y="2279517"/>
            <a:ext cx="4738023" cy="3170099"/>
          </a:xfrm>
          <a:prstGeom prst="rect">
            <a:avLst/>
          </a:prstGeom>
          <a:noFill/>
        </p:spPr>
        <p:txBody>
          <a:bodyPr wrap="square" rtlCol="0">
            <a:spAutoFit/>
          </a:bodyPr>
          <a:lstStyle/>
          <a:p>
            <a:pPr marL="285744" indent="-285744">
              <a:spcBef>
                <a:spcPts val="1200"/>
              </a:spcBef>
              <a:buFontTx/>
              <a:buChar char="-"/>
            </a:pPr>
            <a:r>
              <a:rPr lang="en-NZ" sz="2000" dirty="0">
                <a:solidFill>
                  <a:schemeClr val="tx2">
                    <a:lumMod val="75000"/>
                  </a:schemeClr>
                </a:solidFill>
                <a:latin typeface="Calibri" panose="020F0502020204030204" pitchFamily="34" charset="0"/>
              </a:rPr>
              <a:t>39 countries (China </a:t>
            </a:r>
            <a:r>
              <a:rPr lang="en-NZ" sz="2000" dirty="0">
                <a:solidFill>
                  <a:schemeClr val="tx2">
                    <a:lumMod val="75000"/>
                  </a:schemeClr>
                </a:solidFill>
                <a:latin typeface="Calibri" panose="020F0502020204030204" pitchFamily="34" charset="0"/>
                <a:sym typeface="Wingdings" panose="05000000000000000000" pitchFamily="2" charset="2"/>
              </a:rPr>
              <a:t> Tonga)</a:t>
            </a:r>
            <a:endParaRPr lang="en-NZ" sz="2000" dirty="0">
              <a:solidFill>
                <a:schemeClr val="tx2">
                  <a:lumMod val="75000"/>
                </a:schemeClr>
              </a:solidFill>
              <a:latin typeface="Calibri" panose="020F0502020204030204" pitchFamily="34" charset="0"/>
            </a:endParaRPr>
          </a:p>
          <a:p>
            <a:pPr marL="285744" indent="-285744">
              <a:spcBef>
                <a:spcPts val="1200"/>
              </a:spcBef>
              <a:buFontTx/>
              <a:buChar char="-"/>
            </a:pPr>
            <a:r>
              <a:rPr lang="en-NZ" sz="2000" dirty="0">
                <a:solidFill>
                  <a:schemeClr val="tx2">
                    <a:lumMod val="75000"/>
                  </a:schemeClr>
                </a:solidFill>
                <a:latin typeface="Calibri" panose="020F0502020204030204" pitchFamily="34" charset="0"/>
              </a:rPr>
              <a:t>~150,000,000 km²</a:t>
            </a:r>
          </a:p>
          <a:p>
            <a:pPr marL="285744" indent="-285744">
              <a:spcBef>
                <a:spcPts val="1200"/>
              </a:spcBef>
              <a:buFontTx/>
              <a:buChar char="-"/>
            </a:pPr>
            <a:r>
              <a:rPr lang="en-NZ" sz="2000" dirty="0">
                <a:solidFill>
                  <a:schemeClr val="tx2">
                    <a:lumMod val="75000"/>
                  </a:schemeClr>
                </a:solidFill>
                <a:latin typeface="Calibri" panose="020F0502020204030204" pitchFamily="34" charset="0"/>
              </a:rPr>
              <a:t>Southern Ocean</a:t>
            </a:r>
          </a:p>
          <a:p>
            <a:pPr marL="285744" indent="-285744">
              <a:spcBef>
                <a:spcPts val="1200"/>
              </a:spcBef>
              <a:buFontTx/>
              <a:buChar char="-"/>
            </a:pPr>
            <a:r>
              <a:rPr lang="en-NZ" sz="2000" dirty="0">
                <a:solidFill>
                  <a:schemeClr val="tx2">
                    <a:lumMod val="75000"/>
                  </a:schemeClr>
                </a:solidFill>
                <a:latin typeface="Calibri" panose="020F0502020204030204" pitchFamily="34" charset="0"/>
              </a:rPr>
              <a:t>Shallow internal seas</a:t>
            </a:r>
          </a:p>
          <a:p>
            <a:pPr marL="285744" indent="-285744">
              <a:spcBef>
                <a:spcPts val="1200"/>
              </a:spcBef>
              <a:buFontTx/>
              <a:buChar char="-"/>
            </a:pPr>
            <a:r>
              <a:rPr lang="en-NZ" sz="2000" dirty="0">
                <a:solidFill>
                  <a:schemeClr val="tx2">
                    <a:lumMod val="75000"/>
                  </a:schemeClr>
                </a:solidFill>
                <a:latin typeface="Calibri" panose="020F0502020204030204" pitchFamily="34" charset="0"/>
              </a:rPr>
              <a:t>EEZ + ECS</a:t>
            </a:r>
          </a:p>
          <a:p>
            <a:pPr marL="285744" indent="-285744">
              <a:spcBef>
                <a:spcPts val="1200"/>
              </a:spcBef>
              <a:buFontTx/>
              <a:buChar char="-"/>
            </a:pPr>
            <a:r>
              <a:rPr lang="en-NZ" sz="2000" dirty="0">
                <a:solidFill>
                  <a:schemeClr val="tx2">
                    <a:lumMod val="75000"/>
                  </a:schemeClr>
                </a:solidFill>
                <a:latin typeface="Calibri" panose="020F0502020204030204" pitchFamily="34" charset="0"/>
              </a:rPr>
              <a:t>Contested areas</a:t>
            </a:r>
          </a:p>
          <a:p>
            <a:pPr marL="285744" indent="-285744">
              <a:spcBef>
                <a:spcPts val="1200"/>
              </a:spcBef>
              <a:buFontTx/>
              <a:buChar char="-"/>
            </a:pPr>
            <a:r>
              <a:rPr lang="en-NZ" sz="2000" dirty="0">
                <a:solidFill>
                  <a:schemeClr val="tx2">
                    <a:lumMod val="75000"/>
                  </a:schemeClr>
                </a:solidFill>
                <a:latin typeface="Calibri" panose="020F0502020204030204" pitchFamily="34" charset="0"/>
              </a:rPr>
              <a:t>Highly mapped and unknown regions</a:t>
            </a:r>
          </a:p>
        </p:txBody>
      </p:sp>
      <p:grpSp>
        <p:nvGrpSpPr>
          <p:cNvPr id="20" name="Group 19">
            <a:extLst>
              <a:ext uri="{FF2B5EF4-FFF2-40B4-BE49-F238E27FC236}">
                <a16:creationId xmlns:a16="http://schemas.microsoft.com/office/drawing/2014/main" xmlns="" id="{54817D56-1695-418E-997E-5B0180E084FC}"/>
              </a:ext>
            </a:extLst>
          </p:cNvPr>
          <p:cNvGrpSpPr/>
          <p:nvPr/>
        </p:nvGrpSpPr>
        <p:grpSpPr>
          <a:xfrm>
            <a:off x="9071837" y="235920"/>
            <a:ext cx="2700771" cy="1526805"/>
            <a:chOff x="9076200" y="235919"/>
            <a:chExt cx="1951106" cy="1103003"/>
          </a:xfrm>
        </p:grpSpPr>
        <p:pic>
          <p:nvPicPr>
            <p:cNvPr id="27" name="Picture 26">
              <a:extLst>
                <a:ext uri="{FF2B5EF4-FFF2-40B4-BE49-F238E27FC236}">
                  <a16:creationId xmlns:a16="http://schemas.microsoft.com/office/drawing/2014/main" xmlns="" id="{5445B59E-9732-496F-9D6A-102D82864B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14006" y="795371"/>
              <a:ext cx="342062" cy="543551"/>
            </a:xfrm>
            <a:prstGeom prst="rect">
              <a:avLst/>
            </a:prstGeom>
          </p:spPr>
        </p:pic>
        <p:pic>
          <p:nvPicPr>
            <p:cNvPr id="28" name="Picture 27">
              <a:extLst>
                <a:ext uri="{FF2B5EF4-FFF2-40B4-BE49-F238E27FC236}">
                  <a16:creationId xmlns:a16="http://schemas.microsoft.com/office/drawing/2014/main" xmlns="" id="{8DD6898E-1D6F-4B67-9153-2AF5A0ACBF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0185" y="235919"/>
              <a:ext cx="1927121" cy="466364"/>
            </a:xfrm>
            <a:prstGeom prst="rect">
              <a:avLst/>
            </a:prstGeom>
          </p:spPr>
        </p:pic>
        <p:pic>
          <p:nvPicPr>
            <p:cNvPr id="23" name="Picture 22">
              <a:extLst>
                <a:ext uri="{FF2B5EF4-FFF2-40B4-BE49-F238E27FC236}">
                  <a16:creationId xmlns:a16="http://schemas.microsoft.com/office/drawing/2014/main" xmlns="" id="{1A6B7184-D12C-4EE5-8BD9-83C4355E99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76200" y="896329"/>
              <a:ext cx="1199885" cy="341634"/>
            </a:xfrm>
            <a:prstGeom prst="rect">
              <a:avLst/>
            </a:prstGeom>
          </p:spPr>
        </p:pic>
      </p:grpSp>
      <p:grpSp>
        <p:nvGrpSpPr>
          <p:cNvPr id="30" name="Group 29">
            <a:extLst>
              <a:ext uri="{FF2B5EF4-FFF2-40B4-BE49-F238E27FC236}">
                <a16:creationId xmlns:a16="http://schemas.microsoft.com/office/drawing/2014/main" xmlns="" id="{4877992D-FDF2-4AE9-9030-BC9C32EA3DB3}"/>
              </a:ext>
            </a:extLst>
          </p:cNvPr>
          <p:cNvGrpSpPr/>
          <p:nvPr/>
        </p:nvGrpSpPr>
        <p:grpSpPr>
          <a:xfrm>
            <a:off x="403796" y="1010327"/>
            <a:ext cx="7120955" cy="5114600"/>
            <a:chOff x="5664163" y="1017021"/>
            <a:chExt cx="6408677" cy="4603010"/>
          </a:xfrm>
        </p:grpSpPr>
        <p:grpSp>
          <p:nvGrpSpPr>
            <p:cNvPr id="31" name="Group 30">
              <a:extLst>
                <a:ext uri="{FF2B5EF4-FFF2-40B4-BE49-F238E27FC236}">
                  <a16:creationId xmlns:a16="http://schemas.microsoft.com/office/drawing/2014/main" xmlns="" id="{A0B0F691-28AA-40A3-A894-917CA2B4C18F}"/>
                </a:ext>
              </a:extLst>
            </p:cNvPr>
            <p:cNvGrpSpPr/>
            <p:nvPr/>
          </p:nvGrpSpPr>
          <p:grpSpPr>
            <a:xfrm>
              <a:off x="5672003" y="1017021"/>
              <a:ext cx="6375399" cy="4603010"/>
              <a:chOff x="3447677" y="76367"/>
              <a:chExt cx="7441996" cy="5373088"/>
            </a:xfrm>
          </p:grpSpPr>
          <p:pic>
            <p:nvPicPr>
              <p:cNvPr id="35" name="Picture 34">
                <a:extLst>
                  <a:ext uri="{FF2B5EF4-FFF2-40B4-BE49-F238E27FC236}">
                    <a16:creationId xmlns:a16="http://schemas.microsoft.com/office/drawing/2014/main" xmlns="" id="{E3AAF4C9-7FA7-47D4-BE97-D1BB077615B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88709" y="76367"/>
                <a:ext cx="4400964" cy="5373088"/>
              </a:xfrm>
              <a:prstGeom prst="rect">
                <a:avLst/>
              </a:prstGeom>
              <a:ln>
                <a:solidFill>
                  <a:schemeClr val="bg1">
                    <a:lumMod val="50000"/>
                  </a:schemeClr>
                </a:solidFill>
              </a:ln>
            </p:spPr>
          </p:pic>
          <p:pic>
            <p:nvPicPr>
              <p:cNvPr id="36" name="Picture 35">
                <a:extLst>
                  <a:ext uri="{FF2B5EF4-FFF2-40B4-BE49-F238E27FC236}">
                    <a16:creationId xmlns:a16="http://schemas.microsoft.com/office/drawing/2014/main" xmlns="" id="{17EB4370-B2AA-4DFC-A402-54A0CA0820C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47677" y="76367"/>
                <a:ext cx="3053732" cy="5373088"/>
              </a:xfrm>
              <a:prstGeom prst="rect">
                <a:avLst/>
              </a:prstGeom>
              <a:ln>
                <a:solidFill>
                  <a:schemeClr val="bg1">
                    <a:lumMod val="50000"/>
                  </a:schemeClr>
                </a:solidFill>
              </a:ln>
            </p:spPr>
          </p:pic>
        </p:grpSp>
        <p:sp>
          <p:nvSpPr>
            <p:cNvPr id="32" name="Freeform: Shape 31">
              <a:extLst>
                <a:ext uri="{FF2B5EF4-FFF2-40B4-BE49-F238E27FC236}">
                  <a16:creationId xmlns:a16="http://schemas.microsoft.com/office/drawing/2014/main" xmlns="" id="{566DAA5B-491C-43E0-B63F-138C1B4BBECE}"/>
                </a:ext>
              </a:extLst>
            </p:cNvPr>
            <p:cNvSpPr/>
            <p:nvPr/>
          </p:nvSpPr>
          <p:spPr>
            <a:xfrm>
              <a:off x="5664163" y="1025038"/>
              <a:ext cx="6389174" cy="2268442"/>
            </a:xfrm>
            <a:custGeom>
              <a:avLst/>
              <a:gdLst>
                <a:gd name="connsiteX0" fmla="*/ 0 w 7458075"/>
                <a:gd name="connsiteY0" fmla="*/ 1066800 h 2647950"/>
                <a:gd name="connsiteX1" fmla="*/ 2505075 w 7458075"/>
                <a:gd name="connsiteY1" fmla="*/ 1066800 h 2647950"/>
                <a:gd name="connsiteX2" fmla="*/ 2505075 w 7458075"/>
                <a:gd name="connsiteY2" fmla="*/ 1362075 h 2647950"/>
                <a:gd name="connsiteX3" fmla="*/ 3305175 w 7458075"/>
                <a:gd name="connsiteY3" fmla="*/ 1362075 h 2647950"/>
                <a:gd name="connsiteX4" fmla="*/ 3305175 w 7458075"/>
                <a:gd name="connsiteY4" fmla="*/ 2647950 h 2647950"/>
                <a:gd name="connsiteX5" fmla="*/ 7458075 w 7458075"/>
                <a:gd name="connsiteY5" fmla="*/ 2647950 h 2647950"/>
                <a:gd name="connsiteX6" fmla="*/ 7458075 w 7458075"/>
                <a:gd name="connsiteY6" fmla="*/ 0 h 2647950"/>
                <a:gd name="connsiteX7" fmla="*/ 9525 w 7458075"/>
                <a:gd name="connsiteY7" fmla="*/ 0 h 2647950"/>
                <a:gd name="connsiteX8" fmla="*/ 0 w 7458075"/>
                <a:gd name="connsiteY8" fmla="*/ 1066800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58075" h="2647950">
                  <a:moveTo>
                    <a:pt x="0" y="1066800"/>
                  </a:moveTo>
                  <a:lnTo>
                    <a:pt x="2505075" y="1066800"/>
                  </a:lnTo>
                  <a:lnTo>
                    <a:pt x="2505075" y="1362075"/>
                  </a:lnTo>
                  <a:lnTo>
                    <a:pt x="3305175" y="1362075"/>
                  </a:lnTo>
                  <a:lnTo>
                    <a:pt x="3305175" y="2647950"/>
                  </a:lnTo>
                  <a:lnTo>
                    <a:pt x="7458075" y="2647950"/>
                  </a:lnTo>
                  <a:lnTo>
                    <a:pt x="7458075" y="0"/>
                  </a:lnTo>
                  <a:lnTo>
                    <a:pt x="9525" y="0"/>
                  </a:lnTo>
                  <a:lnTo>
                    <a:pt x="0" y="1066800"/>
                  </a:lnTo>
                  <a:close/>
                </a:path>
              </a:pathLst>
            </a:custGeom>
            <a:solidFill>
              <a:srgbClr val="FFFFFF">
                <a:alpha val="60000"/>
              </a:srgb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3" name="Freeform: Shape 32">
              <a:extLst>
                <a:ext uri="{FF2B5EF4-FFF2-40B4-BE49-F238E27FC236}">
                  <a16:creationId xmlns:a16="http://schemas.microsoft.com/office/drawing/2014/main" xmlns="" id="{D1DCB740-42DF-45E8-982F-DF2505D4CB63}"/>
                </a:ext>
              </a:extLst>
            </p:cNvPr>
            <p:cNvSpPr/>
            <p:nvPr/>
          </p:nvSpPr>
          <p:spPr>
            <a:xfrm>
              <a:off x="5672323" y="2934446"/>
              <a:ext cx="6382823" cy="2676436"/>
            </a:xfrm>
            <a:custGeom>
              <a:avLst/>
              <a:gdLst>
                <a:gd name="connsiteX0" fmla="*/ 0 w 7458075"/>
                <a:gd name="connsiteY0" fmla="*/ 0 h 3181350"/>
                <a:gd name="connsiteX1" fmla="*/ 0 w 7458075"/>
                <a:gd name="connsiteY1" fmla="*/ 57150 h 3181350"/>
                <a:gd name="connsiteX2" fmla="*/ 114300 w 7458075"/>
                <a:gd name="connsiteY2" fmla="*/ 57150 h 3181350"/>
                <a:gd name="connsiteX3" fmla="*/ 114300 w 7458075"/>
                <a:gd name="connsiteY3" fmla="*/ 619125 h 3181350"/>
                <a:gd name="connsiteX4" fmla="*/ 361950 w 7458075"/>
                <a:gd name="connsiteY4" fmla="*/ 933450 h 3181350"/>
                <a:gd name="connsiteX5" fmla="*/ 619125 w 7458075"/>
                <a:gd name="connsiteY5" fmla="*/ 1000125 h 3181350"/>
                <a:gd name="connsiteX6" fmla="*/ 1609725 w 7458075"/>
                <a:gd name="connsiteY6" fmla="*/ 1000125 h 3181350"/>
                <a:gd name="connsiteX7" fmla="*/ 1609725 w 7458075"/>
                <a:gd name="connsiteY7" fmla="*/ 2790825 h 3181350"/>
                <a:gd name="connsiteX8" fmla="*/ 7458075 w 7458075"/>
                <a:gd name="connsiteY8" fmla="*/ 2790825 h 3181350"/>
                <a:gd name="connsiteX9" fmla="*/ 7458075 w 7458075"/>
                <a:gd name="connsiteY9" fmla="*/ 3181350 h 3181350"/>
                <a:gd name="connsiteX10" fmla="*/ 38100 w 7458075"/>
                <a:gd name="connsiteY10" fmla="*/ 3181350 h 3181350"/>
                <a:gd name="connsiteX11" fmla="*/ 0 w 7458075"/>
                <a:gd name="connsiteY11" fmla="*/ 0 h 3181350"/>
                <a:gd name="connsiteX0" fmla="*/ 38100 w 7458075"/>
                <a:gd name="connsiteY0" fmla="*/ 3124200 h 3124200"/>
                <a:gd name="connsiteX1" fmla="*/ 0 w 7458075"/>
                <a:gd name="connsiteY1" fmla="*/ 0 h 3124200"/>
                <a:gd name="connsiteX2" fmla="*/ 114300 w 7458075"/>
                <a:gd name="connsiteY2" fmla="*/ 0 h 3124200"/>
                <a:gd name="connsiteX3" fmla="*/ 114300 w 7458075"/>
                <a:gd name="connsiteY3" fmla="*/ 561975 h 3124200"/>
                <a:gd name="connsiteX4" fmla="*/ 361950 w 7458075"/>
                <a:gd name="connsiteY4" fmla="*/ 876300 h 3124200"/>
                <a:gd name="connsiteX5" fmla="*/ 619125 w 7458075"/>
                <a:gd name="connsiteY5" fmla="*/ 942975 h 3124200"/>
                <a:gd name="connsiteX6" fmla="*/ 1609725 w 7458075"/>
                <a:gd name="connsiteY6" fmla="*/ 942975 h 3124200"/>
                <a:gd name="connsiteX7" fmla="*/ 1609725 w 7458075"/>
                <a:gd name="connsiteY7" fmla="*/ 2733675 h 3124200"/>
                <a:gd name="connsiteX8" fmla="*/ 7458075 w 7458075"/>
                <a:gd name="connsiteY8" fmla="*/ 2733675 h 3124200"/>
                <a:gd name="connsiteX9" fmla="*/ 7458075 w 7458075"/>
                <a:gd name="connsiteY9" fmla="*/ 3124200 h 3124200"/>
                <a:gd name="connsiteX10" fmla="*/ 38100 w 7458075"/>
                <a:gd name="connsiteY10" fmla="*/ 3124200 h 3124200"/>
                <a:gd name="connsiteX0" fmla="*/ 7620 w 7458075"/>
                <a:gd name="connsiteY0" fmla="*/ 3116580 h 3124200"/>
                <a:gd name="connsiteX1" fmla="*/ 0 w 7458075"/>
                <a:gd name="connsiteY1" fmla="*/ 0 h 3124200"/>
                <a:gd name="connsiteX2" fmla="*/ 114300 w 7458075"/>
                <a:gd name="connsiteY2" fmla="*/ 0 h 3124200"/>
                <a:gd name="connsiteX3" fmla="*/ 114300 w 7458075"/>
                <a:gd name="connsiteY3" fmla="*/ 561975 h 3124200"/>
                <a:gd name="connsiteX4" fmla="*/ 361950 w 7458075"/>
                <a:gd name="connsiteY4" fmla="*/ 876300 h 3124200"/>
                <a:gd name="connsiteX5" fmla="*/ 619125 w 7458075"/>
                <a:gd name="connsiteY5" fmla="*/ 942975 h 3124200"/>
                <a:gd name="connsiteX6" fmla="*/ 1609725 w 7458075"/>
                <a:gd name="connsiteY6" fmla="*/ 942975 h 3124200"/>
                <a:gd name="connsiteX7" fmla="*/ 1609725 w 7458075"/>
                <a:gd name="connsiteY7" fmla="*/ 2733675 h 3124200"/>
                <a:gd name="connsiteX8" fmla="*/ 7458075 w 7458075"/>
                <a:gd name="connsiteY8" fmla="*/ 2733675 h 3124200"/>
                <a:gd name="connsiteX9" fmla="*/ 7458075 w 7458075"/>
                <a:gd name="connsiteY9" fmla="*/ 3124200 h 3124200"/>
                <a:gd name="connsiteX10" fmla="*/ 7620 w 7458075"/>
                <a:gd name="connsiteY10" fmla="*/ 3116580 h 3124200"/>
                <a:gd name="connsiteX0" fmla="*/ 7620 w 7458075"/>
                <a:gd name="connsiteY0" fmla="*/ 3116580 h 3124200"/>
                <a:gd name="connsiteX1" fmla="*/ 0 w 7458075"/>
                <a:gd name="connsiteY1" fmla="*/ 0 h 3124200"/>
                <a:gd name="connsiteX2" fmla="*/ 114300 w 7458075"/>
                <a:gd name="connsiteY2" fmla="*/ 0 h 3124200"/>
                <a:gd name="connsiteX3" fmla="*/ 114300 w 7458075"/>
                <a:gd name="connsiteY3" fmla="*/ 561975 h 3124200"/>
                <a:gd name="connsiteX4" fmla="*/ 361950 w 7458075"/>
                <a:gd name="connsiteY4" fmla="*/ 876300 h 3124200"/>
                <a:gd name="connsiteX5" fmla="*/ 619125 w 7458075"/>
                <a:gd name="connsiteY5" fmla="*/ 942975 h 3124200"/>
                <a:gd name="connsiteX6" fmla="*/ 1609725 w 7458075"/>
                <a:gd name="connsiteY6" fmla="*/ 942975 h 3124200"/>
                <a:gd name="connsiteX7" fmla="*/ 1609725 w 7458075"/>
                <a:gd name="connsiteY7" fmla="*/ 2733675 h 3124200"/>
                <a:gd name="connsiteX8" fmla="*/ 7458075 w 7458075"/>
                <a:gd name="connsiteY8" fmla="*/ 2733675 h 3124200"/>
                <a:gd name="connsiteX9" fmla="*/ 7458075 w 7458075"/>
                <a:gd name="connsiteY9" fmla="*/ 3124200 h 3124200"/>
                <a:gd name="connsiteX10" fmla="*/ 7620 w 7458075"/>
                <a:gd name="connsiteY10" fmla="*/ 3116580 h 3124200"/>
                <a:gd name="connsiteX0" fmla="*/ 7620 w 7458075"/>
                <a:gd name="connsiteY0" fmla="*/ 3116580 h 3116788"/>
                <a:gd name="connsiteX1" fmla="*/ 0 w 7458075"/>
                <a:gd name="connsiteY1" fmla="*/ 0 h 3116788"/>
                <a:gd name="connsiteX2" fmla="*/ 114300 w 7458075"/>
                <a:gd name="connsiteY2" fmla="*/ 0 h 3116788"/>
                <a:gd name="connsiteX3" fmla="*/ 114300 w 7458075"/>
                <a:gd name="connsiteY3" fmla="*/ 561975 h 3116788"/>
                <a:gd name="connsiteX4" fmla="*/ 361950 w 7458075"/>
                <a:gd name="connsiteY4" fmla="*/ 876300 h 3116788"/>
                <a:gd name="connsiteX5" fmla="*/ 619125 w 7458075"/>
                <a:gd name="connsiteY5" fmla="*/ 942975 h 3116788"/>
                <a:gd name="connsiteX6" fmla="*/ 1609725 w 7458075"/>
                <a:gd name="connsiteY6" fmla="*/ 942975 h 3116788"/>
                <a:gd name="connsiteX7" fmla="*/ 1609725 w 7458075"/>
                <a:gd name="connsiteY7" fmla="*/ 2733675 h 3116788"/>
                <a:gd name="connsiteX8" fmla="*/ 7458075 w 7458075"/>
                <a:gd name="connsiteY8" fmla="*/ 2733675 h 3116788"/>
                <a:gd name="connsiteX9" fmla="*/ 7450663 w 7458075"/>
                <a:gd name="connsiteY9" fmla="*/ 3116788 h 3116788"/>
                <a:gd name="connsiteX10" fmla="*/ 7620 w 7458075"/>
                <a:gd name="connsiteY10" fmla="*/ 3116580 h 3116788"/>
                <a:gd name="connsiteX0" fmla="*/ 7620 w 7450663"/>
                <a:gd name="connsiteY0" fmla="*/ 3116580 h 3116788"/>
                <a:gd name="connsiteX1" fmla="*/ 0 w 7450663"/>
                <a:gd name="connsiteY1" fmla="*/ 0 h 3116788"/>
                <a:gd name="connsiteX2" fmla="*/ 114300 w 7450663"/>
                <a:gd name="connsiteY2" fmla="*/ 0 h 3116788"/>
                <a:gd name="connsiteX3" fmla="*/ 114300 w 7450663"/>
                <a:gd name="connsiteY3" fmla="*/ 561975 h 3116788"/>
                <a:gd name="connsiteX4" fmla="*/ 361950 w 7450663"/>
                <a:gd name="connsiteY4" fmla="*/ 876300 h 3116788"/>
                <a:gd name="connsiteX5" fmla="*/ 619125 w 7450663"/>
                <a:gd name="connsiteY5" fmla="*/ 942975 h 3116788"/>
                <a:gd name="connsiteX6" fmla="*/ 1609725 w 7450663"/>
                <a:gd name="connsiteY6" fmla="*/ 942975 h 3116788"/>
                <a:gd name="connsiteX7" fmla="*/ 1609725 w 7450663"/>
                <a:gd name="connsiteY7" fmla="*/ 2733675 h 3116788"/>
                <a:gd name="connsiteX8" fmla="*/ 7443250 w 7450663"/>
                <a:gd name="connsiteY8" fmla="*/ 2733675 h 3116788"/>
                <a:gd name="connsiteX9" fmla="*/ 7450663 w 7450663"/>
                <a:gd name="connsiteY9" fmla="*/ 3116788 h 3116788"/>
                <a:gd name="connsiteX10" fmla="*/ 7620 w 7450663"/>
                <a:gd name="connsiteY10" fmla="*/ 3116580 h 3116788"/>
                <a:gd name="connsiteX0" fmla="*/ 7620 w 7450663"/>
                <a:gd name="connsiteY0" fmla="*/ 3116580 h 3124200"/>
                <a:gd name="connsiteX1" fmla="*/ 0 w 7450663"/>
                <a:gd name="connsiteY1" fmla="*/ 0 h 3124200"/>
                <a:gd name="connsiteX2" fmla="*/ 114300 w 7450663"/>
                <a:gd name="connsiteY2" fmla="*/ 0 h 3124200"/>
                <a:gd name="connsiteX3" fmla="*/ 114300 w 7450663"/>
                <a:gd name="connsiteY3" fmla="*/ 561975 h 3124200"/>
                <a:gd name="connsiteX4" fmla="*/ 361950 w 7450663"/>
                <a:gd name="connsiteY4" fmla="*/ 876300 h 3124200"/>
                <a:gd name="connsiteX5" fmla="*/ 619125 w 7450663"/>
                <a:gd name="connsiteY5" fmla="*/ 942975 h 3124200"/>
                <a:gd name="connsiteX6" fmla="*/ 1609725 w 7450663"/>
                <a:gd name="connsiteY6" fmla="*/ 942975 h 3124200"/>
                <a:gd name="connsiteX7" fmla="*/ 1609725 w 7450663"/>
                <a:gd name="connsiteY7" fmla="*/ 2733675 h 3124200"/>
                <a:gd name="connsiteX8" fmla="*/ 7443250 w 7450663"/>
                <a:gd name="connsiteY8" fmla="*/ 2733675 h 3124200"/>
                <a:gd name="connsiteX9" fmla="*/ 7450663 w 7450663"/>
                <a:gd name="connsiteY9" fmla="*/ 3124200 h 3124200"/>
                <a:gd name="connsiteX10" fmla="*/ 7620 w 7450663"/>
                <a:gd name="connsiteY10" fmla="*/ 311658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0663" h="3124200">
                  <a:moveTo>
                    <a:pt x="7620" y="3116580"/>
                  </a:moveTo>
                  <a:lnTo>
                    <a:pt x="0" y="0"/>
                  </a:lnTo>
                  <a:lnTo>
                    <a:pt x="114300" y="0"/>
                  </a:lnTo>
                  <a:lnTo>
                    <a:pt x="114300" y="561975"/>
                  </a:lnTo>
                  <a:lnTo>
                    <a:pt x="361950" y="876300"/>
                  </a:lnTo>
                  <a:lnTo>
                    <a:pt x="619125" y="942975"/>
                  </a:lnTo>
                  <a:lnTo>
                    <a:pt x="1609725" y="942975"/>
                  </a:lnTo>
                  <a:lnTo>
                    <a:pt x="1609725" y="2733675"/>
                  </a:lnTo>
                  <a:lnTo>
                    <a:pt x="7443250" y="2733675"/>
                  </a:lnTo>
                  <a:lnTo>
                    <a:pt x="7450663" y="3124200"/>
                  </a:lnTo>
                  <a:lnTo>
                    <a:pt x="7620" y="3116580"/>
                  </a:lnTo>
                  <a:close/>
                </a:path>
              </a:pathLst>
            </a:custGeom>
            <a:solidFill>
              <a:srgbClr val="FFFFFF">
                <a:alpha val="60000"/>
              </a:srgb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4" name="Rectangle 33">
              <a:extLst>
                <a:ext uri="{FF2B5EF4-FFF2-40B4-BE49-F238E27FC236}">
                  <a16:creationId xmlns:a16="http://schemas.microsoft.com/office/drawing/2014/main" xmlns="" id="{D8EB0422-B81C-4C5D-A3FD-06807DBF7F91}"/>
                </a:ext>
              </a:extLst>
            </p:cNvPr>
            <p:cNvSpPr/>
            <p:nvPr/>
          </p:nvSpPr>
          <p:spPr>
            <a:xfrm>
              <a:off x="5689600" y="1021596"/>
              <a:ext cx="6383240" cy="4593861"/>
            </a:xfrm>
            <a:prstGeom prst="rect">
              <a:avLst/>
            </a:prstGeom>
            <a:no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pic>
        <p:nvPicPr>
          <p:cNvPr id="8194"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0188" y="6532563"/>
            <a:ext cx="7191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827240" y="6418263"/>
            <a:ext cx="11398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038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0786990"/>
              </p:ext>
            </p:extLst>
          </p:nvPr>
        </p:nvGraphicFramePr>
        <p:xfrm>
          <a:off x="1233713" y="467862"/>
          <a:ext cx="9650187" cy="1090507"/>
        </p:xfrm>
        <a:graphic>
          <a:graphicData uri="http://schemas.openxmlformats.org/drawingml/2006/table">
            <a:tbl>
              <a:tblPr firstRow="1" bandRow="1">
                <a:tableStyleId>{5C22544A-7EE6-4342-B048-85BDC9FD1C3A}</a:tableStyleId>
              </a:tblPr>
              <a:tblGrid>
                <a:gridCol w="9650187">
                  <a:extLst>
                    <a:ext uri="{9D8B030D-6E8A-4147-A177-3AD203B41FA5}">
                      <a16:colId xmlns:a16="http://schemas.microsoft.com/office/drawing/2014/main" xmlns="" val="1443816260"/>
                    </a:ext>
                  </a:extLst>
                </a:gridCol>
              </a:tblGrid>
              <a:tr h="1090507">
                <a:tc>
                  <a:txBody>
                    <a:bodyPr/>
                    <a:lstStyle/>
                    <a:p>
                      <a:pPr marL="93663" indent="0" algn="ctr">
                        <a:lnSpc>
                          <a:spcPts val="2200"/>
                        </a:lnSpc>
                        <a:spcBef>
                          <a:spcPts val="600"/>
                        </a:spcBef>
                        <a:spcAft>
                          <a:spcPts val="600"/>
                        </a:spcAft>
                      </a:pPr>
                      <a:r>
                        <a:rPr lang="en-NZ" sz="1900" b="1" dirty="0"/>
                        <a:t>Seabed2030 South and West Pacific Regional </a:t>
                      </a:r>
                      <a:br>
                        <a:rPr lang="en-NZ" sz="1900" b="1" dirty="0"/>
                      </a:br>
                      <a:r>
                        <a:rPr lang="en-NZ" sz="1900" b="1" dirty="0"/>
                        <a:t>Data Assembly and Coordination Centre </a:t>
                      </a:r>
                    </a:p>
                    <a:p>
                      <a:pPr marL="93663" indent="0" algn="ctr">
                        <a:lnSpc>
                          <a:spcPct val="100000"/>
                        </a:lnSpc>
                        <a:spcBef>
                          <a:spcPts val="0"/>
                        </a:spcBef>
                        <a:spcAft>
                          <a:spcPts val="600"/>
                        </a:spcAft>
                      </a:pPr>
                      <a:r>
                        <a:rPr lang="en-NZ" sz="1100" b="0" i="1" kern="1200" dirty="0">
                          <a:solidFill>
                            <a:schemeClr val="lt1"/>
                          </a:solidFill>
                          <a:effectLst/>
                          <a:latin typeface="+mn-lt"/>
                          <a:ea typeface="+mn-ea"/>
                          <a:cs typeface="+mn-cs"/>
                        </a:rPr>
                        <a:t>South and West Pacific Centre </a:t>
                      </a:r>
                      <a:r>
                        <a:rPr lang="en-NZ" sz="1600" b="1" dirty="0">
                          <a:effectLst/>
                        </a:rPr>
                        <a:t>(</a:t>
                      </a:r>
                      <a:r>
                        <a:rPr lang="en-NZ" sz="1600" b="1" dirty="0" err="1">
                          <a:effectLst/>
                        </a:rPr>
                        <a:t>SaWPac</a:t>
                      </a:r>
                      <a:r>
                        <a:rPr lang="en-NZ" sz="1600" b="1" dirty="0">
                          <a:effectLst/>
                        </a:rPr>
                        <a:t>)</a:t>
                      </a:r>
                      <a:endParaRPr lang="en-NZ" sz="16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44238800"/>
                  </a:ext>
                </a:extLst>
              </a:tr>
            </a:tbl>
          </a:graphicData>
        </a:graphic>
      </p:graphicFrame>
      <p:grpSp>
        <p:nvGrpSpPr>
          <p:cNvPr id="8" name="Group 7"/>
          <p:cNvGrpSpPr/>
          <p:nvPr/>
        </p:nvGrpSpPr>
        <p:grpSpPr>
          <a:xfrm>
            <a:off x="7308575" y="1587892"/>
            <a:ext cx="3415400" cy="1798499"/>
            <a:chOff x="6002259" y="3033057"/>
            <a:chExt cx="2739552" cy="1531865"/>
          </a:xfrm>
        </p:grpSpPr>
        <p:sp>
          <p:nvSpPr>
            <p:cNvPr id="12" name="Oval 11"/>
            <p:cNvSpPr/>
            <p:nvPr/>
          </p:nvSpPr>
          <p:spPr>
            <a:xfrm>
              <a:off x="6002259" y="3033057"/>
              <a:ext cx="2739552" cy="153186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b="1" dirty="0">
                <a:solidFill>
                  <a:srgbClr val="002060"/>
                </a:solidFill>
              </a:endParaRPr>
            </a:p>
            <a:p>
              <a:pPr algn="ctr"/>
              <a:endParaRPr lang="en-NZ" dirty="0"/>
            </a:p>
            <a:p>
              <a:pPr algn="ctr"/>
              <a:endParaRPr lang="en-NZ" dirty="0"/>
            </a:p>
          </p:txBody>
        </p:sp>
        <p:grpSp>
          <p:nvGrpSpPr>
            <p:cNvPr id="61" name="Group 60"/>
            <p:cNvGrpSpPr/>
            <p:nvPr/>
          </p:nvGrpSpPr>
          <p:grpSpPr>
            <a:xfrm>
              <a:off x="6602362" y="3735844"/>
              <a:ext cx="1539346" cy="607401"/>
              <a:chOff x="5671222" y="3342695"/>
              <a:chExt cx="1963638" cy="774820"/>
            </a:xfrm>
          </p:grpSpPr>
          <p:pic>
            <p:nvPicPr>
              <p:cNvPr id="55" name="Picture 5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1222" y="3342695"/>
                <a:ext cx="487602" cy="774819"/>
              </a:xfrm>
              <a:prstGeom prst="rect">
                <a:avLst/>
              </a:prstGeom>
            </p:spPr>
          </p:pic>
          <p:pic>
            <p:nvPicPr>
              <p:cNvPr id="59" name="Picture 58" descr="O:\COPR1604\Working\Poster\Kapiti_Geoscience_2015 EJM_Folder\Links\LINZ_Logo.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3406" y="3715904"/>
                <a:ext cx="1411454" cy="401611"/>
              </a:xfrm>
              <a:prstGeom prst="rect">
                <a:avLst/>
              </a:prstGeom>
              <a:noFill/>
              <a:ln>
                <a:noFill/>
              </a:ln>
            </p:spPr>
          </p:pic>
          <p:pic>
            <p:nvPicPr>
              <p:cNvPr id="60" name="Picture 59" descr="C:\Users\lamarche\Pictures\Logos\niwa-colour-RGB.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12123" y="3342696"/>
                <a:ext cx="1422736" cy="344162"/>
              </a:xfrm>
              <a:prstGeom prst="rect">
                <a:avLst/>
              </a:prstGeom>
              <a:noFill/>
              <a:ln>
                <a:noFill/>
              </a:ln>
            </p:spPr>
          </p:pic>
        </p:grpSp>
        <p:sp>
          <p:nvSpPr>
            <p:cNvPr id="93" name="Rectangle 92"/>
            <p:cNvSpPr/>
            <p:nvPr/>
          </p:nvSpPr>
          <p:spPr>
            <a:xfrm>
              <a:off x="6172886" y="3068432"/>
              <a:ext cx="2398298" cy="498080"/>
            </a:xfrm>
            <a:prstGeom prst="rect">
              <a:avLst/>
            </a:prstGeom>
            <a:noFill/>
          </p:spPr>
          <p:txBody>
            <a:bodyPr wrap="square" lIns="91440" tIns="45720" rIns="91440" bIns="45720">
              <a:spAutoFit/>
            </a:bodyPr>
            <a:lstStyle/>
            <a:p>
              <a:pPr algn="ctr"/>
              <a:r>
                <a:rPr lang="en-NZ" sz="1600" b="1" dirty="0">
                  <a:solidFill>
                    <a:srgbClr val="002060"/>
                  </a:solidFill>
                </a:rPr>
                <a:t>Technical</a:t>
              </a:r>
            </a:p>
            <a:p>
              <a:pPr algn="ctr"/>
              <a:r>
                <a:rPr lang="en-NZ" sz="1600" b="1" dirty="0">
                  <a:solidFill>
                    <a:srgbClr val="002060"/>
                  </a:solidFill>
                </a:rPr>
                <a:t>Management Committee</a:t>
              </a:r>
            </a:p>
          </p:txBody>
        </p:sp>
      </p:grpSp>
      <p:sp>
        <p:nvSpPr>
          <p:cNvPr id="63" name="Rectangle: Rounded Corners 62"/>
          <p:cNvSpPr/>
          <p:nvPr/>
        </p:nvSpPr>
        <p:spPr>
          <a:xfrm>
            <a:off x="504519" y="1579095"/>
            <a:ext cx="6400272" cy="452359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23" name="Group 22"/>
          <p:cNvGrpSpPr/>
          <p:nvPr/>
        </p:nvGrpSpPr>
        <p:grpSpPr>
          <a:xfrm>
            <a:off x="888602" y="3239985"/>
            <a:ext cx="1651551" cy="2063995"/>
            <a:chOff x="589571" y="4781962"/>
            <a:chExt cx="916428" cy="823266"/>
          </a:xfrm>
        </p:grpSpPr>
        <p:sp>
          <p:nvSpPr>
            <p:cNvPr id="6" name="Rectangle 5"/>
            <p:cNvSpPr/>
            <p:nvPr/>
          </p:nvSpPr>
          <p:spPr>
            <a:xfrm>
              <a:off x="589571" y="4781962"/>
              <a:ext cx="916428" cy="35608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rgbClr val="002060"/>
                  </a:solidFill>
                </a:rPr>
                <a:t>Project Management</a:t>
              </a:r>
            </a:p>
          </p:txBody>
        </p:sp>
        <p:sp>
          <p:nvSpPr>
            <p:cNvPr id="183" name="Rectangle 182"/>
            <p:cNvSpPr/>
            <p:nvPr/>
          </p:nvSpPr>
          <p:spPr>
            <a:xfrm>
              <a:off x="589571" y="5167070"/>
              <a:ext cx="916428" cy="1772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rgbClr val="002060"/>
                  </a:solidFill>
                </a:rPr>
                <a:t>HSE</a:t>
              </a:r>
            </a:p>
          </p:txBody>
        </p:sp>
        <p:sp>
          <p:nvSpPr>
            <p:cNvPr id="184" name="Rectangle 183"/>
            <p:cNvSpPr/>
            <p:nvPr/>
          </p:nvSpPr>
          <p:spPr>
            <a:xfrm>
              <a:off x="589571" y="5373309"/>
              <a:ext cx="916428" cy="23191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rgbClr val="002060"/>
                  </a:solidFill>
                </a:rPr>
                <a:t>Admin support</a:t>
              </a:r>
            </a:p>
          </p:txBody>
        </p:sp>
      </p:grpSp>
      <p:grpSp>
        <p:nvGrpSpPr>
          <p:cNvPr id="22" name="Group 21"/>
          <p:cNvGrpSpPr/>
          <p:nvPr/>
        </p:nvGrpSpPr>
        <p:grpSpPr>
          <a:xfrm>
            <a:off x="2874383" y="3239982"/>
            <a:ext cx="2186423" cy="2632239"/>
            <a:chOff x="1939001" y="4602339"/>
            <a:chExt cx="1402473" cy="1302354"/>
          </a:xfrm>
        </p:grpSpPr>
        <p:sp>
          <p:nvSpPr>
            <p:cNvPr id="165" name="Rectangle 164"/>
            <p:cNvSpPr/>
            <p:nvPr/>
          </p:nvSpPr>
          <p:spPr>
            <a:xfrm>
              <a:off x="1939001" y="5092337"/>
              <a:ext cx="1393124" cy="230830"/>
            </a:xfrm>
            <a:prstGeom prst="rect">
              <a:avLst/>
            </a:prstGeom>
            <a:solidFill>
              <a:srgbClr val="00206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rgbClr val="002060"/>
                  </a:solidFill>
                </a:rPr>
                <a:t>Seabed2030 Fellow</a:t>
              </a:r>
            </a:p>
          </p:txBody>
        </p:sp>
        <p:sp>
          <p:nvSpPr>
            <p:cNvPr id="243" name="Rectangle 242"/>
            <p:cNvSpPr/>
            <p:nvPr/>
          </p:nvSpPr>
          <p:spPr>
            <a:xfrm>
              <a:off x="1939001" y="5677512"/>
              <a:ext cx="1393124" cy="227181"/>
            </a:xfrm>
            <a:prstGeom prst="rect">
              <a:avLst/>
            </a:prstGeom>
            <a:solidFill>
              <a:srgbClr val="00206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rgbClr val="002060"/>
                  </a:solidFill>
                </a:rPr>
                <a:t>In country interns</a:t>
              </a:r>
            </a:p>
          </p:txBody>
        </p:sp>
        <p:sp>
          <p:nvSpPr>
            <p:cNvPr id="166" name="Rectangle 165"/>
            <p:cNvSpPr/>
            <p:nvPr/>
          </p:nvSpPr>
          <p:spPr>
            <a:xfrm>
              <a:off x="1939001" y="5386750"/>
              <a:ext cx="1393124" cy="227181"/>
            </a:xfrm>
            <a:prstGeom prst="rect">
              <a:avLst/>
            </a:prstGeom>
            <a:solidFill>
              <a:srgbClr val="00206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rgbClr val="002060"/>
                  </a:solidFill>
                </a:rPr>
                <a:t>Summer Students</a:t>
              </a:r>
            </a:p>
          </p:txBody>
        </p:sp>
        <p:sp>
          <p:nvSpPr>
            <p:cNvPr id="57" name="Rectangle 56"/>
            <p:cNvSpPr/>
            <p:nvPr/>
          </p:nvSpPr>
          <p:spPr>
            <a:xfrm>
              <a:off x="1939001" y="4602339"/>
              <a:ext cx="1402473" cy="390703"/>
            </a:xfrm>
            <a:prstGeom prst="rect">
              <a:avLst/>
            </a:prstGeom>
            <a:solidFill>
              <a:srgbClr val="00206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rgbClr val="002060"/>
                  </a:solidFill>
                </a:rPr>
                <a:t>Technical Manager </a:t>
              </a:r>
            </a:p>
          </p:txBody>
        </p:sp>
      </p:grpSp>
      <p:grpSp>
        <p:nvGrpSpPr>
          <p:cNvPr id="27" name="Group 26"/>
          <p:cNvGrpSpPr/>
          <p:nvPr/>
        </p:nvGrpSpPr>
        <p:grpSpPr>
          <a:xfrm>
            <a:off x="5233578" y="3627340"/>
            <a:ext cx="1436623" cy="1405003"/>
            <a:chOff x="3451092" y="4480124"/>
            <a:chExt cx="1152340" cy="859839"/>
          </a:xfrm>
        </p:grpSpPr>
        <p:sp>
          <p:nvSpPr>
            <p:cNvPr id="185" name="Rectangle 184"/>
            <p:cNvSpPr/>
            <p:nvPr/>
          </p:nvSpPr>
          <p:spPr>
            <a:xfrm>
              <a:off x="3451092" y="4480124"/>
              <a:ext cx="1152340" cy="27150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rgbClr val="002060"/>
                  </a:solidFill>
                </a:rPr>
                <a:t>Science staff</a:t>
              </a:r>
            </a:p>
          </p:txBody>
        </p:sp>
        <p:sp>
          <p:nvSpPr>
            <p:cNvPr id="64" name="Rectangle 63"/>
            <p:cNvSpPr/>
            <p:nvPr/>
          </p:nvSpPr>
          <p:spPr>
            <a:xfrm>
              <a:off x="3451092" y="4863405"/>
              <a:ext cx="1152340" cy="47655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err="1">
                  <a:solidFill>
                    <a:srgbClr val="002060"/>
                  </a:solidFill>
                </a:rPr>
                <a:t>Comms</a:t>
              </a:r>
              <a:r>
                <a:rPr lang="en-NZ" sz="1400" dirty="0">
                  <a:solidFill>
                    <a:srgbClr val="002060"/>
                  </a:solidFill>
                </a:rPr>
                <a:t> Outreach</a:t>
              </a:r>
            </a:p>
          </p:txBody>
        </p:sp>
      </p:grpSp>
      <p:cxnSp>
        <p:nvCxnSpPr>
          <p:cNvPr id="48" name="Connector: Elbow 47"/>
          <p:cNvCxnSpPr>
            <a:cxnSpLocks/>
            <a:stCxn id="5" idx="3"/>
            <a:endCxn id="12" idx="2"/>
          </p:cNvCxnSpPr>
          <p:nvPr/>
        </p:nvCxnSpPr>
        <p:spPr>
          <a:xfrm>
            <a:off x="4991364" y="2187229"/>
            <a:ext cx="2317211" cy="299913"/>
          </a:xfrm>
          <a:prstGeom prst="bentConnector3">
            <a:avLst/>
          </a:prstGeom>
          <a:ln w="28575">
            <a:solidFill>
              <a:srgbClr val="2F528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4357" y="5435300"/>
            <a:ext cx="1770193" cy="461665"/>
          </a:xfrm>
          <a:prstGeom prst="rect">
            <a:avLst/>
          </a:prstGeom>
          <a:noFill/>
        </p:spPr>
        <p:txBody>
          <a:bodyPr wrap="square" rtlCol="0">
            <a:spAutoFit/>
          </a:bodyPr>
          <a:lstStyle/>
          <a:p>
            <a:pPr algn="ctr"/>
            <a:r>
              <a:rPr lang="en-NZ" sz="1200" i="1" dirty="0"/>
              <a:t>Secretariat hosted at NIWA</a:t>
            </a:r>
          </a:p>
        </p:txBody>
      </p:sp>
      <p:cxnSp>
        <p:nvCxnSpPr>
          <p:cNvPr id="246" name="Connector: Elbow 245"/>
          <p:cNvCxnSpPr>
            <a:stCxn id="5" idx="1"/>
            <a:endCxn id="6" idx="0"/>
          </p:cNvCxnSpPr>
          <p:nvPr/>
        </p:nvCxnSpPr>
        <p:spPr>
          <a:xfrm rot="10800000" flipV="1">
            <a:off x="1714376" y="2187228"/>
            <a:ext cx="1248587" cy="1052757"/>
          </a:xfrm>
          <a:prstGeom prst="bentConnector2">
            <a:avLst/>
          </a:prstGeom>
          <a:ln w="28575">
            <a:solidFill>
              <a:srgbClr val="2F528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p:cNvCxnSpPr>
            <a:cxnSpLocks/>
            <a:stCxn id="5" idx="3"/>
            <a:endCxn id="185" idx="0"/>
          </p:cNvCxnSpPr>
          <p:nvPr/>
        </p:nvCxnSpPr>
        <p:spPr>
          <a:xfrm>
            <a:off x="4991363" y="2187230"/>
            <a:ext cx="960527" cy="1440111"/>
          </a:xfrm>
          <a:prstGeom prst="bentConnector2">
            <a:avLst/>
          </a:prstGeom>
          <a:ln w="28575">
            <a:solidFill>
              <a:srgbClr val="2F528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962964" y="1944371"/>
            <a:ext cx="2028401" cy="4857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002060"/>
                </a:solidFill>
              </a:rPr>
              <a:t>Director</a:t>
            </a:r>
          </a:p>
        </p:txBody>
      </p:sp>
      <p:sp>
        <p:nvSpPr>
          <p:cNvPr id="2" name="Rectangle: Rounded Corners 1"/>
          <p:cNvSpPr/>
          <p:nvPr/>
        </p:nvSpPr>
        <p:spPr>
          <a:xfrm>
            <a:off x="8398017" y="5090169"/>
            <a:ext cx="2814619" cy="87484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rgbClr val="002060"/>
                </a:solidFill>
              </a:rPr>
              <a:t>Regional Data Contributors </a:t>
            </a:r>
            <a:br>
              <a:rPr lang="en-NZ" sz="1400" dirty="0">
                <a:solidFill>
                  <a:srgbClr val="002060"/>
                </a:solidFill>
              </a:rPr>
            </a:br>
            <a:endParaRPr lang="en-NZ" sz="1400" dirty="0">
              <a:solidFill>
                <a:srgbClr val="002060"/>
              </a:solidFill>
            </a:endParaRPr>
          </a:p>
          <a:p>
            <a:pPr algn="ctr"/>
            <a:r>
              <a:rPr lang="en-NZ" sz="1400" dirty="0">
                <a:solidFill>
                  <a:srgbClr val="002060"/>
                </a:solidFill>
              </a:rPr>
              <a:t>Regional Mapping Committees</a:t>
            </a:r>
          </a:p>
        </p:txBody>
      </p:sp>
      <p:cxnSp>
        <p:nvCxnSpPr>
          <p:cNvPr id="229" name="Straight Arrow Connector 228"/>
          <p:cNvCxnSpPr>
            <a:stCxn id="5" idx="2"/>
            <a:endCxn id="57" idx="0"/>
          </p:cNvCxnSpPr>
          <p:nvPr/>
        </p:nvCxnSpPr>
        <p:spPr>
          <a:xfrm flipH="1">
            <a:off x="3967596" y="2430087"/>
            <a:ext cx="9569" cy="809895"/>
          </a:xfrm>
          <a:prstGeom prst="straightConnector1">
            <a:avLst/>
          </a:prstGeom>
          <a:ln w="28575">
            <a:solidFill>
              <a:srgbClr val="2F528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p:cNvCxnSpPr>
            <a:cxnSpLocks/>
            <a:stCxn id="2" idx="1"/>
          </p:cNvCxnSpPr>
          <p:nvPr/>
        </p:nvCxnSpPr>
        <p:spPr>
          <a:xfrm rot="10800000">
            <a:off x="7016396" y="5396811"/>
            <a:ext cx="1381621" cy="130780"/>
          </a:xfrm>
          <a:prstGeom prst="bentConnector3">
            <a:avLst>
              <a:gd name="adj1" fmla="val 50000"/>
            </a:avLst>
          </a:prstGeom>
          <a:ln w="28575">
            <a:solidFill>
              <a:srgbClr val="2F528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30DAB024-CFF8-4AB9-98F6-94B891C8F3AC}"/>
              </a:ext>
            </a:extLst>
          </p:cNvPr>
          <p:cNvSpPr txBox="1"/>
          <p:nvPr/>
        </p:nvSpPr>
        <p:spPr>
          <a:xfrm>
            <a:off x="8042509" y="3554353"/>
            <a:ext cx="2760179" cy="1384995"/>
          </a:xfrm>
          <a:prstGeom prst="rect">
            <a:avLst/>
          </a:prstGeom>
          <a:noFill/>
        </p:spPr>
        <p:txBody>
          <a:bodyPr wrap="none" rtlCol="0">
            <a:spAutoFit/>
          </a:bodyPr>
          <a:lstStyle/>
          <a:p>
            <a:pPr marL="285744" indent="-285744">
              <a:buFontTx/>
              <a:buChar char="-"/>
            </a:pPr>
            <a:r>
              <a:rPr lang="en-NZ" sz="1400" dirty="0">
                <a:solidFill>
                  <a:srgbClr val="01225A"/>
                </a:solidFill>
              </a:rPr>
              <a:t>Dr Helen Neil, NIWA</a:t>
            </a:r>
          </a:p>
          <a:p>
            <a:pPr marL="285744" indent="-285744">
              <a:buFontTx/>
              <a:buChar char="-"/>
            </a:pPr>
            <a:r>
              <a:rPr lang="en-NZ" sz="1400" dirty="0">
                <a:solidFill>
                  <a:srgbClr val="01225A"/>
                </a:solidFill>
              </a:rPr>
              <a:t>Mr Kevin Mackay, NIWA</a:t>
            </a:r>
          </a:p>
          <a:p>
            <a:pPr marL="285744" indent="-285744">
              <a:buFontTx/>
              <a:buChar char="-"/>
            </a:pPr>
            <a:r>
              <a:rPr lang="en-NZ" sz="1400" dirty="0">
                <a:solidFill>
                  <a:srgbClr val="01225A"/>
                </a:solidFill>
              </a:rPr>
              <a:t>Dr Vaughan Stagpoole, GNS</a:t>
            </a:r>
          </a:p>
          <a:p>
            <a:pPr marL="285744" indent="-285744">
              <a:buFontTx/>
              <a:buChar char="-"/>
            </a:pPr>
            <a:r>
              <a:rPr lang="en-NZ" sz="1400" dirty="0">
                <a:solidFill>
                  <a:srgbClr val="01225A"/>
                </a:solidFill>
              </a:rPr>
              <a:t>Ms Jenny Black, GNS</a:t>
            </a:r>
          </a:p>
          <a:p>
            <a:pPr marL="285744" indent="-285744">
              <a:buFontTx/>
              <a:buChar char="-"/>
            </a:pPr>
            <a:r>
              <a:rPr lang="en-NZ" sz="1400" dirty="0">
                <a:solidFill>
                  <a:srgbClr val="01225A"/>
                </a:solidFill>
              </a:rPr>
              <a:t>Mr Adam Greenland, LINZ</a:t>
            </a:r>
          </a:p>
          <a:p>
            <a:pPr marL="285744" indent="-285744">
              <a:buFontTx/>
              <a:buChar char="-"/>
            </a:pPr>
            <a:r>
              <a:rPr lang="en-NZ" sz="1400" dirty="0">
                <a:solidFill>
                  <a:srgbClr val="01225A"/>
                </a:solidFill>
              </a:rPr>
              <a:t>Glen Rowe, LINZ</a:t>
            </a:r>
          </a:p>
        </p:txBody>
      </p:sp>
      <p:pic>
        <p:nvPicPr>
          <p:cNvPr id="921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8763" y="6532563"/>
            <a:ext cx="7191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02688" y="6417469"/>
            <a:ext cx="11398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65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lank-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oter-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ooter-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23456</TotalTime>
  <Words>547</Words>
  <Application>Microsoft Office PowerPoint</Application>
  <PresentationFormat>Widescreen</PresentationFormat>
  <Paragraphs>120</Paragraphs>
  <Slides>13</Slides>
  <Notes>12</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24" baseType="lpstr">
      <vt:lpstr>Arial</vt:lpstr>
      <vt:lpstr>Arial Black</vt:lpstr>
      <vt:lpstr>Calibri</vt:lpstr>
      <vt:lpstr>DejaVu Sans</vt:lpstr>
      <vt:lpstr>Tahoma</vt:lpstr>
      <vt:lpstr>Times New Roman</vt:lpstr>
      <vt:lpstr>Wingdings</vt:lpstr>
      <vt:lpstr>Blank-Master</vt:lpstr>
      <vt:lpstr>Footer-Master</vt:lpstr>
      <vt:lpstr>1_Footer-Master</vt:lpstr>
      <vt:lpstr>Acrobat Document</vt:lpstr>
      <vt:lpstr>The Nippon Foundation – GEBCO Seabed 2030 programme</vt:lpstr>
      <vt:lpstr>Outline</vt:lpstr>
      <vt:lpstr>Resolution / grid size </vt:lpstr>
      <vt:lpstr>2014: Digital bathymetric model (DTM)</vt:lpstr>
      <vt:lpstr>Seabed 2030</vt:lpstr>
      <vt:lpstr>The Nippon Foundation – GEBCO – Seabed 2030</vt:lpstr>
      <vt:lpstr>RDACCs &amp; GDACC</vt:lpstr>
      <vt:lpstr>The Seabed 2030 South and West Pacific Centre </vt:lpstr>
      <vt:lpstr>PowerPoint Presentation</vt:lpstr>
      <vt:lpstr>PowerPoint Presentation</vt:lpstr>
      <vt:lpstr>PowerPoint Presentation</vt:lpstr>
      <vt:lpstr>PowerPoint Presentation</vt:lpstr>
      <vt:lpstr>PowerPoint Presentation</vt:lpstr>
    </vt:vector>
  </TitlesOfParts>
  <Company>NIWA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Column Imaging</dc:title>
  <dc:subject/>
  <dc:creator>Geoffroy Lamarche</dc:creator>
  <dc:description/>
  <cp:lastModifiedBy>Alberto Costa Neves</cp:lastModifiedBy>
  <cp:revision>502</cp:revision>
  <cp:lastPrinted>2018-02-08T01:08:42Z</cp:lastPrinted>
  <dcterms:created xsi:type="dcterms:W3CDTF">2012-11-23T00:14:00Z</dcterms:created>
  <dcterms:modified xsi:type="dcterms:W3CDTF">2018-02-25T02:56:01Z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NIWA</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2</vt:i4>
  </property>
  <property fmtid="{D5CDD505-2E9C-101B-9397-08002B2CF9AE}" pid="8" name="Notes">
    <vt:i4>9</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18</vt:i4>
  </property>
</Properties>
</file>