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9"/>
  </p:notesMasterIdLst>
  <p:handoutMasterIdLst>
    <p:handoutMasterId r:id="rId10"/>
  </p:handoutMasterIdLst>
  <p:sldIdLst>
    <p:sldId id="773" r:id="rId2"/>
    <p:sldId id="774" r:id="rId3"/>
    <p:sldId id="775" r:id="rId4"/>
    <p:sldId id="776" r:id="rId5"/>
    <p:sldId id="777" r:id="rId6"/>
    <p:sldId id="778" r:id="rId7"/>
    <p:sldId id="779" r:id="rId8"/>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3333CC"/>
    <a:srgbClr val="0099CC"/>
    <a:srgbClr val="66FFFF"/>
    <a:srgbClr val="333399"/>
    <a:srgbClr val="00CC66"/>
    <a:srgbClr val="06518B"/>
    <a:srgbClr val="4BC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3" autoAdjust="0"/>
    <p:restoredTop sz="97231" autoAdjust="0"/>
  </p:normalViewPr>
  <p:slideViewPr>
    <p:cSldViewPr>
      <p:cViewPr varScale="1">
        <p:scale>
          <a:sx n="95" d="100"/>
          <a:sy n="95" d="100"/>
        </p:scale>
        <p:origin x="1117"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2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7"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1403908"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9"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EE58411B-05C0-479B-B478-0DAEBD751BAF}" type="slidenum">
              <a:rPr lang="en-AU" altLang="en-US"/>
              <a:pPr/>
              <a:t>‹#›</a:t>
            </a:fld>
            <a:endParaRPr lang="en-AU" altLang="en-US"/>
          </a:p>
        </p:txBody>
      </p:sp>
    </p:spTree>
    <p:extLst>
      <p:ext uri="{BB962C8B-B14F-4D97-AF65-F5344CB8AC3E}">
        <p14:creationId xmlns:p14="http://schemas.microsoft.com/office/powerpoint/2010/main" val="3112601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87"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10244" name="Rectangle 4"/>
          <p:cNvSpPr>
            <a:spLocks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16390"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91" name="Rectangle 7"/>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6AE5758C-6BCD-4EDA-B7DF-B8A2C64315D0}" type="slidenum">
              <a:rPr lang="en-AU" altLang="en-US"/>
              <a:pPr/>
              <a:t>‹#›</a:t>
            </a:fld>
            <a:endParaRPr lang="en-AU" altLang="en-US"/>
          </a:p>
        </p:txBody>
      </p:sp>
    </p:spTree>
    <p:extLst>
      <p:ext uri="{BB962C8B-B14F-4D97-AF65-F5344CB8AC3E}">
        <p14:creationId xmlns:p14="http://schemas.microsoft.com/office/powerpoint/2010/main" val="1504449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pic>
        <p:nvPicPr>
          <p:cNvPr id="5" name="Picture 44" descr="SWPC Logo_digitsed_0401201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6188"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lvl1pPr>
          </a:lstStyle>
          <a:p>
            <a:pPr lvl="0"/>
            <a:r>
              <a:rPr lang="en-AU" altLang="en-US" noProof="0" smtClean="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smtClean="0"/>
              <a:t>Click to edit Master title style</a:t>
            </a:r>
          </a:p>
        </p:txBody>
      </p:sp>
      <p:sp>
        <p:nvSpPr>
          <p:cNvPr id="6" name="Rectangle 41"/>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effectLst>
                  <a:outerShdw blurRad="38100" dist="38100" dir="2700000" algn="tl">
                    <a:srgbClr val="C0C0C0"/>
                  </a:outerShdw>
                </a:effectLst>
                <a:cs typeface="Arial" charset="0"/>
              </a:defRPr>
            </a:lvl1pPr>
          </a:lstStyle>
          <a:p>
            <a:pPr>
              <a:defRPr/>
            </a:pPr>
            <a:endParaRPr lang="en-AU" altLang="en-US"/>
          </a:p>
        </p:txBody>
      </p:sp>
      <p:sp>
        <p:nvSpPr>
          <p:cNvPr id="7" name="Rectangle 42"/>
          <p:cNvSpPr>
            <a:spLocks noGrp="1" noChangeArrowheads="1"/>
          </p:cNvSpPr>
          <p:nvPr>
            <p:ph type="ftr" sz="quarter" idx="11"/>
          </p:nvPr>
        </p:nvSpPr>
        <p:spPr>
          <a:xfrm>
            <a:off x="3132138" y="6237288"/>
            <a:ext cx="2895600" cy="457200"/>
          </a:xfrm>
        </p:spPr>
        <p:txBody>
          <a:bodyPr/>
          <a:lstStyle>
            <a:lvl1pPr>
              <a:defRPr/>
            </a:lvl1pPr>
          </a:lstStyle>
          <a:p>
            <a:pPr>
              <a:defRPr/>
            </a:pPr>
            <a:endParaRPr lang="en-AU" altLang="en-US"/>
          </a:p>
        </p:txBody>
      </p:sp>
      <p:sp>
        <p:nvSpPr>
          <p:cNvPr id="8"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effectLst>
                  <a:outerShdw blurRad="38100" dist="38100" dir="2700000" algn="tl">
                    <a:srgbClr val="C0C0C0"/>
                  </a:outerShdw>
                </a:effectLst>
              </a:defRPr>
            </a:lvl1pPr>
          </a:lstStyle>
          <a:p>
            <a:fld id="{A1FF378D-E6AA-4B0B-9B47-A3CEAAF7BDE3}" type="slidenum">
              <a:rPr lang="en-AU" altLang="en-US"/>
              <a:pPr/>
              <a:t>‹#›</a:t>
            </a:fld>
            <a:endParaRPr lang="en-AU" altLang="en-US"/>
          </a:p>
        </p:txBody>
      </p:sp>
    </p:spTree>
    <p:extLst>
      <p:ext uri="{BB962C8B-B14F-4D97-AF65-F5344CB8AC3E}">
        <p14:creationId xmlns:p14="http://schemas.microsoft.com/office/powerpoint/2010/main" val="315940687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65438880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5455704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899647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6079902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4400" y="1196975"/>
            <a:ext cx="3962400"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8831976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4901625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7936992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8843789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2333281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3814420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smtClean="0"/>
              <a:t>Click to edit Master title style</a:t>
            </a:r>
          </a:p>
        </p:txBody>
      </p:sp>
      <p:sp>
        <p:nvSpPr>
          <p:cNvPr id="2179115" name="Rectangle 43"/>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9"/>
          <p:cNvSpPr>
            <a:spLocks noChangeArrowheads="1"/>
          </p:cNvSpPr>
          <p:nvPr userDrawn="1"/>
        </p:nvSpPr>
        <p:spPr bwMode="auto">
          <a:xfrm>
            <a:off x="0" y="6308725"/>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sp>
        <p:nvSpPr>
          <p:cNvPr id="1029" name="Line 44"/>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2"/>
                </a:solidFill>
                <a:effectLst>
                  <a:outerShdw blurRad="38100" dist="38100" dir="2700000" algn="tl">
                    <a:srgbClr val="C0C0C0"/>
                  </a:outerShdw>
                </a:effectLst>
                <a:cs typeface="Arial" charset="0"/>
              </a:defRPr>
            </a:lvl1pPr>
          </a:lstStyle>
          <a:p>
            <a:pPr>
              <a:defRPr/>
            </a:pPr>
            <a:r>
              <a:rPr lang="en-AU" altLang="en-US"/>
              <a:t>30 November – 02 December, 2016</a:t>
            </a:r>
          </a:p>
          <a:p>
            <a:pPr>
              <a:defRPr/>
            </a:pPr>
            <a:r>
              <a:rPr lang="en-AU" altLang="en-US"/>
              <a:t>NOUMEA</a:t>
            </a:r>
          </a:p>
        </p:txBody>
      </p:sp>
    </p:spTree>
  </p:cSld>
  <p:clrMap bg1="dk2" tx1="lt1" bg2="dk1" tx2="lt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spd="med">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bg2"/>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bg2"/>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bg2"/>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ctrTitle"/>
          </p:nvPr>
        </p:nvSpPr>
        <p:spPr>
          <a:xfrm>
            <a:off x="684213" y="476250"/>
            <a:ext cx="7772400" cy="1441450"/>
          </a:xfrm>
        </p:spPr>
        <p:txBody>
          <a:bodyPr/>
          <a:lstStyle/>
          <a:p>
            <a:pPr eaLnBrk="1" hangingPunct="1">
              <a:defRPr/>
            </a:pPr>
            <a:r>
              <a:rPr lang="en-AU" altLang="en-US" sz="2400" dirty="0" smtClean="0"/>
              <a:t>15</a:t>
            </a:r>
            <a:r>
              <a:rPr lang="en-AU" altLang="en-US" sz="2400" baseline="30000" dirty="0" smtClean="0"/>
              <a:t>th</a:t>
            </a:r>
            <a:r>
              <a:rPr lang="en-AU" altLang="en-US" sz="2400" dirty="0" smtClean="0"/>
              <a:t> South West Pacific </a:t>
            </a:r>
            <a:br>
              <a:rPr lang="en-AU" altLang="en-US" sz="2400" dirty="0" smtClean="0"/>
            </a:br>
            <a:r>
              <a:rPr lang="en-AU" altLang="en-US" sz="2400" dirty="0" smtClean="0"/>
              <a:t>Hydrographic Commission Conference</a:t>
            </a:r>
            <a:br>
              <a:rPr lang="en-AU" altLang="en-US" sz="2400" dirty="0" smtClean="0"/>
            </a:br>
            <a:r>
              <a:rPr lang="en-AU" altLang="en-US" sz="1800" dirty="0" smtClean="0"/>
              <a:t/>
            </a:r>
            <a:br>
              <a:rPr lang="en-AU" altLang="en-US" sz="1800" dirty="0" smtClean="0"/>
            </a:br>
            <a:r>
              <a:rPr lang="en-AU" altLang="en-US" sz="1800" dirty="0" smtClean="0"/>
              <a:t>February 2018</a:t>
            </a:r>
            <a:r>
              <a:rPr lang="en-AU" altLang="en-US" sz="1800" b="0" dirty="0" smtClean="0"/>
              <a:t/>
            </a:r>
            <a:br>
              <a:rPr lang="en-AU" altLang="en-US" sz="1800" b="0" dirty="0" smtClean="0"/>
            </a:br>
            <a:endParaRPr lang="en-AU" altLang="en-AU" sz="1800" dirty="0" smtClean="0"/>
          </a:p>
        </p:txBody>
      </p:sp>
      <p:sp>
        <p:nvSpPr>
          <p:cNvPr id="1084421" name="Rectangle 5"/>
          <p:cNvSpPr>
            <a:spLocks noGrp="1" noChangeArrowheads="1"/>
          </p:cNvSpPr>
          <p:nvPr>
            <p:ph type="subTitle" idx="1"/>
          </p:nvPr>
        </p:nvSpPr>
        <p:spPr>
          <a:xfrm>
            <a:off x="1476375" y="5157788"/>
            <a:ext cx="6400800" cy="792162"/>
          </a:xfrm>
        </p:spPr>
        <p:txBody>
          <a:bodyPr/>
          <a:lstStyle/>
          <a:p>
            <a:pPr eaLnBrk="1" hangingPunct="1">
              <a:defRPr/>
            </a:pPr>
            <a:r>
              <a:rPr lang="en-US" altLang="en-US" dirty="0" smtClean="0"/>
              <a:t>ICCWG report to SWPHC15</a:t>
            </a:r>
          </a:p>
        </p:txBody>
      </p:sp>
      <p:pic>
        <p:nvPicPr>
          <p:cNvPr id="307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6375" y="1773238"/>
            <a:ext cx="57102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dirty="0" smtClean="0"/>
              <a:t>February, 2018</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1530889" name="Rectangle 9"/>
          <p:cNvSpPr>
            <a:spLocks noGrp="1" noChangeArrowheads="1"/>
          </p:cNvSpPr>
          <p:nvPr>
            <p:ph type="body" idx="1"/>
          </p:nvPr>
        </p:nvSpPr>
        <p:spPr>
          <a:xfrm>
            <a:off x="1071563" y="1308100"/>
            <a:ext cx="7313612" cy="4784725"/>
          </a:xfrm>
        </p:spPr>
        <p:txBody>
          <a:bodyPr/>
          <a:lstStyle/>
          <a:p>
            <a:pPr marL="0" indent="0">
              <a:buFont typeface="Wingdings" panose="05000000000000000000" pitchFamily="2" charset="2"/>
              <a:buNone/>
              <a:defRPr/>
            </a:pPr>
            <a:r>
              <a:rPr lang="en-AU" b="1" dirty="0" smtClean="0">
                <a:effectLst/>
              </a:rPr>
              <a:t>International Chart Coordination Working Group (SWPHC </a:t>
            </a:r>
            <a:r>
              <a:rPr lang="en-AU" b="1" dirty="0">
                <a:effectLst/>
              </a:rPr>
              <a:t>ICCWG</a:t>
            </a:r>
            <a:r>
              <a:rPr lang="en-AU" b="1" dirty="0" smtClean="0">
                <a:effectLst/>
              </a:rPr>
              <a:t>)</a:t>
            </a:r>
          </a:p>
          <a:p>
            <a:pPr>
              <a:defRPr/>
            </a:pPr>
            <a:endParaRPr lang="en-AU" sz="2800" b="1" dirty="0" smtClean="0">
              <a:effectLst/>
            </a:endParaRPr>
          </a:p>
          <a:p>
            <a:pPr marL="0" indent="0">
              <a:buFont typeface="Wingdings" panose="05000000000000000000" pitchFamily="2" charset="2"/>
              <a:buNone/>
              <a:defRPr/>
            </a:pPr>
            <a:r>
              <a:rPr lang="en-AU" sz="2800" b="1" dirty="0" smtClean="0">
                <a:effectLst/>
              </a:rPr>
              <a:t>Current </a:t>
            </a:r>
            <a:r>
              <a:rPr lang="en-AU" sz="2800" b="1" dirty="0">
                <a:effectLst/>
              </a:rPr>
              <a:t>SWPHC ICCWG </a:t>
            </a:r>
            <a:r>
              <a:rPr lang="en-AU" sz="2800" b="1" dirty="0" smtClean="0">
                <a:effectLst/>
              </a:rPr>
              <a:t>Members</a:t>
            </a:r>
          </a:p>
          <a:p>
            <a:pPr marL="0" indent="0">
              <a:buFont typeface="Wingdings" panose="05000000000000000000" pitchFamily="2" charset="2"/>
              <a:buNone/>
              <a:defRPr/>
            </a:pPr>
            <a:endParaRPr lang="en-AU" sz="2800" b="1" dirty="0">
              <a:effectLst/>
            </a:endParaRPr>
          </a:p>
          <a:p>
            <a:pPr lvl="1">
              <a:defRPr/>
            </a:pPr>
            <a:r>
              <a:rPr lang="en-AU" sz="1400" dirty="0" smtClean="0">
                <a:effectLst/>
              </a:rPr>
              <a:t>Australia </a:t>
            </a:r>
            <a:r>
              <a:rPr lang="en-AU" sz="1400" dirty="0">
                <a:effectLst/>
              </a:rPr>
              <a:t>(chair) Hilary Thompson </a:t>
            </a:r>
          </a:p>
          <a:p>
            <a:pPr lvl="1">
              <a:defRPr/>
            </a:pPr>
            <a:r>
              <a:rPr lang="fr-FR" sz="1400" dirty="0" smtClean="0">
                <a:effectLst/>
              </a:rPr>
              <a:t>France </a:t>
            </a:r>
            <a:r>
              <a:rPr lang="fr-FR" sz="1400" dirty="0">
                <a:effectLst/>
              </a:rPr>
              <a:t>- Ronan Pronost </a:t>
            </a:r>
            <a:endParaRPr lang="fr-FR" sz="1400" dirty="0" smtClean="0">
              <a:effectLst/>
            </a:endParaRPr>
          </a:p>
          <a:p>
            <a:pPr lvl="1">
              <a:defRPr/>
            </a:pPr>
            <a:r>
              <a:rPr lang="en-AU" sz="1400" dirty="0" smtClean="0">
                <a:effectLst/>
              </a:rPr>
              <a:t>New </a:t>
            </a:r>
            <a:r>
              <a:rPr lang="en-AU" sz="1400" dirty="0">
                <a:effectLst/>
              </a:rPr>
              <a:t>Zealand  Rachel Gabara  </a:t>
            </a:r>
            <a:endParaRPr lang="en-AU" sz="1400" dirty="0" smtClean="0">
              <a:effectLst/>
            </a:endParaRPr>
          </a:p>
          <a:p>
            <a:pPr lvl="1">
              <a:defRPr/>
            </a:pPr>
            <a:r>
              <a:rPr lang="en-AU" sz="1400" dirty="0" smtClean="0">
                <a:effectLst/>
              </a:rPr>
              <a:t>UK </a:t>
            </a:r>
            <a:r>
              <a:rPr lang="en-AU" sz="1400" dirty="0">
                <a:effectLst/>
              </a:rPr>
              <a:t>Andy Willett </a:t>
            </a:r>
            <a:endParaRPr lang="en-AU" sz="1400" dirty="0" smtClean="0">
              <a:effectLst/>
            </a:endParaRPr>
          </a:p>
          <a:p>
            <a:pPr lvl="1">
              <a:defRPr/>
            </a:pPr>
            <a:r>
              <a:rPr lang="en-AU" sz="1400" dirty="0" smtClean="0">
                <a:effectLst/>
              </a:rPr>
              <a:t>USA</a:t>
            </a:r>
            <a:r>
              <a:rPr lang="en-AU" sz="1400" dirty="0">
                <a:effectLst/>
              </a:rPr>
              <a:t>  </a:t>
            </a:r>
            <a:r>
              <a:rPr lang="en-AU" sz="1400" dirty="0" err="1" smtClean="0">
                <a:effectLst/>
              </a:rPr>
              <a:t>Shep</a:t>
            </a:r>
            <a:r>
              <a:rPr lang="en-AU" sz="1400" dirty="0" smtClean="0">
                <a:effectLst/>
              </a:rPr>
              <a:t> Smith</a:t>
            </a:r>
            <a:endParaRPr lang="en-AU" b="1" dirty="0">
              <a:effectLst/>
            </a:endParaRPr>
          </a:p>
          <a:p>
            <a:pPr lvl="1" eaLnBrk="1" hangingPunct="1">
              <a:defRPr/>
            </a:pPr>
            <a:endParaRPr lang="en-US" altLang="en-US" sz="2000" dirty="0" smtClean="0">
              <a:effectLst/>
            </a:endParaRPr>
          </a:p>
          <a:p>
            <a:pPr lvl="1" eaLnBrk="1" hangingPunct="1">
              <a:defRPr/>
            </a:pPr>
            <a:endParaRPr lang="en-US" altLang="en-US" sz="2000"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AU" altLang="en-US" sz="1000">
              <a:effectLst>
                <a:outerShdw blurRad="38100" dist="38100" dir="2700000" algn="tl">
                  <a:srgbClr val="C0C0C0"/>
                </a:outerShdw>
              </a:effectLst>
              <a:cs typeface="Arial" charset="0"/>
            </a:endParaRPr>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Background</a:t>
            </a:r>
            <a:endParaRPr lang="en-AU" dirty="0"/>
          </a:p>
        </p:txBody>
      </p:sp>
      <p:sp>
        <p:nvSpPr>
          <p:cNvPr id="3" name="Content Placeholder 2"/>
          <p:cNvSpPr>
            <a:spLocks noGrp="1"/>
          </p:cNvSpPr>
          <p:nvPr>
            <p:ph idx="1"/>
          </p:nvPr>
        </p:nvSpPr>
        <p:spPr/>
        <p:txBody>
          <a:bodyPr/>
          <a:lstStyle/>
          <a:p>
            <a:pPr>
              <a:defRPr/>
            </a:pPr>
            <a:endParaRPr lang="en-AU" sz="2000" dirty="0" smtClean="0">
              <a:effectLst/>
            </a:endParaRPr>
          </a:p>
          <a:p>
            <a:pPr>
              <a:defRPr/>
            </a:pPr>
            <a:r>
              <a:rPr lang="en-AU" sz="2000" dirty="0" smtClean="0">
                <a:effectLst/>
              </a:rPr>
              <a:t>The </a:t>
            </a:r>
            <a:r>
              <a:rPr lang="en-AU" sz="2000" dirty="0">
                <a:effectLst/>
              </a:rPr>
              <a:t>SWPHC ICCWG was established in 2012 as a subsidiary of the SWPHC. It is made up of Producer Nations who publish Paper chart and ENCs in the SWPHC geographic area.</a:t>
            </a:r>
          </a:p>
          <a:p>
            <a:pPr>
              <a:defRPr/>
            </a:pPr>
            <a:endParaRPr lang="en-AU" sz="2000" dirty="0">
              <a:effectLst/>
            </a:endParaRPr>
          </a:p>
          <a:p>
            <a:pPr>
              <a:defRPr/>
            </a:pPr>
            <a:r>
              <a:rPr lang="en-AU" sz="2000" dirty="0">
                <a:effectLst/>
              </a:rPr>
              <a:t>Its main responsibility is for the coordination of Nautical Charting in the region, ensuring the Paper Chart INT series is comprehensive and current and the ENC coverage is appropriate. The main focus is on paper Charts at 1:500,000 and smaller and ENC </a:t>
            </a:r>
            <a:r>
              <a:rPr lang="en-AU" sz="2000" dirty="0" err="1">
                <a:effectLst/>
              </a:rPr>
              <a:t>nav</a:t>
            </a:r>
            <a:r>
              <a:rPr lang="en-AU" sz="2000" dirty="0">
                <a:effectLst/>
              </a:rPr>
              <a:t> Purpose 1 and 2 coverage</a:t>
            </a:r>
            <a:endParaRPr lang="en-AU" sz="2000" dirty="0"/>
          </a:p>
        </p:txBody>
      </p:sp>
      <p:sp>
        <p:nvSpPr>
          <p:cNvPr id="4" name="Footer Placeholder 3"/>
          <p:cNvSpPr>
            <a:spLocks noGrp="1"/>
          </p:cNvSpPr>
          <p:nvPr>
            <p:ph type="ftr" sz="quarter" idx="10"/>
          </p:nvPr>
        </p:nvSpPr>
        <p:spPr/>
        <p:txBody>
          <a:bodyPr/>
          <a:lstStyle/>
          <a:p>
            <a:pPr>
              <a:defRPr/>
            </a:pPr>
            <a:r>
              <a:rPr lang="en-AU" altLang="en-US" dirty="0"/>
              <a:t>February, 2018</a:t>
            </a:r>
          </a:p>
          <a:p>
            <a:pPr>
              <a:defRPr/>
            </a:pPr>
            <a:endParaRPr lang="en-AU" alt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3600" dirty="0" smtClean="0"/>
              <a:t>Current ENC coverage – band 1 &amp;2</a:t>
            </a:r>
            <a:endParaRPr lang="en-AU" sz="3600" dirty="0"/>
          </a:p>
        </p:txBody>
      </p:sp>
      <p:sp>
        <p:nvSpPr>
          <p:cNvPr id="4" name="Footer Placeholder 3"/>
          <p:cNvSpPr>
            <a:spLocks noGrp="1"/>
          </p:cNvSpPr>
          <p:nvPr>
            <p:ph type="ftr" sz="quarter" idx="10"/>
          </p:nvPr>
        </p:nvSpPr>
        <p:spPr/>
        <p:txBody>
          <a:bodyPr/>
          <a:lstStyle/>
          <a:p>
            <a:pPr>
              <a:defRPr/>
            </a:pPr>
            <a:r>
              <a:rPr lang="en-AU" altLang="en-US" dirty="0" smtClean="0"/>
              <a:t>February</a:t>
            </a:r>
            <a:r>
              <a:rPr lang="en-AU" altLang="en-US" dirty="0"/>
              <a:t>, 2018</a:t>
            </a:r>
          </a:p>
        </p:txBody>
      </p:sp>
      <p:pic>
        <p:nvPicPr>
          <p:cNvPr id="614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11188" y="1052513"/>
            <a:ext cx="7993062" cy="54006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Current INT Charts</a:t>
            </a:r>
            <a:endParaRPr lang="en-AU" dirty="0"/>
          </a:p>
        </p:txBody>
      </p:sp>
      <p:sp>
        <p:nvSpPr>
          <p:cNvPr id="4" name="Footer Placeholder 3"/>
          <p:cNvSpPr>
            <a:spLocks noGrp="1"/>
          </p:cNvSpPr>
          <p:nvPr>
            <p:ph type="ftr" sz="quarter" idx="10"/>
          </p:nvPr>
        </p:nvSpPr>
        <p:spPr/>
        <p:txBody>
          <a:bodyPr/>
          <a:lstStyle/>
          <a:p>
            <a:pPr>
              <a:defRPr/>
            </a:pPr>
            <a:r>
              <a:rPr lang="en-AU" altLang="en-US" dirty="0"/>
              <a:t>February, 2018</a:t>
            </a:r>
          </a:p>
        </p:txBody>
      </p:sp>
      <p:pic>
        <p:nvPicPr>
          <p:cNvPr id="717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5650" y="1125538"/>
            <a:ext cx="7561263" cy="532765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LINZ – NZ93 INT proposal</a:t>
            </a:r>
            <a:endParaRPr lang="en-AU" dirty="0"/>
          </a:p>
        </p:txBody>
      </p:sp>
      <p:sp>
        <p:nvSpPr>
          <p:cNvPr id="4" name="Footer Placeholder 3"/>
          <p:cNvSpPr>
            <a:spLocks noGrp="1"/>
          </p:cNvSpPr>
          <p:nvPr>
            <p:ph type="ftr" sz="quarter" idx="10"/>
          </p:nvPr>
        </p:nvSpPr>
        <p:spPr/>
        <p:txBody>
          <a:bodyPr/>
          <a:lstStyle/>
          <a:p>
            <a:pPr>
              <a:defRPr/>
            </a:pPr>
            <a:r>
              <a:rPr lang="en-AU" altLang="en-US" dirty="0"/>
              <a:t>February, 2018</a:t>
            </a:r>
          </a:p>
        </p:txBody>
      </p:sp>
      <p:pic>
        <p:nvPicPr>
          <p:cNvPr id="819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932363" y="2627313"/>
            <a:ext cx="3846512" cy="37147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513" y="2636838"/>
            <a:ext cx="38481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5650" y="1341438"/>
            <a:ext cx="7272338" cy="1354137"/>
          </a:xfrm>
          <a:prstGeom prst="rect">
            <a:avLst/>
          </a:prstGeom>
          <a:noFill/>
        </p:spPr>
        <p:txBody>
          <a:bodyPr>
            <a:spAutoFit/>
          </a:bodyPr>
          <a:lstStyle/>
          <a:p>
            <a:pPr marL="342900" indent="-342900" algn="just">
              <a:spcAft>
                <a:spcPts val="0"/>
              </a:spcAft>
              <a:buFont typeface="Symbol"/>
              <a:buChar char=""/>
              <a:defRPr/>
            </a:pPr>
            <a:r>
              <a:rPr lang="en-NZ" sz="1600" dirty="0">
                <a:solidFill>
                  <a:srgbClr val="1F497D"/>
                </a:solidFill>
                <a:latin typeface="Arial"/>
                <a:ea typeface="Times New Roman"/>
                <a:cs typeface="Times New Roman"/>
              </a:rPr>
              <a:t>LINZ plan to withdraw paper chart NZ14630 (INT630) as it has multiple overlaps with various charts. NZ93 INT chart will cover for the withdrawal</a:t>
            </a:r>
            <a:endParaRPr lang="en-AU" sz="1600" dirty="0">
              <a:latin typeface="Arial"/>
              <a:ea typeface="Times New Roman"/>
              <a:cs typeface="Times New Roman"/>
            </a:endParaRPr>
          </a:p>
          <a:p>
            <a:pPr marL="342900" indent="-342900" algn="just">
              <a:spcAft>
                <a:spcPts val="0"/>
              </a:spcAft>
              <a:buFont typeface="Symbol"/>
              <a:buChar char=""/>
              <a:defRPr/>
            </a:pPr>
            <a:r>
              <a:rPr lang="en-NZ" sz="1600" dirty="0">
                <a:solidFill>
                  <a:srgbClr val="1F497D"/>
                </a:solidFill>
                <a:latin typeface="Arial"/>
                <a:ea typeface="Times New Roman"/>
                <a:cs typeface="Times New Roman"/>
              </a:rPr>
              <a:t>Propose to extend the coverage of NZ93 equivalent ENC to cover a gap from NZ14630</a:t>
            </a:r>
            <a:endParaRPr lang="en-AU" sz="1600" dirty="0">
              <a:latin typeface="Arial"/>
              <a:ea typeface="Times New Roman"/>
              <a:cs typeface="Times New Roman"/>
            </a:endParaRPr>
          </a:p>
          <a:p>
            <a:pPr>
              <a:defRPr/>
            </a:pPr>
            <a:endParaRPr lang="en-AU" dirty="0">
              <a:cs typeface="Arial"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IC-ENC Report -  ENC Overlaps</a:t>
            </a:r>
            <a:endParaRPr lang="en-AU" dirty="0"/>
          </a:p>
        </p:txBody>
      </p:sp>
      <p:sp>
        <p:nvSpPr>
          <p:cNvPr id="3" name="Content Placeholder 2"/>
          <p:cNvSpPr>
            <a:spLocks noGrp="1"/>
          </p:cNvSpPr>
          <p:nvPr>
            <p:ph idx="1"/>
          </p:nvPr>
        </p:nvSpPr>
        <p:spPr/>
        <p:txBody>
          <a:bodyPr/>
          <a:lstStyle/>
          <a:p>
            <a:pPr>
              <a:defRPr/>
            </a:pPr>
            <a:r>
              <a:rPr lang="en-AU" dirty="0" smtClean="0"/>
              <a:t>Several low severity ENC overlaps exist</a:t>
            </a:r>
          </a:p>
          <a:p>
            <a:pPr>
              <a:defRPr/>
            </a:pPr>
            <a:r>
              <a:rPr lang="en-AU" dirty="0" smtClean="0"/>
              <a:t>PCAs are working to resolve.</a:t>
            </a:r>
          </a:p>
          <a:p>
            <a:pPr>
              <a:defRPr/>
            </a:pPr>
            <a:r>
              <a:rPr lang="en-AU" dirty="0" smtClean="0"/>
              <a:t>Overlap report available from Australia on request </a:t>
            </a:r>
            <a:endParaRPr lang="en-AU" dirty="0"/>
          </a:p>
        </p:txBody>
      </p:sp>
      <p:sp>
        <p:nvSpPr>
          <p:cNvPr id="4" name="Footer Placeholder 3"/>
          <p:cNvSpPr>
            <a:spLocks noGrp="1"/>
          </p:cNvSpPr>
          <p:nvPr>
            <p:ph type="ftr" sz="quarter" idx="10"/>
          </p:nvPr>
        </p:nvSpPr>
        <p:spPr/>
        <p:txBody>
          <a:bodyPr/>
          <a:lstStyle/>
          <a:p>
            <a:pPr>
              <a:defRPr/>
            </a:pPr>
            <a:r>
              <a:rPr lang="en-AU" altLang="en-US" dirty="0"/>
              <a:t>February, 2018</a:t>
            </a:r>
          </a:p>
        </p:txBody>
      </p:sp>
    </p:spTree>
  </p:cSld>
  <p:clrMapOvr>
    <a:masterClrMapping/>
  </p:clrMapOvr>
  <p:transition spd="med">
    <p:fade/>
  </p:transition>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153</TotalTime>
  <Words>230</Words>
  <Application>Microsoft Office PowerPoint</Application>
  <PresentationFormat>On-screen Show (4:3)</PresentationFormat>
  <Paragraphs>32</Paragraphs>
  <Slides>7</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Verdana</vt:lpstr>
      <vt:lpstr>Arial</vt:lpstr>
      <vt:lpstr>Wingdings</vt:lpstr>
      <vt:lpstr>Times New Roman</vt:lpstr>
      <vt:lpstr>Symbol</vt:lpstr>
      <vt:lpstr>Globe</vt:lpstr>
      <vt:lpstr>15th South West Pacific  Hydrographic Commission Conference  February 2018 </vt:lpstr>
      <vt:lpstr>15th South West Pacific Hydrographic Commission Conference</vt:lpstr>
      <vt:lpstr>Background</vt:lpstr>
      <vt:lpstr>Current ENC coverage – band 1 &amp;2</vt:lpstr>
      <vt:lpstr>Current INT Charts</vt:lpstr>
      <vt:lpstr>LINZ – NZ93 INT proposal</vt:lpstr>
      <vt:lpstr>IC-ENC Report -  ENC Overlaps</vt:lpstr>
    </vt:vector>
  </TitlesOfParts>
  <Company>Department of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 Neves</cp:lastModifiedBy>
  <cp:revision>24</cp:revision>
  <dcterms:created xsi:type="dcterms:W3CDTF">2016-11-03T03:14:38Z</dcterms:created>
  <dcterms:modified xsi:type="dcterms:W3CDTF">2018-02-23T07:41:54Z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R33364318</vt:lpwstr>
  </property>
  <property fmtid="{D5CDD505-2E9C-101B-9397-08002B2CF9AE}" pid="3" name="Objective-Title">
    <vt:lpwstr>SWPHC15-11 ICCWG presentation to SWPHC15</vt:lpwstr>
  </property>
  <property fmtid="{D5CDD505-2E9C-101B-9397-08002B2CF9AE}" pid="4" name="Objective-Comment">
    <vt:lpwstr/>
  </property>
  <property fmtid="{D5CDD505-2E9C-101B-9397-08002B2CF9AE}" pid="5" name="Objective-CreationStamp">
    <vt:filetime>2018-02-15T23:59:08Z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2018-02-16T05:18:32Z</vt:filetime>
  </property>
  <property fmtid="{D5CDD505-2E9C-101B-9397-08002B2CF9AE}" pid="10" name="Objective-Owner">
    <vt:lpwstr>Thompson, Hilary (MRS)(DMDS)(Maritime Data Services)</vt:lpwstr>
  </property>
  <property fmtid="{D5CDD505-2E9C-101B-9397-08002B2CF9AE}" pid="11" name="Objective-Path">
    <vt:lpwstr>Objective Global Folder - PROD:Defence Business Units:Strategic Policy and Intelligence Group:Workgroup Staging Area:HM BRANCH : Hydrography and Metoc Branch:HM BRANCH WORLD:03 HM  BRANCH CORPORATE FILES:D. (Process 03) Management of External Relations Process:b. Process 03 Corporate files:External Relations Management:International Hydrographic Organization - IHO / IHB:IHO South West Pacific Hydrographic Commission (SWPHC):SWPHC Region L International Charting Coordination Working Group (ICCWG):SWPHC15:</vt:lpwstr>
  </property>
  <property fmtid="{D5CDD505-2E9C-101B-9397-08002B2CF9AE}" pid="12" name="Objective-Parent">
    <vt:lpwstr>SWPHC15</vt:lpwstr>
  </property>
  <property fmtid="{D5CDD505-2E9C-101B-9397-08002B2CF9AE}" pid="13" name="Objective-State">
    <vt:lpwstr>Being Edited</vt:lpwstr>
  </property>
  <property fmtid="{D5CDD505-2E9C-101B-9397-08002B2CF9AE}" pid="14" name="Objective-Version">
    <vt:lpwstr>0.3</vt:lpwstr>
  </property>
  <property fmtid="{D5CDD505-2E9C-101B-9397-08002B2CF9AE}" pid="15" name="Objective-VersionNumber">
    <vt:i4>3</vt:i4>
  </property>
  <property fmtid="{D5CDD505-2E9C-101B-9397-08002B2CF9AE}" pid="16" name="Objective-VersionComment">
    <vt:lpwstr/>
  </property>
  <property fmtid="{D5CDD505-2E9C-101B-9397-08002B2CF9AE}" pid="17" name="Objective-FileNumber">
    <vt:lpwstr>2004/2500001</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