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3" autoAdjust="0"/>
    <p:restoredTop sz="85824" autoAdjust="0"/>
  </p:normalViewPr>
  <p:slideViewPr>
    <p:cSldViewPr>
      <p:cViewPr varScale="1">
        <p:scale>
          <a:sx n="85" d="100"/>
          <a:sy n="85" d="100"/>
        </p:scale>
        <p:origin x="1503" y="7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307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18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70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670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161D72-AF49-4FFD-9C5E-47EAE7D4FC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806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444BABEB-521D-489B-BF9D-171881847069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1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62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321FBD32-6E74-49F4-A44A-266B4C5ECACE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10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1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7CAD02D4-92BC-48BC-B35E-4C06325FED69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11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7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A8834069-5F27-4020-B88A-F3BC1DBAB597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2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4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745C7761-1E6D-49B4-9DE8-DC04874952A9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3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8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FBA1AA36-102E-414D-A1DD-A91BCEC24705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4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7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8A2B2F0E-EC4B-4939-894A-97B1A3C733C0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5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Survey contractor has to manage the data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LINZ has to validate the data – taking about 1 month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Computing power required?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LINZ has to store the data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How do we make this data available?</a:t>
            </a:r>
          </a:p>
        </p:txBody>
      </p:sp>
    </p:spTree>
    <p:extLst>
      <p:ext uri="{BB962C8B-B14F-4D97-AF65-F5344CB8AC3E}">
        <p14:creationId xmlns:p14="http://schemas.microsoft.com/office/powerpoint/2010/main" val="420282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42952624-1A23-4485-BA28-6871C7B0AF44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6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0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4573D704-65FC-4B10-823F-51DF811666E7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7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7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85D60223-D83A-418B-A142-1DDC66F10C7C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8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0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fld id="{4F89DB66-EFAD-40C4-B33B-F0C20577574B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9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2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B60F-81E9-4D8A-94F9-D0A7AB2C81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20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51D8-0013-4FC2-902A-6656710044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6213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1588"/>
            <a:ext cx="2054225" cy="6121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588"/>
            <a:ext cx="6011863" cy="6121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62E58-BACB-4B76-8E14-71AE7A87B8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036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-1588"/>
            <a:ext cx="6972300" cy="11334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EEFD6-53C6-4EB1-9AC5-A5C5A758054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55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3127375" y="6553200"/>
            <a:ext cx="2887663" cy="220663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AU" altLang="en-US"/>
              <a:t>Copyright IMO 2014 (unless held elsewhere)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077200" y="6311900"/>
            <a:ext cx="306388" cy="461963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74F29053-319D-428E-B9E8-51108145119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704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8A38-823D-4352-AE33-555193EC5E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2366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24C6-C517-4AE2-B943-51D8A7945F8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798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DC1F-1A94-4C76-BA47-A3504FAB13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74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51898-1B52-44C3-9B06-BA265FF81FA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416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5D249-DAE2-4319-BA58-7B60D681742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224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3C23A-44FE-44FE-869B-A9FBC243F86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8374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EC91-72FB-439A-83D2-F37A5D7B564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383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oundRect">
            <a:avLst>
              <a:gd name="adj" fmla="val 134"/>
            </a:avLst>
          </a:prstGeom>
          <a:gradFill rotWithShape="0">
            <a:gsLst>
              <a:gs pos="0">
                <a:srgbClr val="1C82B9"/>
              </a:gs>
              <a:gs pos="100000">
                <a:srgbClr val="006B6B"/>
              </a:gs>
            </a:gsLst>
            <a:lin ang="5400000" scaled="1"/>
          </a:gra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-1588"/>
            <a:ext cx="6972300" cy="113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6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47700" y="6294438"/>
            <a:ext cx="2119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34C"/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311900"/>
            <a:ext cx="28876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34C"/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264275" y="6311900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34C"/>
                </a:solidFill>
              </a:defRPr>
            </a:lvl1pPr>
          </a:lstStyle>
          <a:p>
            <a:pPr>
              <a:defRPr/>
            </a:pPr>
            <a:fld id="{C3F2EB50-DEAD-453B-A335-6E6EE8B36D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85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 b="1">
          <a:solidFill>
            <a:srgbClr val="FFFFFF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 b="1">
          <a:solidFill>
            <a:srgbClr val="FFFFFF"/>
          </a:solidFill>
          <a:latin typeface="Bitstream Vera Sans" pitchFamily="32" charset="0"/>
          <a:ea typeface="MS PGothic" panose="020B0600070205080204" pitchFamily="34" charset="-128"/>
          <a:cs typeface="msmincho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 b="1">
          <a:solidFill>
            <a:srgbClr val="FFFFFF"/>
          </a:solidFill>
          <a:latin typeface="Bitstream Vera Sans" pitchFamily="32" charset="0"/>
          <a:ea typeface="MS PGothic" panose="020B0600070205080204" pitchFamily="34" charset="-128"/>
          <a:cs typeface="msmincho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 b="1">
          <a:solidFill>
            <a:srgbClr val="FFFFFF"/>
          </a:solidFill>
          <a:latin typeface="Bitstream Vera Sans" pitchFamily="32" charset="0"/>
          <a:ea typeface="MS PGothic" panose="020B0600070205080204" pitchFamily="34" charset="-128"/>
          <a:cs typeface="msmincho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 b="1">
          <a:solidFill>
            <a:srgbClr val="FFFFFF"/>
          </a:solidFill>
          <a:latin typeface="Bitstream Vera Sans" pitchFamily="32" charset="0"/>
          <a:ea typeface="MS PGothic" panose="020B0600070205080204" pitchFamily="34" charset="-128"/>
          <a:cs typeface="msmincho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0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048000"/>
            <a:ext cx="7202488" cy="746125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3300" dirty="0" smtClean="0">
                <a:solidFill>
                  <a:srgbClr val="0047FF"/>
                </a:solidFill>
                <a:ea typeface="ＭＳ Ｐゴシック" charset="0"/>
              </a:rPr>
              <a:t>NZ Primary Charting Authority</a:t>
            </a:r>
            <a:endParaRPr lang="en-AU" sz="2800" dirty="0">
              <a:solidFill>
                <a:srgbClr val="0047FF"/>
              </a:solidFill>
              <a:ea typeface="ＭＳ Ｐゴシック" charset="0"/>
            </a:endParaRPr>
          </a:p>
        </p:txBody>
      </p:sp>
      <p:pic>
        <p:nvPicPr>
          <p:cNvPr id="4099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9525" y="-12700"/>
            <a:ext cx="9134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144000" bIns="0" anchor="b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6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2400" kern="0" smtClean="0"/>
              <a:t>IHO SWPHC 1 Day Technical Workshop on </a:t>
            </a:r>
            <a:r>
              <a:rPr lang="en-NZ" altLang="en-US" sz="2400" kern="0" smtClean="0"/>
              <a:t>Implementing Hydrographic Governance</a:t>
            </a:r>
            <a:endParaRPr lang="en-US" altLang="en-US" sz="2400" kern="0" dirty="0" smtClean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2359025" y="685800"/>
            <a:ext cx="44989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226800" tIns="46800" rIns="90000" bIns="46800" anchor="b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2400" b="0" kern="0" smtClean="0"/>
              <a:t>Nadi, Fiji, 20</a:t>
            </a:r>
            <a:r>
              <a:rPr lang="en-US" altLang="en-US" sz="2400" b="0" kern="0" baseline="30000" smtClean="0"/>
              <a:t>th</a:t>
            </a:r>
            <a:r>
              <a:rPr lang="en-US" altLang="en-US" sz="2400" b="0" kern="0" smtClean="0"/>
              <a:t> February 2018</a:t>
            </a:r>
            <a:endParaRPr lang="en-US" altLang="en-US" sz="2400" b="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25450" y="1295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6120" rIns="0" bIns="0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1313" eaLnBrk="1">
              <a:spcAft>
                <a:spcPts val="10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0" kern="0" dirty="0" smtClean="0">
                <a:solidFill>
                  <a:schemeClr val="bg1"/>
                </a:solidFill>
                <a:ea typeface="ＭＳ Ｐゴシック" pitchFamily="34" charset="-128"/>
              </a:rPr>
              <a:t>Resourcing requirements</a:t>
            </a:r>
            <a:endParaRPr lang="en-AU" sz="2400" b="0" kern="0" dirty="0">
              <a:solidFill>
                <a:srgbClr val="000000"/>
              </a:solidFill>
              <a:ea typeface="msmincho" charset="0"/>
            </a:endParaRPr>
          </a:p>
          <a:p>
            <a:pPr marL="1000125" lvl="1" indent="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Qualified and experienced personnel (Cat-A/B, AHSCP L1/2) 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Develop own capability or rely on others i.e. bilateral with PCA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Recruit or develop a career?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Limited access to hydrographer / cartographer course in region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LINZ plans for capacity building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National hydrographic programme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Bilateral arrangements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SWPHC submissions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IHO capacity building opportunities – Phases 2 &amp; 3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Funding available for IHO Member States</a:t>
            </a: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02870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92213" y="134938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325563" y="2952750"/>
            <a:ext cx="6523037" cy="538163"/>
          </a:xfrm>
        </p:spPr>
        <p:txBody>
          <a:bodyPr/>
          <a:lstStyle/>
          <a:p>
            <a:pPr marL="342900" indent="-341313" algn="ctr" eaLnBrk="1">
              <a:lnSpc>
                <a:spcPct val="9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altLang="en-US" sz="3200" b="0" dirty="0" smtClean="0">
                <a:solidFill>
                  <a:srgbClr val="000000"/>
                </a:solidFill>
                <a:latin typeface="Arial" charset="0"/>
                <a:ea typeface="+mj-ea"/>
              </a:rPr>
              <a:t>Questions and Discussion</a:t>
            </a:r>
          </a:p>
        </p:txBody>
      </p:sp>
      <p:pic>
        <p:nvPicPr>
          <p:cNvPr id="24579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92213" y="152400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425450" y="1295400"/>
            <a:ext cx="8229600" cy="5181600"/>
          </a:xfrm>
        </p:spPr>
        <p:txBody>
          <a:bodyPr tIns="6120" anchor="t"/>
          <a:lstStyle/>
          <a:p>
            <a:pPr marL="342900" indent="-341313" eaLnBrk="1">
              <a:spcAft>
                <a:spcPts val="10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0" dirty="0" smtClean="0">
                <a:solidFill>
                  <a:schemeClr val="bg1"/>
                </a:solidFill>
                <a:ea typeface="ＭＳ Ｐゴシック" pitchFamily="34" charset="-128"/>
              </a:rPr>
              <a:t>Contents</a:t>
            </a: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dirty="0" smtClean="0">
              <a:solidFill>
                <a:srgbClr val="000000"/>
              </a:solidFill>
              <a:ea typeface="msmincho" charset="0"/>
            </a:endParaRP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dirty="0" smtClean="0">
                <a:solidFill>
                  <a:srgbClr val="000000"/>
                </a:solidFill>
                <a:ea typeface="msmincho" charset="0"/>
              </a:rPr>
              <a:t>Data collection &amp; management</a:t>
            </a:r>
            <a:endParaRPr lang="en-AU" b="0" dirty="0">
              <a:solidFill>
                <a:srgbClr val="000000"/>
              </a:solidFill>
              <a:ea typeface="msmincho" charset="0"/>
            </a:endParaRP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dirty="0" smtClean="0">
                <a:solidFill>
                  <a:srgbClr val="000000"/>
                </a:solidFill>
                <a:ea typeface="msmincho" charset="0"/>
              </a:rPr>
              <a:t>NZ example</a:t>
            </a: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dirty="0" smtClean="0">
                <a:solidFill>
                  <a:srgbClr val="000000"/>
                </a:solidFill>
                <a:ea typeface="msmincho" charset="0"/>
              </a:rPr>
              <a:t>Development project – PRNI</a:t>
            </a: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dirty="0" smtClean="0">
                <a:solidFill>
                  <a:srgbClr val="000000"/>
                </a:solidFill>
                <a:ea typeface="msmincho" charset="0"/>
              </a:rPr>
              <a:t>Resourcing requirements</a:t>
            </a: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dirty="0">
              <a:solidFill>
                <a:srgbClr val="000000"/>
              </a:solidFill>
              <a:ea typeface="msmincho" charset="0"/>
            </a:endParaRPr>
          </a:p>
          <a:p>
            <a:pPr marL="102870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dirty="0" smtClean="0">
              <a:solidFill>
                <a:srgbClr val="000000"/>
              </a:solidFill>
              <a:ea typeface="msmincho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92213" y="134938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25450" y="1295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6120" rIns="0" bIns="0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1313" eaLnBrk="1">
              <a:spcAft>
                <a:spcPts val="10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0" kern="0" dirty="0" smtClean="0">
                <a:solidFill>
                  <a:schemeClr val="bg1"/>
                </a:solidFill>
                <a:ea typeface="ＭＳ Ｐゴシック" pitchFamily="34" charset="-128"/>
              </a:rPr>
              <a:t>Data collection &amp; management</a:t>
            </a: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Clearly define the requirements - what will the data be used for?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Safety-of-navigation, habitat mapping, managing seafloor resources (minerals </a:t>
            </a:r>
            <a:r>
              <a:rPr lang="en-AU" b="0" kern="0" dirty="0" err="1" smtClean="0">
                <a:solidFill>
                  <a:srgbClr val="000000"/>
                </a:solidFill>
                <a:ea typeface="msmincho" charset="0"/>
              </a:rPr>
              <a:t>etc</a:t>
            </a: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)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>
                <a:solidFill>
                  <a:srgbClr val="000000"/>
                </a:solidFill>
                <a:ea typeface="msmincho" charset="0"/>
              </a:rPr>
              <a:t>What survey specification is required i.e. accuracy </a:t>
            </a: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standards (IHO S-44)</a:t>
            </a:r>
            <a:endParaRPr lang="en-AU" b="0" kern="0" dirty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Knowing the requirements may define the technology &amp; methodology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LiDAR, multi beam or single beam echo sounder</a:t>
            </a:r>
          </a:p>
          <a:p>
            <a:pPr marL="102870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92213" y="134938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25450" y="1295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6120" rIns="0" bIns="0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1313" eaLnBrk="1">
              <a:spcAft>
                <a:spcPts val="10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0" kern="0" dirty="0" smtClean="0">
                <a:solidFill>
                  <a:schemeClr val="bg1"/>
                </a:solidFill>
                <a:ea typeface="ＭＳ Ｐゴシック" pitchFamily="34" charset="-128"/>
              </a:rPr>
              <a:t>Data collection &amp; management</a:t>
            </a: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Knowing the requirements will define what data is collected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Bathymetry, seafloor backscatter, water column backscatter, water temperature…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How will the data be managed?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Bathymetry = Megabytes &amp; Gigabytes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Seafloor backscatter = Gigabytes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Water column backscatter = Terabytes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How will the data be made discoverable, accessible and available?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0" kern="0" dirty="0" smtClean="0">
                <a:solidFill>
                  <a:srgbClr val="000000"/>
                </a:solidFill>
                <a:ea typeface="msmincho" charset="0"/>
              </a:rPr>
              <a:t>Metadata is key!</a:t>
            </a: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02870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92213" y="134938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25450" y="1295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6120" rIns="0" bIns="0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1313" eaLnBrk="1">
              <a:spcAft>
                <a:spcPts val="10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0" kern="0" dirty="0" smtClean="0">
                <a:solidFill>
                  <a:schemeClr val="bg1"/>
                </a:solidFill>
                <a:ea typeface="ＭＳ Ｐゴシック" pitchFamily="34" charset="-128"/>
              </a:rPr>
              <a:t>Data collection &amp; management – NZ example</a:t>
            </a: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eaLnBrk="1">
              <a:spcAft>
                <a:spcPts val="850"/>
              </a:spcAft>
              <a:buClr>
                <a:srgbClr val="418BDE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eaLnBrk="1">
              <a:spcAft>
                <a:spcPts val="850"/>
              </a:spcAft>
              <a:buClr>
                <a:srgbClr val="418BDE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02870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92213" y="134938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808163"/>
            <a:ext cx="6705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6088" y="1922463"/>
          <a:ext cx="4830762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254"/>
                <a:gridCol w="1610254"/>
                <a:gridCol w="1610254"/>
              </a:tblGrid>
              <a:tr h="370946">
                <a:tc gridSpan="2"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Bathymetry</a:t>
                      </a:r>
                      <a:endParaRPr lang="en-N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33" marB="45733"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Backscatter</a:t>
                      </a:r>
                      <a:endParaRPr lang="en-N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Raw</a:t>
                      </a:r>
                      <a:endParaRPr lang="en-N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Processed</a:t>
                      </a:r>
                      <a:endParaRPr lang="en-N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 column</a:t>
                      </a:r>
                      <a:endParaRPr lang="en-N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Tb</a:t>
                      </a:r>
                      <a:endParaRPr lang="en-N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914 Gb</a:t>
                      </a:r>
                      <a:endParaRPr lang="en-N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Tb</a:t>
                      </a:r>
                      <a:endParaRPr lang="en-N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33" marB="45733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25450" y="1295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6120" rIns="0" bIns="0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1313" eaLnBrk="1">
              <a:spcAft>
                <a:spcPts val="10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0" kern="0" dirty="0">
                <a:solidFill>
                  <a:schemeClr val="bg1"/>
                </a:solidFill>
                <a:ea typeface="ＭＳ Ｐゴシック" pitchFamily="34" charset="-128"/>
              </a:rPr>
              <a:t>Development project – Pacific Regional Navigation Initiative</a:t>
            </a:r>
            <a:endParaRPr lang="en-AU" sz="2400" b="0" kern="0" dirty="0">
              <a:solidFill>
                <a:srgbClr val="000000"/>
              </a:solidFill>
              <a:ea typeface="msmincho" charset="0"/>
            </a:endParaRPr>
          </a:p>
          <a:p>
            <a:pPr marL="1000125" lvl="1" indent="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2015 - 5 </a:t>
            </a:r>
            <a:r>
              <a:rPr lang="en-NZ" b="0" kern="0" dirty="0">
                <a:solidFill>
                  <a:srgbClr val="000000"/>
                </a:solidFill>
                <a:ea typeface="msmincho" charset="0"/>
              </a:rPr>
              <a:t>year, $5 million programme of works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>
                <a:solidFill>
                  <a:srgbClr val="000000"/>
                </a:solidFill>
                <a:ea typeface="msmincho" charset="0"/>
              </a:rPr>
              <a:t>Partnership with MFAT, LINZ and SPC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>
                <a:solidFill>
                  <a:srgbClr val="000000"/>
                </a:solidFill>
                <a:ea typeface="msmincho" charset="0"/>
              </a:rPr>
              <a:t>Focus on navigation-related aspects of maritime safety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>
                <a:solidFill>
                  <a:srgbClr val="000000"/>
                </a:solidFill>
                <a:ea typeface="msmincho" charset="0"/>
              </a:rPr>
              <a:t>Builds on success on </a:t>
            </a: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SWPRHP – risk assessments in Vanuatu, Tonga and Cook Islands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January 2018 – an additional $2.2 million secured</a:t>
            </a: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Programme continues to 2021</a:t>
            </a: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02870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92213" y="134938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25450" y="1295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6120" rIns="0" bIns="0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1313" eaLnBrk="1">
              <a:spcAft>
                <a:spcPts val="10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0" kern="0" dirty="0" smtClean="0">
                <a:solidFill>
                  <a:schemeClr val="bg1"/>
                </a:solidFill>
                <a:ea typeface="ＭＳ Ｐゴシック" pitchFamily="34" charset="-128"/>
              </a:rPr>
              <a:t>Development project – Pacific Regional Navigation Initiative</a:t>
            </a: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eaLnBrk="1">
              <a:spcAft>
                <a:spcPts val="850"/>
              </a:spcAft>
              <a:buClr>
                <a:srgbClr val="418BDE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eaLnBrk="1">
              <a:spcAft>
                <a:spcPts val="850"/>
              </a:spcAft>
              <a:buClr>
                <a:srgbClr val="418BDE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02870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92213" y="134938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20713" y="1828800"/>
            <a:ext cx="2595562" cy="62388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Output 1: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Pacific-wide Data Discovery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20713" y="2452688"/>
            <a:ext cx="2595562" cy="143351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lvl1pPr marL="182563" indent="-182563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NZ" altLang="en-US" sz="1200" kern="0" dirty="0">
                <a:solidFill>
                  <a:srgbClr val="000000"/>
                </a:solidFill>
                <a:ea typeface="+mn-ea"/>
              </a:rPr>
              <a:t>SPC to search database to identify data with potential for use to improve quality of existing charts</a:t>
            </a:r>
          </a:p>
          <a:p>
            <a:pPr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NZ" altLang="en-US" sz="1200" kern="0" dirty="0">
                <a:solidFill>
                  <a:srgbClr val="000000"/>
                </a:solidFill>
                <a:ea typeface="+mn-ea"/>
              </a:rPr>
              <a:t>SPC to work with PICs to release data to Primary Charting Authorities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988050" y="1828800"/>
            <a:ext cx="2597150" cy="62388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Output 2: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Hydrographic Risk Assessment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988050" y="2452688"/>
            <a:ext cx="2597150" cy="7445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lvl1pPr marL="182563" indent="-182563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NZ" altLang="en-US" sz="1200" kern="0" dirty="0">
                <a:solidFill>
                  <a:srgbClr val="000000"/>
                </a:solidFill>
                <a:ea typeface="+mn-ea"/>
              </a:rPr>
              <a:t>LINZ to undertake risk assessments for Niue, Samoa &amp; Tokelau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340475" y="3581400"/>
            <a:ext cx="2597150" cy="717550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Output 3: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Capability/Capacity Building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340475" y="4298950"/>
            <a:ext cx="2597150" cy="21018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lvl1pPr marL="182563" indent="-182563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NZ" altLang="en-US" sz="1200" kern="0" dirty="0">
                <a:solidFill>
                  <a:srgbClr val="000000"/>
                </a:solidFill>
                <a:ea typeface="+mn-ea"/>
              </a:rPr>
              <a:t>LINZ to work with NZ 5 PICs on annual plans to increase capability following IHO framework</a:t>
            </a:r>
          </a:p>
          <a:p>
            <a:pPr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NZ" altLang="en-US" sz="1200" kern="0" dirty="0">
                <a:solidFill>
                  <a:srgbClr val="000000"/>
                </a:solidFill>
                <a:ea typeface="+mn-ea"/>
              </a:rPr>
              <a:t>LINZ to assess NZ 5 PICs requirements for AtoN</a:t>
            </a:r>
          </a:p>
          <a:p>
            <a:pPr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NZ" altLang="en-US" sz="1200" kern="0" dirty="0">
                <a:solidFill>
                  <a:srgbClr val="000000"/>
                </a:solidFill>
                <a:ea typeface="+mn-ea"/>
              </a:rPr>
              <a:t>SPC focus on other prioritised PICs to build capability and develop annual plans for improved legislation and AtoN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190875" y="5080000"/>
            <a:ext cx="2595563" cy="666750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Output 4: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Mitigation Measures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3190875" y="5749925"/>
            <a:ext cx="2595563" cy="960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lvl1pPr marL="182563" indent="-182563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NZ" altLang="en-US" sz="1200" kern="0" dirty="0">
                <a:solidFill>
                  <a:srgbClr val="000000"/>
                </a:solidFill>
                <a:ea typeface="+mn-ea"/>
              </a:rPr>
              <a:t>LINZ to lead prioritising and project managing mitigation measures including AtoN, hydrographic surveys and chart modernisation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25450" y="4057650"/>
            <a:ext cx="2597150" cy="62388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Output 5: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Pacific-wide Partnerships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25450" y="4681538"/>
            <a:ext cx="2597150" cy="11334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lvl1pPr marL="182563" indent="-182563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NZ" altLang="en-US" sz="1200" kern="0" dirty="0">
                <a:solidFill>
                  <a:srgbClr val="000000"/>
                </a:solidFill>
                <a:ea typeface="+mn-ea"/>
              </a:rPr>
              <a:t>NZ to work with regional partners, development donors, PICs and private sector to develop partnerships for improving navigation safety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3392488" y="2986088"/>
            <a:ext cx="2779712" cy="1712912"/>
          </a:xfrm>
          <a:prstGeom prst="ellipse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400" b="1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PRNI</a:t>
            </a:r>
            <a:endParaRPr lang="en-NZ" sz="2400" kern="0" dirty="0">
              <a:solidFill>
                <a:srgbClr val="000000"/>
              </a:solidFill>
              <a:latin typeface="Verdana" pitchFamily="34" charset="0"/>
              <a:ea typeface="+mn-ea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LINZ: Cooks, Niue, </a:t>
            </a:r>
            <a:r>
              <a:rPr lang="en-NZ" sz="1400" kern="0" dirty="0">
                <a:solidFill>
                  <a:schemeClr val="tx1"/>
                </a:solidFill>
                <a:latin typeface="Verdana" pitchFamily="34" charset="0"/>
                <a:ea typeface="+mn-ea"/>
              </a:rPr>
              <a:t>Samoa</a:t>
            </a:r>
            <a:r>
              <a:rPr lang="en-NZ" sz="1400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, Tokelau, Tonga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SPC: Other PICs</a:t>
            </a:r>
          </a:p>
        </p:txBody>
      </p:sp>
      <p:cxnSp>
        <p:nvCxnSpPr>
          <p:cNvPr id="16401" name="Curved Connector 22"/>
          <p:cNvCxnSpPr>
            <a:cxnSpLocks noChangeShapeType="1"/>
            <a:stCxn id="38" idx="5"/>
          </p:cNvCxnSpPr>
          <p:nvPr/>
        </p:nvCxnSpPr>
        <p:spPr bwMode="auto">
          <a:xfrm rot="5400000" flipH="1" flipV="1">
            <a:off x="5977731" y="4085432"/>
            <a:ext cx="149225" cy="576262"/>
          </a:xfrm>
          <a:prstGeom prst="curvedConnector4">
            <a:avLst>
              <a:gd name="adj1" fmla="val -152306"/>
              <a:gd name="adj2" fmla="val 85315"/>
            </a:avLst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2" name="Curved Connector 24"/>
          <p:cNvCxnSpPr>
            <a:cxnSpLocks noChangeShapeType="1"/>
            <a:stCxn id="38" idx="4"/>
            <a:endCxn id="34" idx="0"/>
          </p:cNvCxnSpPr>
          <p:nvPr/>
        </p:nvCxnSpPr>
        <p:spPr bwMode="auto">
          <a:xfrm rot="5400000">
            <a:off x="4445794" y="4742656"/>
            <a:ext cx="381000" cy="2936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3" name="Curved Connector 26"/>
          <p:cNvCxnSpPr>
            <a:cxnSpLocks noChangeShapeType="1"/>
            <a:stCxn id="38" idx="3"/>
          </p:cNvCxnSpPr>
          <p:nvPr/>
        </p:nvCxnSpPr>
        <p:spPr bwMode="auto">
          <a:xfrm rot="5400000">
            <a:off x="3293268" y="4174332"/>
            <a:ext cx="233363" cy="781050"/>
          </a:xfrm>
          <a:prstGeom prst="curvedConnector4">
            <a:avLst>
              <a:gd name="adj1" fmla="val 98028"/>
              <a:gd name="adj2" fmla="val 76051"/>
            </a:avLst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4" name="Curved Connector 30"/>
          <p:cNvCxnSpPr>
            <a:cxnSpLocks noChangeShapeType="1"/>
            <a:stCxn id="38" idx="0"/>
          </p:cNvCxnSpPr>
          <p:nvPr/>
        </p:nvCxnSpPr>
        <p:spPr bwMode="auto">
          <a:xfrm rot="5400000" flipH="1" flipV="1">
            <a:off x="5118894" y="2116932"/>
            <a:ext cx="533400" cy="1204912"/>
          </a:xfrm>
          <a:prstGeom prst="curvedConnector2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5" name="Curved Connector 11264"/>
          <p:cNvCxnSpPr>
            <a:cxnSpLocks noChangeShapeType="1"/>
            <a:stCxn id="38" idx="0"/>
          </p:cNvCxnSpPr>
          <p:nvPr/>
        </p:nvCxnSpPr>
        <p:spPr bwMode="auto">
          <a:xfrm rot="16200000" flipV="1">
            <a:off x="3736976" y="1939925"/>
            <a:ext cx="533400" cy="1558925"/>
          </a:xfrm>
          <a:prstGeom prst="curvedConnector2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25450" y="1295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6120" rIns="0" bIns="0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1313" eaLnBrk="1">
              <a:spcAft>
                <a:spcPts val="10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0" kern="0" dirty="0">
                <a:solidFill>
                  <a:schemeClr val="bg1"/>
                </a:solidFill>
                <a:ea typeface="ＭＳ Ｐゴシック" pitchFamily="34" charset="-128"/>
              </a:rPr>
              <a:t>Development project – Pacific Regional Navigation </a:t>
            </a:r>
            <a:r>
              <a:rPr lang="en-AU" sz="2400" b="0" kern="0" dirty="0" smtClean="0">
                <a:solidFill>
                  <a:schemeClr val="bg1"/>
                </a:solidFill>
                <a:ea typeface="ＭＳ Ｐゴシック" pitchFamily="34" charset="-128"/>
              </a:rPr>
              <a:t>Initiative</a:t>
            </a: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b="0" kern="0" dirty="0" smtClean="0">
                <a:solidFill>
                  <a:srgbClr val="000000"/>
                </a:solidFill>
                <a:ea typeface="msmincho" charset="0"/>
              </a:rPr>
              <a:t>To-date: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sz="1600" b="0" kern="0" dirty="0" smtClean="0">
                <a:solidFill>
                  <a:srgbClr val="000000"/>
                </a:solidFill>
                <a:ea typeface="msmincho" charset="0"/>
              </a:rPr>
              <a:t>Hydrography </a:t>
            </a:r>
            <a:r>
              <a:rPr lang="en-NZ" sz="1600" b="0" kern="0" dirty="0">
                <a:solidFill>
                  <a:srgbClr val="000000"/>
                </a:solidFill>
                <a:ea typeface="msmincho" charset="0"/>
              </a:rPr>
              <a:t>Risk Assessments for Niue and Samoa have been completed and presented to the respective governments;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sz="1600" b="0" kern="0" dirty="0" smtClean="0">
                <a:solidFill>
                  <a:srgbClr val="000000"/>
                </a:solidFill>
                <a:ea typeface="msmincho" charset="0"/>
              </a:rPr>
              <a:t>an </a:t>
            </a:r>
            <a:r>
              <a:rPr lang="en-NZ" sz="1600" b="0" kern="0" dirty="0">
                <a:solidFill>
                  <a:srgbClr val="000000"/>
                </a:solidFill>
                <a:ea typeface="msmincho" charset="0"/>
              </a:rPr>
              <a:t>analysis of vessel traffic in and around Tokelau has been completed and passed to SPC for the basis of their Safety-of-Navigation programme;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sz="1600" b="0" kern="0" dirty="0" smtClean="0">
                <a:solidFill>
                  <a:srgbClr val="000000"/>
                </a:solidFill>
                <a:ea typeface="msmincho" charset="0"/>
              </a:rPr>
              <a:t>bilateral </a:t>
            </a:r>
            <a:r>
              <a:rPr lang="en-NZ" sz="1600" b="0" kern="0" dirty="0">
                <a:solidFill>
                  <a:srgbClr val="000000"/>
                </a:solidFill>
                <a:ea typeface="msmincho" charset="0"/>
              </a:rPr>
              <a:t>arrangements with the Cook Islands and Niue have been signed;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sz="1600" b="0" kern="0" dirty="0" smtClean="0">
                <a:solidFill>
                  <a:srgbClr val="000000"/>
                </a:solidFill>
                <a:ea typeface="msmincho" charset="0"/>
              </a:rPr>
              <a:t>draft </a:t>
            </a:r>
            <a:r>
              <a:rPr lang="en-NZ" sz="1600" b="0" kern="0" dirty="0">
                <a:solidFill>
                  <a:srgbClr val="000000"/>
                </a:solidFill>
                <a:ea typeface="msmincho" charset="0"/>
              </a:rPr>
              <a:t>bilateral arrangements with Samoa and Tonga are in progress;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sz="1600" b="0" kern="0" dirty="0" smtClean="0">
                <a:solidFill>
                  <a:srgbClr val="000000"/>
                </a:solidFill>
                <a:ea typeface="msmincho" charset="0"/>
              </a:rPr>
              <a:t>chart </a:t>
            </a:r>
            <a:r>
              <a:rPr lang="en-NZ" sz="1600" b="0" kern="0" dirty="0">
                <a:solidFill>
                  <a:srgbClr val="000000"/>
                </a:solidFill>
                <a:ea typeface="msmincho" charset="0"/>
              </a:rPr>
              <a:t>improvement programmes for the Cook Islands and Tonga have been agreed, and </a:t>
            </a:r>
            <a:r>
              <a:rPr lang="en-NZ" sz="1600" b="0" kern="0" dirty="0" smtClean="0">
                <a:solidFill>
                  <a:srgbClr val="000000"/>
                </a:solidFill>
                <a:ea typeface="msmincho" charset="0"/>
              </a:rPr>
              <a:t>updated </a:t>
            </a:r>
            <a:r>
              <a:rPr lang="en-NZ" sz="1600" b="0" kern="0" dirty="0">
                <a:solidFill>
                  <a:srgbClr val="000000"/>
                </a:solidFill>
                <a:ea typeface="msmincho" charset="0"/>
              </a:rPr>
              <a:t>ENCs and paper charts published for the Cook Islands;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sz="1600" b="0" kern="0" dirty="0" smtClean="0">
                <a:solidFill>
                  <a:srgbClr val="000000"/>
                </a:solidFill>
                <a:ea typeface="msmincho" charset="0"/>
              </a:rPr>
              <a:t>chart </a:t>
            </a:r>
            <a:r>
              <a:rPr lang="en-NZ" sz="1600" b="0" kern="0" dirty="0">
                <a:solidFill>
                  <a:srgbClr val="000000"/>
                </a:solidFill>
                <a:ea typeface="msmincho" charset="0"/>
              </a:rPr>
              <a:t>improvement programmes for Niue and Samoa have been agreed, and contract in place to update charts;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NZ" sz="1600" b="0" kern="0" dirty="0" smtClean="0">
                <a:solidFill>
                  <a:srgbClr val="000000"/>
                </a:solidFill>
                <a:ea typeface="msmincho" charset="0"/>
              </a:rPr>
              <a:t>hydrographic </a:t>
            </a:r>
            <a:r>
              <a:rPr lang="en-NZ" sz="1600" b="0" kern="0" dirty="0">
                <a:solidFill>
                  <a:srgbClr val="000000"/>
                </a:solidFill>
                <a:ea typeface="msmincho" charset="0"/>
              </a:rPr>
              <a:t>survey contract awarded November 2017 to undertake Satellite Derived Bathymetry (SDB) throughout Tonga, Beveridge and Antiope Reefs in Niue; Airborne Laser Bathymetry (ALB) in Tonga and Niue; and </a:t>
            </a:r>
            <a:r>
              <a:rPr lang="en-NZ" sz="1600" b="0" kern="0" dirty="0" err="1">
                <a:solidFill>
                  <a:srgbClr val="000000"/>
                </a:solidFill>
                <a:ea typeface="msmincho" charset="0"/>
              </a:rPr>
              <a:t>Multibeam</a:t>
            </a:r>
            <a:r>
              <a:rPr lang="en-NZ" sz="1600" b="0" kern="0" dirty="0">
                <a:solidFill>
                  <a:srgbClr val="000000"/>
                </a:solidFill>
                <a:ea typeface="msmincho" charset="0"/>
              </a:rPr>
              <a:t> echo sounder (MBES) survey in Tonga.</a:t>
            </a: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NZ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02870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92213" y="134938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25450" y="1295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6120" rIns="0" bIns="0"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2pPr>
            <a:lvl3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3pPr>
            <a:lvl4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4pPr>
            <a:lvl5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ＭＳ Ｐゴシック" charset="0"/>
                <a:cs typeface="msmincho" charset="0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FFFFFF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1313" eaLnBrk="1">
              <a:spcAft>
                <a:spcPts val="10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0" kern="0" dirty="0">
                <a:solidFill>
                  <a:schemeClr val="bg1"/>
                </a:solidFill>
                <a:ea typeface="ＭＳ Ｐゴシック" pitchFamily="34" charset="-128"/>
              </a:rPr>
              <a:t>Development project – Pacific Regional Navigation </a:t>
            </a:r>
            <a:r>
              <a:rPr lang="en-AU" sz="2400" b="0" kern="0" dirty="0" smtClean="0">
                <a:solidFill>
                  <a:schemeClr val="bg1"/>
                </a:solidFill>
                <a:ea typeface="ＭＳ Ｐゴシック" pitchFamily="34" charset="-128"/>
              </a:rPr>
              <a:t>Initiative</a:t>
            </a: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eaLnBrk="1">
              <a:spcAft>
                <a:spcPts val="850"/>
              </a:spcAft>
              <a:buClr>
                <a:srgbClr val="418BDE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NZ" sz="1600" b="0" kern="0" dirty="0">
              <a:solidFill>
                <a:srgbClr val="000000"/>
              </a:solidFill>
              <a:ea typeface="msmincho" charset="0"/>
            </a:endParaRPr>
          </a:p>
          <a:p>
            <a:pPr marL="1085850" lvl="1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NZ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342900" indent="-342900" eaLnBrk="1">
              <a:spcAft>
                <a:spcPts val="850"/>
              </a:spcAft>
              <a:buClr>
                <a:srgbClr val="418BDE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497013" lvl="1" indent="-496888" eaLnBrk="1">
              <a:spcAft>
                <a:spcPts val="850"/>
              </a:spcAft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  <a:p>
            <a:pPr marL="1028700" eaLnBrk="1">
              <a:spcAft>
                <a:spcPts val="850"/>
              </a:spcAft>
              <a:buClr>
                <a:srgbClr val="418BDE"/>
              </a:buClr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AU" b="0" kern="0" dirty="0" smtClean="0">
              <a:solidFill>
                <a:srgbClr val="000000"/>
              </a:solidFill>
              <a:ea typeface="msmincho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92213" y="134938"/>
            <a:ext cx="6696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5pPr>
            <a:lvl6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6pPr>
            <a:lvl7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7pPr>
            <a:lvl8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8pPr>
            <a:lvl9pPr eaLnBrk="0"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Bitstream Vera Sans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sz="2800" b="1" dirty="0" smtClean="0">
                <a:solidFill>
                  <a:schemeClr val="bg1"/>
                </a:solidFill>
              </a:rPr>
              <a:t>NZ Primary Charting Authority</a:t>
            </a:r>
            <a:endParaRPr lang="en-US" sz="2800" b="1" dirty="0" smtClean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1714500"/>
            <a:ext cx="3857625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2063750"/>
            <a:ext cx="24479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http://www.seafriends.org.nz/niue/niue08m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938" y="4418013"/>
            <a:ext cx="238442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0613" y="2055813"/>
            <a:ext cx="15176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 Islands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3288" y="4632325"/>
            <a:ext cx="6604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1100" y="1871663"/>
            <a:ext cx="8143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Bitstream Vera San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736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Microsoft YaHei</vt:lpstr>
      <vt:lpstr>msmincho</vt:lpstr>
      <vt:lpstr>Bitstream Vera Sans</vt:lpstr>
      <vt:lpstr>MS PGothic</vt:lpstr>
      <vt:lpstr>Times New Roman</vt:lpstr>
      <vt:lpstr>Arial Unicode MS</vt:lpstr>
      <vt:lpstr>Wingdings</vt:lpstr>
      <vt:lpstr>Verdana</vt:lpstr>
      <vt:lpstr>Office Theme</vt:lpstr>
      <vt:lpstr>NZ Primary Charting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Nairn</dc:creator>
  <cp:lastModifiedBy>Alberto Costa Neves</cp:lastModifiedBy>
  <cp:revision>101</cp:revision>
  <cp:lastPrinted>1601-01-01T00:00:00Z</cp:lastPrinted>
  <dcterms:created xsi:type="dcterms:W3CDTF">1601-01-01T00:00:00Z</dcterms:created>
  <dcterms:modified xsi:type="dcterms:W3CDTF">2018-02-23T19:32:51Z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