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93" r:id="rId3"/>
    <p:sldId id="263" r:id="rId4"/>
    <p:sldId id="288" r:id="rId5"/>
    <p:sldId id="268" r:id="rId6"/>
    <p:sldId id="269" r:id="rId7"/>
    <p:sldId id="274" r:id="rId8"/>
    <p:sldId id="279" r:id="rId9"/>
    <p:sldId id="280" r:id="rId10"/>
    <p:sldId id="281" r:id="rId11"/>
    <p:sldId id="282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Solomon had applied before the amendments came</a:t>
            </a:r>
            <a:r>
              <a:rPr lang="en-US" baseline="0" dirty="0" smtClean="0"/>
              <a:t> into force. Need to apply under the news rules.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172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63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bri.kampfer@iho.int" TargetMode="External"/><Relationship Id="rId2" Type="http://schemas.openxmlformats.org/officeDocument/2006/relationships/hyperlink" Target="http://www.iho.i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6646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 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Report by the IHO Secretariat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9" y="44625"/>
            <a:ext cx="9628095" cy="113982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SWPHC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(cont.):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908720"/>
            <a:ext cx="10784542" cy="5544616"/>
          </a:xfrm>
          <a:effectLst/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7882" y="1448554"/>
            <a:ext cx="114126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cs typeface="Arial" panose="020B0604020202020204" pitchFamily="34" charset="0"/>
              </a:rPr>
              <a:t>Consider </a:t>
            </a:r>
            <a:r>
              <a:rPr lang="en-GB" sz="2800" dirty="0">
                <a:cs typeface="Arial" panose="020B0604020202020204" pitchFamily="34" charset="0"/>
              </a:rPr>
              <a:t>the recommendations on Crowd Sourced Bathymetry in </a:t>
            </a:r>
            <a:r>
              <a:rPr lang="en-GB" sz="2800" b="1" u="sng" dirty="0">
                <a:cs typeface="Arial" panose="020B0604020202020204" pitchFamily="34" charset="0"/>
              </a:rPr>
              <a:t>Paragraph </a:t>
            </a:r>
            <a:r>
              <a:rPr lang="en-GB" sz="2800" b="1" u="sng" dirty="0" smtClean="0">
                <a:cs typeface="Arial" panose="020B0604020202020204" pitchFamily="34" charset="0"/>
              </a:rPr>
              <a:t>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SWPHC </a:t>
            </a:r>
            <a:r>
              <a:rPr lang="en-GB" sz="2400" dirty="0">
                <a:cs typeface="Arial" panose="020B0604020202020204" pitchFamily="34" charset="0"/>
              </a:rPr>
              <a:t>members are invited to identify further potential sources of bathymetric measurements and survey data providers to be facilitate the further completion of the DCDB data holdings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cs typeface="Arial" panose="020B0604020202020204" pitchFamily="34" charset="0"/>
              </a:rPr>
              <a:t>Consider </a:t>
            </a:r>
            <a:r>
              <a:rPr lang="en-GB" sz="2800" dirty="0">
                <a:cs typeface="Arial" panose="020B0604020202020204" pitchFamily="34" charset="0"/>
              </a:rPr>
              <a:t>the recommendations on Seabed 2030 collaboration in </a:t>
            </a:r>
            <a:r>
              <a:rPr lang="en-GB" sz="2800" b="1" u="sng" dirty="0">
                <a:cs typeface="Arial" panose="020B0604020202020204" pitchFamily="34" charset="0"/>
              </a:rPr>
              <a:t>Paragraph </a:t>
            </a:r>
            <a:r>
              <a:rPr lang="en-GB" sz="2800" b="1" u="sng" dirty="0" smtClean="0">
                <a:cs typeface="Arial" panose="020B0604020202020204" pitchFamily="34" charset="0"/>
              </a:rPr>
              <a:t>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SWPHC </a:t>
            </a:r>
            <a:r>
              <a:rPr lang="en-GB" sz="2400" dirty="0">
                <a:cs typeface="Arial" panose="020B0604020202020204" pitchFamily="34" charset="0"/>
              </a:rPr>
              <a:t>members are invited to consider the future invitation of Seabed 2030 project representatives to </a:t>
            </a:r>
            <a:r>
              <a:rPr lang="en-GB" sz="2400" dirty="0" smtClean="0">
                <a:cs typeface="Arial" panose="020B0604020202020204" pitchFamily="34" charset="0"/>
              </a:rPr>
              <a:t>SWPHC </a:t>
            </a:r>
            <a:r>
              <a:rPr lang="en-GB" sz="2400" dirty="0">
                <a:cs typeface="Arial" panose="020B0604020202020204" pitchFamily="34" charset="0"/>
              </a:rPr>
              <a:t>meetings to discuss options for deepened cooperation and support.</a:t>
            </a:r>
          </a:p>
        </p:txBody>
      </p:sp>
    </p:spTree>
    <p:extLst>
      <p:ext uri="{BB962C8B-B14F-4D97-AF65-F5344CB8AC3E}">
        <p14:creationId xmlns:p14="http://schemas.microsoft.com/office/powerpoint/2010/main" val="1445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624" y="44625"/>
            <a:ext cx="9359152" cy="113982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SWPHC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(cont.):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0894"/>
            <a:ext cx="10847294" cy="4902442"/>
          </a:xfrm>
          <a:effectLst/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cs typeface="Arial" panose="020B0604020202020204" pitchFamily="34" charset="0"/>
              </a:rPr>
              <a:t>Review </a:t>
            </a:r>
            <a:r>
              <a:rPr lang="en-GB" dirty="0">
                <a:cs typeface="Arial" panose="020B0604020202020204" pitchFamily="34" charset="0"/>
              </a:rPr>
              <a:t>entries related to IHO C-55 and P-5 (Yearbook) at least annually </a:t>
            </a:r>
            <a:r>
              <a:rPr lang="en-GB" b="1" dirty="0">
                <a:cs typeface="Arial" panose="020B0604020202020204" pitchFamily="34" charset="0"/>
              </a:rPr>
              <a:t>(</a:t>
            </a:r>
            <a:r>
              <a:rPr lang="en-GB" b="1" u="sng" dirty="0">
                <a:cs typeface="Arial" panose="020B0604020202020204" pitchFamily="34" charset="0"/>
              </a:rPr>
              <a:t>Paragraph </a:t>
            </a:r>
            <a:r>
              <a:rPr lang="en-GB" b="1" u="sng" dirty="0" smtClean="0">
                <a:cs typeface="Arial" panose="020B0604020202020204" pitchFamily="34" charset="0"/>
              </a:rPr>
              <a:t>28</a:t>
            </a:r>
            <a:r>
              <a:rPr lang="en-GB" b="1" dirty="0" smtClean="0"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cs typeface="Arial" panose="020B0604020202020204" pitchFamily="34" charset="0"/>
              </a:rPr>
              <a:t>Countries in the </a:t>
            </a:r>
            <a:r>
              <a:rPr lang="en-GB" dirty="0" smtClean="0">
                <a:cs typeface="Arial" panose="020B0604020202020204" pitchFamily="34" charset="0"/>
              </a:rPr>
              <a:t>SWPHC </a:t>
            </a:r>
            <a:r>
              <a:rPr lang="en-GB" dirty="0">
                <a:cs typeface="Arial" panose="020B0604020202020204" pitchFamily="34" charset="0"/>
              </a:rPr>
              <a:t>Region are invited to review their entry in the IHO Yearbook and C-55 and to provide the IHO Secretariat with the appropriate updates or to report no change</a:t>
            </a:r>
            <a:r>
              <a:rPr lang="en-GB" sz="2000" dirty="0"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cs typeface="Arial" panose="020B0604020202020204" pitchFamily="34" charset="0"/>
              </a:rPr>
              <a:t>Consider </a:t>
            </a:r>
            <a:r>
              <a:rPr lang="en-GB" dirty="0">
                <a:cs typeface="Arial" panose="020B0604020202020204" pitchFamily="34" charset="0"/>
              </a:rPr>
              <a:t>submitting papers for publication in the International Hydrographic Review </a:t>
            </a:r>
            <a:r>
              <a:rPr lang="en-GB" dirty="0" smtClean="0">
                <a:cs typeface="Arial" panose="020B0604020202020204" pitchFamily="34" charset="0"/>
              </a:rPr>
              <a:t> </a:t>
            </a:r>
            <a:r>
              <a:rPr lang="en-GB" b="1" dirty="0">
                <a:cs typeface="Arial" panose="020B0604020202020204" pitchFamily="34" charset="0"/>
              </a:rPr>
              <a:t>(</a:t>
            </a:r>
            <a:r>
              <a:rPr lang="en-GB" b="1" u="sng" dirty="0">
                <a:cs typeface="Arial" panose="020B0604020202020204" pitchFamily="34" charset="0"/>
              </a:rPr>
              <a:t>Paragraph </a:t>
            </a:r>
            <a:r>
              <a:rPr lang="en-GB" b="1" u="sng" dirty="0" smtClean="0">
                <a:cs typeface="Arial" panose="020B0604020202020204" pitchFamily="34" charset="0"/>
              </a:rPr>
              <a:t>38</a:t>
            </a:r>
            <a:r>
              <a:rPr lang="en-GB" b="1" dirty="0" smtClean="0"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cs typeface="Arial" panose="020B0604020202020204" pitchFamily="34" charset="0"/>
              </a:rPr>
              <a:t>Take </a:t>
            </a:r>
            <a:r>
              <a:rPr lang="en-GB" dirty="0">
                <a:cs typeface="Arial" panose="020B0604020202020204" pitchFamily="34" charset="0"/>
              </a:rPr>
              <a:t>any other actions as considered appropriate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9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89" y="717848"/>
            <a:ext cx="10035611" cy="45399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IHO </a:t>
            </a:r>
            <a:r>
              <a:rPr lang="en-US" dirty="0"/>
              <a:t>Secretariat, here to help you!</a:t>
            </a:r>
            <a:br>
              <a:rPr lang="en-US" dirty="0"/>
            </a:br>
            <a:r>
              <a:rPr lang="en-US" dirty="0" smtClean="0">
                <a:hlinkClick r:id="rId2"/>
              </a:rPr>
              <a:t>www.iho.int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abri.kampfer@iho.int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26" y="277814"/>
            <a:ext cx="10456752" cy="1216008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Operation of the Organization under IHO Convention and its supporting Basic Documents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1603" y="1267485"/>
            <a:ext cx="11570329" cy="50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endParaRPr lang="en-GB" sz="2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chairs of the Regional Hydrographic Commissions are regular IRCC members. They report to IRCC and in turn report back to the Regional Hydrographic Commissions about IRCC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</a:p>
          <a:p>
            <a:r>
              <a:rPr lang="en-GB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Regional Hydrographic Commissions enjoy the right to report to the Assembly directly. However, the applicable IHO Resolution 2/1997 is under review. The Secretariat proposes to discuss whether this reporting process could be better harmonized with the IRCC Chair who report to the Assembly as well.</a:t>
            </a:r>
            <a:endParaRPr lang="en-US" sz="2400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625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19" y="1196752"/>
            <a:ext cx="10212309" cy="5328592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MS eligible to join IHO without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IHO MS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Kiribati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Nauru, Niue, Palau, Samoa and Solomon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 Niue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non-Member States of the UN, are required to seek the approval of the IHO Member States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03480" y="235391"/>
            <a:ext cx="9089897" cy="63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marL="531813" lvl="1" indent="-357188" algn="l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Regional States not yet MS of the IHO </a:t>
            </a:r>
            <a:endParaRPr lang="en-US" sz="4000" kern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5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87" y="259414"/>
            <a:ext cx="11241090" cy="5405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 Chart and ENC Production Coordination - Region 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057"/>
            <a:ext cx="10668753" cy="4327557"/>
          </a:xfrm>
        </p:spPr>
        <p:txBody>
          <a:bodyPr>
            <a:normAutofit fontScale="70000" lnSpcReduction="20000"/>
          </a:bodyPr>
          <a:lstStyle/>
          <a:p>
            <a:r>
              <a:rPr lang="en-GB" sz="3300" dirty="0" smtClean="0"/>
              <a:t>INT </a:t>
            </a:r>
            <a:r>
              <a:rPr lang="en-GB" sz="3300" dirty="0"/>
              <a:t>chart scheme for Region </a:t>
            </a:r>
            <a:r>
              <a:rPr lang="en-GB" sz="3300" dirty="0" smtClean="0"/>
              <a:t>G </a:t>
            </a:r>
            <a:r>
              <a:rPr lang="en-GB" sz="3300" dirty="0"/>
              <a:t>is contained in Edition </a:t>
            </a:r>
            <a:r>
              <a:rPr lang="en-GB" sz="3300" dirty="0" smtClean="0"/>
              <a:t>3.0.3 </a:t>
            </a:r>
            <a:r>
              <a:rPr lang="en-GB" sz="3300" dirty="0"/>
              <a:t>of S-11 Part B which was made available in </a:t>
            </a:r>
            <a:r>
              <a:rPr lang="en-GB" sz="3300" dirty="0" smtClean="0"/>
              <a:t>January </a:t>
            </a:r>
            <a:r>
              <a:rPr lang="en-GB" sz="3300" dirty="0"/>
              <a:t>2018</a:t>
            </a:r>
            <a:r>
              <a:rPr lang="en-US" sz="3300" dirty="0" smtClean="0"/>
              <a:t>. </a:t>
            </a:r>
          </a:p>
          <a:p>
            <a:endParaRPr lang="en-US" sz="3300" dirty="0" smtClean="0"/>
          </a:p>
          <a:p>
            <a:r>
              <a:rPr lang="en-US" sz="3300" dirty="0" smtClean="0"/>
              <a:t>This new </a:t>
            </a:r>
            <a:r>
              <a:rPr lang="en-US" sz="3300" dirty="0"/>
              <a:t>edition </a:t>
            </a:r>
            <a:r>
              <a:rPr lang="en-US" sz="3300" dirty="0" smtClean="0"/>
              <a:t>reports </a:t>
            </a:r>
            <a:r>
              <a:rPr lang="en-GB" sz="3300" dirty="0" smtClean="0"/>
              <a:t>67 </a:t>
            </a:r>
            <a:r>
              <a:rPr lang="en-GB" sz="3300" dirty="0"/>
              <a:t>INT charts in the scheme, from which </a:t>
            </a:r>
            <a:r>
              <a:rPr lang="en-GB" sz="3300" dirty="0" smtClean="0"/>
              <a:t>62 </a:t>
            </a:r>
            <a:r>
              <a:rPr lang="en-GB" sz="3300" dirty="0"/>
              <a:t>have been produced and </a:t>
            </a:r>
            <a:r>
              <a:rPr lang="en-GB" sz="3300" dirty="0" smtClean="0"/>
              <a:t>published</a:t>
            </a:r>
          </a:p>
          <a:p>
            <a:endParaRPr lang="en-US" sz="3300" dirty="0" smtClean="0"/>
          </a:p>
          <a:p>
            <a:r>
              <a:rPr lang="en-US" sz="3300" dirty="0" smtClean="0"/>
              <a:t>Note CL11/18  - Adoption of revision 3.1.0 S-11 Part A (</a:t>
            </a:r>
            <a:r>
              <a:rPr lang="en-GB" sz="3300" dirty="0"/>
              <a:t>Guidance for the Preparation and Maintenance of International (INT) Chart and ENC </a:t>
            </a:r>
            <a:r>
              <a:rPr lang="en-GB" sz="3300" dirty="0" smtClean="0"/>
              <a:t>Schemes)</a:t>
            </a:r>
            <a:endParaRPr lang="en-US" sz="3300" dirty="0" smtClean="0"/>
          </a:p>
          <a:p>
            <a:endParaRPr lang="en-US" sz="3300" dirty="0" smtClean="0"/>
          </a:p>
          <a:p>
            <a:r>
              <a:rPr lang="en-US" sz="3300" dirty="0" smtClean="0"/>
              <a:t>Note CL19/18 – Adoption of new IHO resolution on the elimination of overlapping ENC data.  WENDWG-8 considered the outcome of this resolution and resulting report was endorsed by IRRC.</a:t>
            </a:r>
          </a:p>
          <a:p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IHO GIS and Databases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667" y="3756950"/>
            <a:ext cx="10601608" cy="276839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avoid duplication of data and inputs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 data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visualisation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 data fusion and analysis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GIS data layers for RHCs and Member States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 publication and website updates (P-5, C-55, etc.)</a:t>
            </a:r>
          </a:p>
        </p:txBody>
      </p:sp>
      <p:pic>
        <p:nvPicPr>
          <p:cNvPr id="1030" name="Picture 6" descr="C:\Users\Robert Ward\Desktop\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412776"/>
            <a:ext cx="4190612" cy="23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268760"/>
            <a:ext cx="4176464" cy="234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IHO GIS and data base developments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4433" cy="4113448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Country Information Data base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your data up to date in the Yearbook / database 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“C-55”  database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your data up to date in the C-55 database ?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Important to liaise with the Primary Charting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Good news!!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Publicity and Outreach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96" y="1124744"/>
            <a:ext cx="10900372" cy="4108159"/>
          </a:xfrm>
        </p:spPr>
        <p:txBody>
          <a:bodyPr>
            <a:normAutofit/>
          </a:bodyPr>
          <a:lstStyle/>
          <a:p>
            <a:pPr marL="2057400" indent="-205740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World Hydrography Day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2019: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r>
              <a:rPr lang="en-GB" sz="3000" i="1" dirty="0">
                <a:latin typeface="Arial" panose="020B0604020202020204" pitchFamily="34" charset="0"/>
                <a:cs typeface="Arial" panose="020B0604020202020204" pitchFamily="34" charset="0"/>
              </a:rPr>
              <a:t>“Hydrographic information driving Marine knowledge”</a:t>
            </a:r>
            <a:endParaRPr lang="en-AU" sz="3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r>
              <a:rPr lang="en-A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Hydrographic </a:t>
            </a:r>
            <a:r>
              <a:rPr lang="en-A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r>
              <a:rPr lang="en-GB" sz="3200" dirty="0"/>
              <a:t>IHO Centenary Celebrations (IHO-100)</a:t>
            </a:r>
          </a:p>
          <a:p>
            <a:pPr marL="2057400" indent="-2057400">
              <a:buNone/>
            </a:pPr>
            <a:endParaRPr lang="en-A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indent="-2057400">
              <a:buNone/>
            </a:pP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9088" indent="-3405188">
              <a:spcBef>
                <a:spcPts val="0"/>
              </a:spcBef>
              <a:buNone/>
            </a:pPr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76539" y="3068960"/>
            <a:ext cx="1026662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endParaRPr lang="en-AU" sz="2400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3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SWPHC: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079" y="887240"/>
            <a:ext cx="10502020" cy="5566096"/>
          </a:xfrm>
          <a:effectLst/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b="1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lvl="0" fontAlgn="base"/>
            <a:r>
              <a:rPr lang="en-GB" b="1" dirty="0"/>
              <a:t>Consider</a:t>
            </a:r>
            <a:r>
              <a:rPr lang="en-GB" dirty="0"/>
              <a:t> the recommendations on Council/Assembly interactions as presented in </a:t>
            </a:r>
            <a:r>
              <a:rPr lang="en-GB" b="1" u="sng" dirty="0"/>
              <a:t>Paragraph </a:t>
            </a:r>
            <a:r>
              <a:rPr lang="en-GB" b="1" u="sng" dirty="0" smtClean="0"/>
              <a:t>3</a:t>
            </a:r>
          </a:p>
          <a:p>
            <a:pPr lvl="1" fontAlgn="base"/>
            <a:r>
              <a:rPr lang="en-GB" dirty="0" smtClean="0"/>
              <a:t>Discuss </a:t>
            </a:r>
            <a:r>
              <a:rPr lang="en-GB" dirty="0"/>
              <a:t>how the </a:t>
            </a:r>
            <a:r>
              <a:rPr lang="en-GB" dirty="0" smtClean="0"/>
              <a:t>SWPHC </a:t>
            </a:r>
            <a:r>
              <a:rPr lang="en-GB" dirty="0"/>
              <a:t>reporting towards the Assembly could be better harmonized with the respective IRCC Chair report</a:t>
            </a:r>
            <a:r>
              <a:rPr lang="en-GB" dirty="0" smtClean="0"/>
              <a:t>.</a:t>
            </a:r>
            <a:endParaRPr lang="en-GB" dirty="0"/>
          </a:p>
          <a:p>
            <a:pPr lvl="0" fontAlgn="base"/>
            <a:r>
              <a:rPr lang="en-GB" b="1" dirty="0"/>
              <a:t>Consider</a:t>
            </a:r>
            <a:r>
              <a:rPr lang="en-GB" dirty="0"/>
              <a:t> the recommendations on Charting as presented in </a:t>
            </a:r>
            <a:r>
              <a:rPr lang="en-GB" b="1" u="sng" dirty="0"/>
              <a:t>Paragraph </a:t>
            </a:r>
            <a:r>
              <a:rPr lang="en-GB" b="1" u="sng" dirty="0" smtClean="0"/>
              <a:t>11</a:t>
            </a:r>
          </a:p>
          <a:p>
            <a:pPr lvl="1"/>
            <a:r>
              <a:rPr lang="en-GB" dirty="0" smtClean="0"/>
              <a:t>providing </a:t>
            </a:r>
            <a:r>
              <a:rPr lang="en-GB" dirty="0"/>
              <a:t>regional CATZOC practices to the DQWG</a:t>
            </a:r>
            <a:r>
              <a:rPr lang="en-GB" dirty="0" smtClean="0"/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4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988" y="44625"/>
            <a:ext cx="8696554" cy="113982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SWPHC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(cont.):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37" y="908720"/>
            <a:ext cx="11715184" cy="5544616"/>
          </a:xfrm>
          <a:effectLst/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9955" y="1303699"/>
            <a:ext cx="110271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cs typeface="Arial" panose="020B0604020202020204" pitchFamily="34" charset="0"/>
              </a:rPr>
              <a:t>Consider </a:t>
            </a:r>
            <a:r>
              <a:rPr lang="en-GB" sz="2800" dirty="0">
                <a:cs typeface="Arial" panose="020B0604020202020204" pitchFamily="34" charset="0"/>
              </a:rPr>
              <a:t>the recommendations on MSI as presented in </a:t>
            </a:r>
            <a:r>
              <a:rPr lang="en-GB" sz="2800" b="1" u="sng" dirty="0">
                <a:cs typeface="Arial" panose="020B0604020202020204" pitchFamily="34" charset="0"/>
              </a:rPr>
              <a:t>Paragraph </a:t>
            </a:r>
            <a:r>
              <a:rPr lang="en-GB" sz="2800" b="1" u="sng" dirty="0" smtClean="0">
                <a:cs typeface="Arial" panose="020B0604020202020204" pitchFamily="34" charset="0"/>
              </a:rPr>
              <a:t>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maintain </a:t>
            </a:r>
            <a:r>
              <a:rPr lang="en-GB" sz="2400" dirty="0">
                <a:cs typeface="Arial" panose="020B0604020202020204" pitchFamily="34" charset="0"/>
              </a:rPr>
              <a:t>regular communication with the regional NAVAREA Coordinator(s) and inform of any change of personnel or contact details;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use </a:t>
            </a:r>
            <a:r>
              <a:rPr lang="en-GB" sz="2400" dirty="0">
                <a:cs typeface="Arial" panose="020B0604020202020204" pitchFamily="34" charset="0"/>
              </a:rPr>
              <a:t>and follow the guidance provided in S-53 – Joint IMO/IHO/WMO Manual on Maritime Safety Information;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Request </a:t>
            </a:r>
            <a:r>
              <a:rPr lang="en-GB" sz="2400" dirty="0">
                <a:cs typeface="Arial" panose="020B0604020202020204" pitchFamily="34" charset="0"/>
              </a:rPr>
              <a:t>National Coordinators to review the contents of the relevant Annexes of the GMDSS Master Plan (GMDSS.1/Circ.21 31May 2017 refers) and to use the annexed questionnaire for electronic submission, whilst also cross checking the details submitted for inclusion in IHO publication C-55 for consistency</a:t>
            </a:r>
            <a:r>
              <a:rPr lang="en-GB" sz="2400" dirty="0" smtClean="0"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cs typeface="Arial" panose="020B0604020202020204" pitchFamily="34" charset="0"/>
              </a:rPr>
              <a:t>Consider </a:t>
            </a:r>
            <a:r>
              <a:rPr lang="en-GB" sz="2800" dirty="0">
                <a:cs typeface="Arial" panose="020B0604020202020204" pitchFamily="34" charset="0"/>
              </a:rPr>
              <a:t>the recommendations on Capacity Building in </a:t>
            </a:r>
            <a:r>
              <a:rPr lang="en-GB" sz="2800" b="1" u="sng" dirty="0">
                <a:cs typeface="Arial" panose="020B0604020202020204" pitchFamily="34" charset="0"/>
              </a:rPr>
              <a:t>Paragraph </a:t>
            </a:r>
            <a:r>
              <a:rPr lang="en-GB" sz="2800" b="1" u="sng" dirty="0" smtClean="0">
                <a:cs typeface="Arial" panose="020B0604020202020204" pitchFamily="34" charset="0"/>
              </a:rPr>
              <a:t>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SWPHC </a:t>
            </a:r>
            <a:r>
              <a:rPr lang="en-GB" sz="2400" dirty="0"/>
              <a:t>members are invited to identify opportunities in national or regional funding agencies to incorporate hydrographic development in the broader projects supporting developing countries.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4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715</TotalTime>
  <Words>745</Words>
  <Application>Microsoft Office PowerPoint</Application>
  <PresentationFormat>Widescreen</PresentationFormat>
  <Paragraphs>75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IHO_Presentations_template-Blank</vt:lpstr>
      <vt:lpstr>16th Meeting of the  South West Pacific  Hydrographic Commission  Report by the IHO Secretariat</vt:lpstr>
      <vt:lpstr>Operation of the Organization under IHO Convention and its supporting Basic Documents</vt:lpstr>
      <vt:lpstr>PowerPoint Presentation</vt:lpstr>
      <vt:lpstr>INT Chart and ENC Production Coordination - Region L</vt:lpstr>
      <vt:lpstr>IHO GIS and Databases</vt:lpstr>
      <vt:lpstr>IHO GIS and data base developments</vt:lpstr>
      <vt:lpstr>Publicity and Outreach</vt:lpstr>
      <vt:lpstr>Actions requested of SWPHC:</vt:lpstr>
      <vt:lpstr>Actions requested of SWPHC (cont.):</vt:lpstr>
      <vt:lpstr>Actions requested of SWPHC (cont.):</vt:lpstr>
      <vt:lpstr>Actions requested of SWPHC (cont.):</vt:lpstr>
      <vt:lpstr>       IHO Secretariat, here to help you! www.iho.int  abri.kampfer@iho.int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DTech</cp:lastModifiedBy>
  <cp:revision>63</cp:revision>
  <dcterms:created xsi:type="dcterms:W3CDTF">2017-10-26T13:07:26Z</dcterms:created>
  <dcterms:modified xsi:type="dcterms:W3CDTF">2019-02-13T09:58:02Z</dcterms:modified>
</cp:coreProperties>
</file>