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57" r:id="rId3"/>
    <p:sldId id="265" r:id="rId4"/>
    <p:sldId id="266" r:id="rId5"/>
    <p:sldId id="258" r:id="rId6"/>
    <p:sldId id="260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E8EFF8"/>
    <a:srgbClr val="DE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 autoAdjust="0"/>
  </p:normalViewPr>
  <p:slideViewPr>
    <p:cSldViewPr snapToGrid="0">
      <p:cViewPr>
        <p:scale>
          <a:sx n="76" d="100"/>
          <a:sy n="76" d="100"/>
        </p:scale>
        <p:origin x="-198" y="-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2" y="467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5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9B22A-55EC-4A68-A1AE-1A1AE03C8C30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4B252-8EFF-4387-B930-F07556521AE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Footer Placeholder 8"/>
          <p:cNvSpPr txBox="1">
            <a:spLocks/>
          </p:cNvSpPr>
          <p:nvPr userDrawn="1"/>
        </p:nvSpPr>
        <p:spPr>
          <a:xfrm>
            <a:off x="820714" y="6280348"/>
            <a:ext cx="3217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International Hydrographic Organization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i="1" dirty="0" smtClean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49" y="6049723"/>
            <a:ext cx="676525" cy="81792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9098" y="6069012"/>
            <a:ext cx="793714" cy="808277"/>
          </a:xfrm>
          <a:prstGeom prst="rect">
            <a:avLst/>
          </a:prstGeom>
        </p:spPr>
      </p:pic>
      <p:sp>
        <p:nvSpPr>
          <p:cNvPr id="11" name="Footer Placeholder 8"/>
          <p:cNvSpPr txBox="1">
            <a:spLocks/>
          </p:cNvSpPr>
          <p:nvPr userDrawn="1"/>
        </p:nvSpPr>
        <p:spPr>
          <a:xfrm>
            <a:off x="8021213" y="6271896"/>
            <a:ext cx="3217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South</a:t>
            </a:r>
            <a:r>
              <a:rPr lang="de-DE" baseline="0" dirty="0" smtClean="0">
                <a:solidFill>
                  <a:schemeClr val="tx1"/>
                </a:solidFill>
              </a:rPr>
              <a:t> West Pacific </a:t>
            </a:r>
            <a:r>
              <a:rPr lang="de-DE" dirty="0" smtClean="0">
                <a:solidFill>
                  <a:schemeClr val="tx1"/>
                </a:solidFill>
              </a:rPr>
              <a:t>Hydrographic Commission</a:t>
            </a: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382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6E37-4826-409A-84BF-C23BE3AFE5AD}" type="datetime1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4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737A-A71E-4586-A91E-10B206952AFF}" type="datetime1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2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7724182" cy="21587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11992" y="893798"/>
            <a:ext cx="10568015" cy="528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020790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00292" y="6266476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EC878826-814C-4FD2-96B3-D147818A5C89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3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International Hydrographic Organization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i="1" dirty="0" smtClean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67" y="6040079"/>
            <a:ext cx="676525" cy="817921"/>
          </a:xfrm>
          <a:prstGeom prst="rect">
            <a:avLst/>
          </a:prstGeom>
        </p:spPr>
      </p:pic>
      <p:sp>
        <p:nvSpPr>
          <p:cNvPr id="10" name="Footer Placeholder 8"/>
          <p:cNvSpPr txBox="1">
            <a:spLocks/>
          </p:cNvSpPr>
          <p:nvPr userDrawn="1"/>
        </p:nvSpPr>
        <p:spPr>
          <a:xfrm>
            <a:off x="7867467" y="6280348"/>
            <a:ext cx="3217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South West Pacific Hydrographic Commission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0914" y="6031690"/>
            <a:ext cx="813938" cy="82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D8A9-F208-4318-BC74-B3344BEA26B5}" type="datetime1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241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7B1D-B7C6-4688-9D52-777E0A492BB3}" type="datetime1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0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6E03-FAB4-4246-838E-712AF3C131B7}" type="datetime1">
              <a:rPr lang="en-US" smtClean="0"/>
              <a:t>2/13/2019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4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D911-1E11-4707-B3EF-A7D446B4076E}" type="datetime1">
              <a:rPr lang="en-US" smtClean="0"/>
              <a:t>2/13/2019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2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6D49-534C-4821-8ABB-97E9F0832A6F}" type="datetime1">
              <a:rPr lang="en-US" smtClean="0"/>
              <a:t>2/13/2019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B816-9769-4CDC-B9A1-47A4932BA44A}" type="datetime1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3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7E5F-198F-4D2D-8AD0-EFCE6F5EBE91}" type="datetime1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3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B590C-9002-419D-8032-E96BBEE3DDA4}" type="datetime1">
              <a:rPr lang="en-US" smtClean="0"/>
              <a:t>2/13/2019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78826-814C-4FD2-96B3-D147818A5C8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5265" y="149902"/>
            <a:ext cx="9144000" cy="390232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16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Meeting of the </a:t>
            </a:r>
            <a:br>
              <a:rPr lang="en-US" dirty="0"/>
            </a:br>
            <a:r>
              <a:rPr lang="en-US" dirty="0" smtClean="0"/>
              <a:t>South West Pacific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Hydrographic Commission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4400" i="1" dirty="0" smtClean="0"/>
              <a:t>Strategic Plan Review Working Group</a:t>
            </a:r>
            <a:endParaRPr lang="en-AU" sz="4400" i="1" dirty="0"/>
          </a:p>
        </p:txBody>
      </p:sp>
    </p:spTree>
    <p:extLst>
      <p:ext uri="{BB962C8B-B14F-4D97-AF65-F5344CB8AC3E}">
        <p14:creationId xmlns:p14="http://schemas.microsoft.com/office/powerpoint/2010/main" val="334826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397647" cy="4136764"/>
          </a:xfrm>
        </p:spPr>
        <p:txBody>
          <a:bodyPr>
            <a:normAutofit/>
          </a:bodyPr>
          <a:lstStyle/>
          <a:p>
            <a:r>
              <a:rPr lang="en-GB" dirty="0"/>
              <a:t>Decision A1/03 of the Assembly</a:t>
            </a:r>
          </a:p>
          <a:p>
            <a:pPr lvl="1"/>
            <a:r>
              <a:rPr lang="en-GB" i="1" dirty="0"/>
              <a:t>The Assembly tasked the Council to conduct a comprehensive review of the Strategic Plan and to provide a draft revised Plan, as appropriate, in time for the consideration of the 2nd ordinary session of the Assembly …</a:t>
            </a:r>
            <a:endParaRPr lang="en-GB" dirty="0"/>
          </a:p>
          <a:p>
            <a:r>
              <a:rPr lang="en-GB" dirty="0"/>
              <a:t>Decision C1/37 of the Council</a:t>
            </a:r>
          </a:p>
          <a:p>
            <a:pPr lvl="1"/>
            <a:r>
              <a:rPr lang="en-GB" i="1" dirty="0"/>
              <a:t>The Council decided to establish the Strategic Plan Review Working Group</a:t>
            </a:r>
          </a:p>
          <a:p>
            <a:r>
              <a:rPr lang="en-GB" dirty="0"/>
              <a:t>IHO Circular Letter 20/2018</a:t>
            </a:r>
          </a:p>
          <a:p>
            <a:pPr lvl="1"/>
            <a:r>
              <a:rPr lang="en-GB" i="1" dirty="0"/>
              <a:t>Adoption of the </a:t>
            </a:r>
            <a:r>
              <a:rPr lang="en-GB" i="1" dirty="0" err="1"/>
              <a:t>ToRs</a:t>
            </a:r>
            <a:r>
              <a:rPr lang="en-GB" i="1" dirty="0"/>
              <a:t> and </a:t>
            </a:r>
            <a:r>
              <a:rPr lang="en-GB" i="1" dirty="0" err="1"/>
              <a:t>RoPs</a:t>
            </a:r>
            <a:r>
              <a:rPr lang="en-GB" i="1" dirty="0"/>
              <a:t> of the SPRWG and Membership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39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Terms</a:t>
            </a:r>
            <a:r>
              <a:rPr lang="fr-FR" dirty="0" smtClean="0"/>
              <a:t> of </a:t>
            </a:r>
            <a:r>
              <a:rPr lang="fr-FR" dirty="0" err="1" smtClean="0"/>
              <a:t>reference</a:t>
            </a:r>
            <a:r>
              <a:rPr lang="fr-FR" dirty="0" smtClean="0"/>
              <a:t> &amp; </a:t>
            </a:r>
            <a:r>
              <a:rPr lang="fr-FR" dirty="0" err="1" smtClean="0"/>
              <a:t>membership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1" y="1189973"/>
            <a:ext cx="10485328" cy="4509369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Scoping phase </a:t>
            </a:r>
            <a:r>
              <a:rPr lang="en-GB" dirty="0">
                <a:sym typeface="Wingdings" pitchFamily="2" charset="2"/>
              </a:rPr>
              <a:t> C-2</a:t>
            </a:r>
            <a:endParaRPr lang="en-GB" dirty="0"/>
          </a:p>
          <a:p>
            <a:pPr lvl="1"/>
            <a:r>
              <a:rPr lang="en-GB" dirty="0">
                <a:sym typeface="Wingdings" pitchFamily="2" charset="2"/>
              </a:rPr>
              <a:t>Review and restate the strategic context </a:t>
            </a:r>
          </a:p>
          <a:p>
            <a:pPr lvl="1"/>
            <a:r>
              <a:rPr lang="en-GB" dirty="0">
                <a:sym typeface="Wingdings" pitchFamily="2" charset="2"/>
              </a:rPr>
              <a:t>Identify deficiencies in the existing plan – consider means to address them</a:t>
            </a:r>
          </a:p>
          <a:p>
            <a:pPr lvl="1"/>
            <a:r>
              <a:rPr lang="en-GB" dirty="0">
                <a:sym typeface="Wingdings" pitchFamily="2" charset="2"/>
              </a:rPr>
              <a:t>Establish management plan for drafting revised strategic plan</a:t>
            </a:r>
            <a:endParaRPr lang="en-GB" dirty="0"/>
          </a:p>
          <a:p>
            <a:r>
              <a:rPr lang="en-GB" dirty="0"/>
              <a:t>Drafting phase </a:t>
            </a:r>
            <a:r>
              <a:rPr lang="en-GB" dirty="0">
                <a:sym typeface="Wingdings" pitchFamily="2" charset="2"/>
              </a:rPr>
              <a:t> C-3  A-2</a:t>
            </a:r>
          </a:p>
          <a:p>
            <a:pPr lvl="1"/>
            <a:r>
              <a:rPr lang="en-GB" dirty="0"/>
              <a:t>Define criteria for measuring success and propose priorities</a:t>
            </a:r>
          </a:p>
          <a:p>
            <a:pPr lvl="1"/>
            <a:r>
              <a:rPr lang="en-GB" dirty="0"/>
              <a:t>Consider interrelation to budget, WP and performance indicators </a:t>
            </a:r>
          </a:p>
          <a:p>
            <a:pPr lvl="1"/>
            <a:r>
              <a:rPr lang="en-GB" dirty="0"/>
              <a:t>Prepare draft revised plan in accordance with management plan and timetable</a:t>
            </a:r>
          </a:p>
          <a:p>
            <a:r>
              <a:rPr lang="en-GB" dirty="0">
                <a:sym typeface="Wingdings" pitchFamily="2" charset="2"/>
              </a:rPr>
              <a:t>Membership</a:t>
            </a:r>
          </a:p>
          <a:p>
            <a:pPr lvl="1">
              <a:lnSpc>
                <a:spcPct val="120000"/>
              </a:lnSpc>
            </a:pPr>
            <a:r>
              <a:rPr lang="en-GB" u="sng" dirty="0">
                <a:sym typeface="Wingdings" pitchFamily="2" charset="2"/>
              </a:rPr>
              <a:t>AU</a:t>
            </a:r>
            <a:r>
              <a:rPr lang="en-GB" dirty="0">
                <a:sym typeface="Wingdings" pitchFamily="2" charset="2"/>
              </a:rPr>
              <a:t>, BR, CA, CL, CN, CO, HR, DK, EC, </a:t>
            </a:r>
            <a:r>
              <a:rPr lang="en-GB" u="sng" dirty="0">
                <a:sym typeface="Wingdings" pitchFamily="2" charset="2"/>
              </a:rPr>
              <a:t>FR</a:t>
            </a:r>
            <a:r>
              <a:rPr lang="en-GB" dirty="0">
                <a:sym typeface="Wingdings" pitchFamily="2" charset="2"/>
              </a:rPr>
              <a:t>, </a:t>
            </a:r>
            <a:r>
              <a:rPr lang="en-GB" u="sng" dirty="0">
                <a:sym typeface="Wingdings" pitchFamily="2" charset="2"/>
              </a:rPr>
              <a:t>ID</a:t>
            </a:r>
            <a:r>
              <a:rPr lang="en-GB" dirty="0">
                <a:sym typeface="Wingdings" pitchFamily="2" charset="2"/>
              </a:rPr>
              <a:t>, IR, IT, JP, KR, MO, NL, NO, SG, ES, SU, </a:t>
            </a:r>
            <a:r>
              <a:rPr lang="en-GB" u="sng" dirty="0">
                <a:sym typeface="Wingdings" pitchFamily="2" charset="2"/>
              </a:rPr>
              <a:t>GB</a:t>
            </a:r>
            <a:r>
              <a:rPr lang="en-GB" dirty="0">
                <a:sym typeface="Wingdings" pitchFamily="2" charset="2"/>
              </a:rPr>
              <a:t>, </a:t>
            </a:r>
            <a:r>
              <a:rPr lang="en-GB" u="sng" dirty="0" smtClean="0">
                <a:sym typeface="Wingdings" pitchFamily="2" charset="2"/>
              </a:rPr>
              <a:t>US</a:t>
            </a:r>
            <a:r>
              <a:rPr lang="en-GB" dirty="0" smtClean="0">
                <a:sym typeface="Wingdings" pitchFamily="2" charset="2"/>
              </a:rPr>
              <a:t>, SG/IHO</a:t>
            </a:r>
            <a:endParaRPr lang="en-GB" dirty="0">
              <a:sym typeface="Wingdings" pitchFamily="2" charset="2"/>
            </a:endParaRPr>
          </a:p>
          <a:p>
            <a:pPr lvl="1"/>
            <a:r>
              <a:rPr lang="en-GB" dirty="0">
                <a:sym typeface="Wingdings" pitchFamily="2" charset="2"/>
              </a:rPr>
              <a:t>chair: Bruno </a:t>
            </a:r>
            <a:r>
              <a:rPr lang="en-GB" dirty="0" err="1">
                <a:sym typeface="Wingdings" pitchFamily="2" charset="2"/>
              </a:rPr>
              <a:t>Frachon</a:t>
            </a:r>
            <a:r>
              <a:rPr lang="en-GB" dirty="0">
                <a:sym typeface="Wingdings" pitchFamily="2" charset="2"/>
              </a:rPr>
              <a:t> (FR</a:t>
            </a:r>
            <a:r>
              <a:rPr lang="en-GB" dirty="0" smtClean="0">
                <a:sym typeface="Wingdings" pitchFamily="2" charset="2"/>
              </a:rPr>
              <a:t>) - vice-chair</a:t>
            </a:r>
            <a:r>
              <a:rPr lang="en-GB" dirty="0">
                <a:sym typeface="Wingdings" pitchFamily="2" charset="2"/>
              </a:rPr>
              <a:t>: Shigeru Nakabayashi (JP)</a:t>
            </a:r>
          </a:p>
          <a:p>
            <a:pPr lvl="1"/>
            <a:r>
              <a:rPr lang="en-GB" dirty="0">
                <a:sym typeface="Wingdings" pitchFamily="2" charset="2"/>
              </a:rPr>
              <a:t>secretary: Douglas Brunt (CA)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72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Outcome</a:t>
            </a:r>
            <a:r>
              <a:rPr lang="fr-FR" dirty="0" smtClean="0"/>
              <a:t> of C-2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1" y="1327759"/>
            <a:ext cx="10472802" cy="4334005"/>
          </a:xfrm>
        </p:spPr>
        <p:txBody>
          <a:bodyPr>
            <a:normAutofit/>
          </a:bodyPr>
          <a:lstStyle/>
          <a:p>
            <a:r>
              <a:rPr lang="fr-FR" dirty="0" smtClean="0"/>
              <a:t>C-2 </a:t>
            </a:r>
            <a:r>
              <a:rPr lang="fr-FR" dirty="0" err="1" smtClean="0"/>
              <a:t>considered</a:t>
            </a:r>
            <a:r>
              <a:rPr lang="fr-FR" dirty="0" smtClean="0"/>
              <a:t> </a:t>
            </a:r>
            <a:r>
              <a:rPr lang="fr-FR" dirty="0" err="1" smtClean="0"/>
              <a:t>evolutions</a:t>
            </a:r>
            <a:r>
              <a:rPr lang="fr-FR" dirty="0" smtClean="0"/>
              <a:t> in the </a:t>
            </a:r>
            <a:r>
              <a:rPr lang="fr-FR" dirty="0" err="1" smtClean="0"/>
              <a:t>strategic</a:t>
            </a:r>
            <a:r>
              <a:rPr lang="fr-FR" dirty="0" smtClean="0"/>
              <a:t> </a:t>
            </a:r>
            <a:r>
              <a:rPr lang="fr-FR" dirty="0" err="1" smtClean="0"/>
              <a:t>context</a:t>
            </a:r>
            <a:r>
              <a:rPr lang="fr-FR" dirty="0" smtClean="0"/>
              <a:t> of the IHO</a:t>
            </a:r>
          </a:p>
          <a:p>
            <a:pPr lvl="1"/>
            <a:r>
              <a:rPr lang="fr-FR" dirty="0" err="1" smtClean="0"/>
              <a:t>Broader</a:t>
            </a:r>
            <a:r>
              <a:rPr lang="fr-FR" dirty="0" smtClean="0"/>
              <a:t> </a:t>
            </a:r>
            <a:r>
              <a:rPr lang="fr-FR" dirty="0" err="1" smtClean="0"/>
              <a:t>requirements</a:t>
            </a:r>
            <a:r>
              <a:rPr lang="fr-FR" dirty="0" smtClean="0"/>
              <a:t> for </a:t>
            </a:r>
            <a:r>
              <a:rPr lang="fr-FR" dirty="0" err="1" smtClean="0"/>
              <a:t>hydrographic</a:t>
            </a:r>
            <a:r>
              <a:rPr lang="fr-FR" dirty="0" smtClean="0"/>
              <a:t> data (digital navigation, </a:t>
            </a:r>
            <a:r>
              <a:rPr lang="fr-FR" dirty="0" err="1" smtClean="0"/>
              <a:t>sustainable</a:t>
            </a:r>
            <a:r>
              <a:rPr lang="fr-FR" dirty="0" smtClean="0"/>
              <a:t> </a:t>
            </a:r>
            <a:r>
              <a:rPr lang="fr-FR" dirty="0" err="1" smtClean="0"/>
              <a:t>blue</a:t>
            </a:r>
            <a:r>
              <a:rPr lang="fr-FR" dirty="0" smtClean="0"/>
              <a:t> </a:t>
            </a:r>
            <a:r>
              <a:rPr lang="fr-FR" dirty="0" err="1" smtClean="0"/>
              <a:t>economy</a:t>
            </a:r>
            <a:r>
              <a:rPr lang="fr-FR" dirty="0" smtClean="0"/>
              <a:t>, </a:t>
            </a:r>
            <a:r>
              <a:rPr lang="fr-FR" dirty="0" err="1" smtClean="0"/>
              <a:t>prevention</a:t>
            </a:r>
            <a:r>
              <a:rPr lang="fr-FR" dirty="0" smtClean="0"/>
              <a:t> of marine </a:t>
            </a:r>
            <a:r>
              <a:rPr lang="fr-FR" dirty="0" err="1" smtClean="0"/>
              <a:t>disasters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New </a:t>
            </a:r>
            <a:r>
              <a:rPr lang="fr-FR" dirty="0" err="1" smtClean="0"/>
              <a:t>technology</a:t>
            </a:r>
            <a:r>
              <a:rPr lang="fr-FR" dirty="0" smtClean="0"/>
              <a:t> (</a:t>
            </a:r>
            <a:r>
              <a:rPr lang="fr-FR" dirty="0" err="1" smtClean="0"/>
              <a:t>e.g</a:t>
            </a:r>
            <a:r>
              <a:rPr lang="fr-FR" dirty="0" smtClean="0"/>
              <a:t>. </a:t>
            </a:r>
            <a:r>
              <a:rPr lang="fr-FR" dirty="0" err="1" smtClean="0"/>
              <a:t>sensors</a:t>
            </a:r>
            <a:r>
              <a:rPr lang="fr-FR" dirty="0" smtClean="0"/>
              <a:t>, UAV, USV, </a:t>
            </a:r>
            <a:r>
              <a:rPr lang="fr-FR" dirty="0" err="1" smtClean="0"/>
              <a:t>processing</a:t>
            </a:r>
            <a:r>
              <a:rPr lang="fr-FR" dirty="0" smtClean="0"/>
              <a:t> techniques …)</a:t>
            </a:r>
          </a:p>
          <a:p>
            <a:pPr lvl="1"/>
            <a:r>
              <a:rPr lang="fr-FR" dirty="0" smtClean="0"/>
              <a:t>Data </a:t>
            </a:r>
            <a:r>
              <a:rPr lang="fr-FR" dirty="0" err="1" smtClean="0"/>
              <a:t>policies</a:t>
            </a:r>
            <a:endParaRPr lang="fr-FR" dirty="0"/>
          </a:p>
          <a:p>
            <a:r>
              <a:rPr lang="fr-FR" dirty="0" smtClean="0"/>
              <a:t>C-2 </a:t>
            </a:r>
            <a:r>
              <a:rPr lang="fr-FR" dirty="0" err="1" smtClean="0"/>
              <a:t>tasked</a:t>
            </a:r>
            <a:r>
              <a:rPr lang="fr-FR" dirty="0" smtClean="0"/>
              <a:t> SPRWG to </a:t>
            </a:r>
            <a:r>
              <a:rPr lang="fr-FR" dirty="0" err="1" smtClean="0"/>
              <a:t>develop</a:t>
            </a:r>
            <a:r>
              <a:rPr lang="fr-FR" dirty="0" smtClean="0"/>
              <a:t> a </a:t>
            </a:r>
            <a:r>
              <a:rPr lang="fr-FR" dirty="0" err="1" smtClean="0"/>
              <a:t>simpler</a:t>
            </a:r>
            <a:r>
              <a:rPr lang="fr-FR" dirty="0" smtClean="0"/>
              <a:t> </a:t>
            </a:r>
            <a:r>
              <a:rPr lang="fr-FR" dirty="0" err="1" smtClean="0"/>
              <a:t>strategic</a:t>
            </a:r>
            <a:r>
              <a:rPr lang="fr-FR" dirty="0" smtClean="0"/>
              <a:t> plan, </a:t>
            </a:r>
            <a:r>
              <a:rPr lang="fr-FR" dirty="0" err="1" smtClean="0"/>
              <a:t>with</a:t>
            </a:r>
            <a:r>
              <a:rPr lang="fr-FR" dirty="0" smtClean="0"/>
              <a:t> a </a:t>
            </a:r>
            <a:r>
              <a:rPr lang="fr-FR" dirty="0" err="1" smtClean="0"/>
              <a:t>small</a:t>
            </a:r>
            <a:r>
              <a:rPr lang="fr-FR" dirty="0" smtClean="0"/>
              <a:t> </a:t>
            </a:r>
            <a:r>
              <a:rPr lang="fr-FR" dirty="0" err="1" smtClean="0"/>
              <a:t>number</a:t>
            </a:r>
            <a:r>
              <a:rPr lang="fr-FR" dirty="0" smtClean="0"/>
              <a:t> of </a:t>
            </a:r>
            <a:r>
              <a:rPr lang="fr-FR" dirty="0" err="1" smtClean="0"/>
              <a:t>overarching</a:t>
            </a:r>
            <a:r>
              <a:rPr lang="fr-FR" dirty="0" smtClean="0"/>
              <a:t> </a:t>
            </a:r>
            <a:r>
              <a:rPr lang="fr-FR" dirty="0" err="1" smtClean="0"/>
              <a:t>strategic</a:t>
            </a:r>
            <a:r>
              <a:rPr lang="fr-FR" dirty="0" smtClean="0"/>
              <a:t> goals, </a:t>
            </a:r>
            <a:r>
              <a:rPr lang="fr-FR" dirty="0" err="1" smtClean="0"/>
              <a:t>including</a:t>
            </a:r>
            <a:r>
              <a:rPr lang="fr-FR" dirty="0" smtClean="0"/>
              <a:t> </a:t>
            </a:r>
            <a:r>
              <a:rPr lang="fr-FR" dirty="0" err="1" smtClean="0"/>
              <a:t>measurable</a:t>
            </a:r>
            <a:r>
              <a:rPr lang="fr-FR" dirty="0" smtClean="0"/>
              <a:t> </a:t>
            </a:r>
            <a:r>
              <a:rPr lang="fr-FR" dirty="0" err="1" smtClean="0"/>
              <a:t>targets</a:t>
            </a:r>
            <a:r>
              <a:rPr lang="fr-FR" dirty="0" smtClean="0"/>
              <a:t> 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achieved</a:t>
            </a:r>
            <a:r>
              <a:rPr lang="fr-FR" dirty="0" smtClean="0"/>
              <a:t> by 2026</a:t>
            </a:r>
          </a:p>
          <a:p>
            <a:r>
              <a:rPr lang="fr-FR" dirty="0" smtClean="0"/>
              <a:t> C-2 </a:t>
            </a:r>
            <a:r>
              <a:rPr lang="fr-FR" dirty="0" err="1" smtClean="0"/>
              <a:t>adopted</a:t>
            </a:r>
            <a:r>
              <a:rPr lang="fr-FR" dirty="0" smtClean="0"/>
              <a:t> a management plan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24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Outcome of C-2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5</a:t>
            </a:fld>
            <a:endParaRPr lang="en-US" dirty="0"/>
          </a:p>
        </p:txBody>
      </p:sp>
      <p:sp>
        <p:nvSpPr>
          <p:cNvPr id="7" name="ZoneTexte 6"/>
          <p:cNvSpPr txBox="1"/>
          <p:nvPr/>
        </p:nvSpPr>
        <p:spPr>
          <a:xfrm>
            <a:off x="1722886" y="1356535"/>
            <a:ext cx="32432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 smtClean="0">
                <a:solidFill>
                  <a:srgbClr val="00B050"/>
                </a:solidFill>
              </a:rPr>
              <a:t>Goal 1</a:t>
            </a:r>
            <a:r>
              <a:rPr lang="en-GB" sz="2000" b="1" dirty="0" smtClean="0">
                <a:solidFill>
                  <a:srgbClr val="00B050"/>
                </a:solidFill>
              </a:rPr>
              <a:t>: </a:t>
            </a:r>
            <a:r>
              <a:rPr lang="en-GB" sz="2400" b="1" dirty="0" smtClean="0">
                <a:solidFill>
                  <a:srgbClr val="00B050"/>
                </a:solidFill>
              </a:rPr>
              <a:t>Evolving </a:t>
            </a:r>
          </a:p>
          <a:p>
            <a:r>
              <a:rPr lang="en-GB" sz="2400" b="1" dirty="0" smtClean="0">
                <a:solidFill>
                  <a:srgbClr val="00B050"/>
                </a:solidFill>
              </a:rPr>
              <a:t>the support of safe and efficient navigation</a:t>
            </a:r>
            <a:endParaRPr lang="en-GB" sz="2400" b="1" dirty="0">
              <a:solidFill>
                <a:srgbClr val="00B050"/>
              </a:solidFill>
            </a:endParaRPr>
          </a:p>
        </p:txBody>
      </p:sp>
      <p:sp>
        <p:nvSpPr>
          <p:cNvPr id="8" name="Nuage 7"/>
          <p:cNvSpPr/>
          <p:nvPr/>
        </p:nvSpPr>
        <p:spPr>
          <a:xfrm>
            <a:off x="960892" y="614221"/>
            <a:ext cx="9717437" cy="78823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CONVENTION: </a:t>
            </a:r>
            <a:r>
              <a:rPr lang="en-GB" sz="2400" i="1" dirty="0" smtClean="0">
                <a:solidFill>
                  <a:schemeClr val="tx1"/>
                </a:solidFill>
              </a:rPr>
              <a:t>object of the IHO</a:t>
            </a:r>
            <a:endParaRPr lang="en-GB" sz="2400" i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25756" y="4617833"/>
            <a:ext cx="8259971" cy="48113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</a:rPr>
              <a:t>Standardization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60668" y="5152852"/>
            <a:ext cx="8225059" cy="48113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</a:rPr>
              <a:t>Coordination &amp; Cooperation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11" name="Accolade ouvrante 10"/>
          <p:cNvSpPr/>
          <p:nvPr/>
        </p:nvSpPr>
        <p:spPr>
          <a:xfrm>
            <a:off x="567769" y="1578279"/>
            <a:ext cx="1246745" cy="2900746"/>
          </a:xfrm>
          <a:prstGeom prst="leftBrace">
            <a:avLst>
              <a:gd name="adj1" fmla="val 29255"/>
              <a:gd name="adj2" fmla="val 49188"/>
            </a:avLst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ZoneTexte 11"/>
          <p:cNvSpPr txBox="1"/>
          <p:nvPr/>
        </p:nvSpPr>
        <p:spPr>
          <a:xfrm>
            <a:off x="4748979" y="1171869"/>
            <a:ext cx="39968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0070C0"/>
                </a:solidFill>
              </a:rPr>
              <a:t>Goal 2: </a:t>
            </a:r>
            <a:r>
              <a:rPr lang="en-GB" sz="2400" b="1" dirty="0" smtClean="0">
                <a:solidFill>
                  <a:srgbClr val="0070C0"/>
                </a:solidFill>
              </a:rPr>
              <a:t>Developing use of </a:t>
            </a:r>
            <a:r>
              <a:rPr lang="en-GB" sz="2400" b="1" dirty="0">
                <a:solidFill>
                  <a:srgbClr val="0070C0"/>
                </a:solidFill>
              </a:rPr>
              <a:t>marine </a:t>
            </a:r>
            <a:r>
              <a:rPr lang="en-GB" sz="2400" b="1" dirty="0" smtClean="0">
                <a:solidFill>
                  <a:srgbClr val="0070C0"/>
                </a:solidFill>
              </a:rPr>
              <a:t>environment </a:t>
            </a:r>
            <a:r>
              <a:rPr lang="en-GB" sz="2400" b="1" dirty="0">
                <a:solidFill>
                  <a:srgbClr val="0070C0"/>
                </a:solidFill>
              </a:rPr>
              <a:t>geospatial </a:t>
            </a:r>
            <a:r>
              <a:rPr lang="en-GB" sz="2400" b="1" dirty="0" smtClean="0">
                <a:solidFill>
                  <a:srgbClr val="0070C0"/>
                </a:solidFill>
              </a:rPr>
              <a:t>inf</a:t>
            </a:r>
            <a:r>
              <a:rPr lang="en-GB" sz="2400" b="1" dirty="0">
                <a:solidFill>
                  <a:srgbClr val="0070C0"/>
                </a:solidFill>
              </a:rPr>
              <a:t>.</a:t>
            </a:r>
            <a:r>
              <a:rPr lang="en-GB" sz="2400" b="1" dirty="0" smtClean="0">
                <a:solidFill>
                  <a:srgbClr val="0070C0"/>
                </a:solidFill>
              </a:rPr>
              <a:t> </a:t>
            </a:r>
            <a:r>
              <a:rPr lang="en-GB" sz="2400" b="1" dirty="0">
                <a:solidFill>
                  <a:srgbClr val="0070C0"/>
                </a:solidFill>
              </a:rPr>
              <a:t>for societal benefits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8153400" y="1402451"/>
            <a:ext cx="33035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rgbClr val="0070C0"/>
                </a:solidFill>
              </a:defRPr>
            </a:lvl1pPr>
          </a:lstStyle>
          <a:p>
            <a:r>
              <a:rPr lang="en-GB" dirty="0" smtClean="0">
                <a:solidFill>
                  <a:srgbClr val="FF0000"/>
                </a:solidFill>
              </a:rPr>
              <a:t>Goal 3: </a:t>
            </a:r>
            <a:r>
              <a:rPr lang="en-GB" sz="2400" dirty="0" smtClean="0">
                <a:solidFill>
                  <a:srgbClr val="FF0000"/>
                </a:solidFill>
              </a:rPr>
              <a:t>Promoting IHO as a key partner on the Ocean scene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321907" y="5708200"/>
            <a:ext cx="8293554" cy="48113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</a:rPr>
              <a:t>Capacity </a:t>
            </a:r>
            <a:r>
              <a:rPr lang="en-GB" sz="2000" b="1" dirty="0">
                <a:solidFill>
                  <a:schemeClr val="tx1"/>
                </a:solidFill>
              </a:rPr>
              <a:t>Building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321907" y="6271643"/>
            <a:ext cx="8293554" cy="48113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schemeClr val="tx1"/>
                </a:solidFill>
              </a:rPr>
              <a:t>Communication</a:t>
            </a:r>
          </a:p>
        </p:txBody>
      </p:sp>
      <p:sp>
        <p:nvSpPr>
          <p:cNvPr id="16" name="Accolade ouvrante 15"/>
          <p:cNvSpPr/>
          <p:nvPr/>
        </p:nvSpPr>
        <p:spPr>
          <a:xfrm>
            <a:off x="567769" y="4658817"/>
            <a:ext cx="1246745" cy="2093956"/>
          </a:xfrm>
          <a:prstGeom prst="leftBrace">
            <a:avLst>
              <a:gd name="adj1" fmla="val 22811"/>
              <a:gd name="adj2" fmla="val 49594"/>
            </a:avLst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ZoneTexte 16"/>
          <p:cNvSpPr txBox="1"/>
          <p:nvPr/>
        </p:nvSpPr>
        <p:spPr>
          <a:xfrm>
            <a:off x="94119" y="2311078"/>
            <a:ext cx="17155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i="1" dirty="0" smtClean="0"/>
              <a:t>STRATEGIC</a:t>
            </a:r>
          </a:p>
          <a:p>
            <a:r>
              <a:rPr lang="en-GB" sz="2400" b="1" i="1" dirty="0" smtClean="0"/>
              <a:t>PLAN </a:t>
            </a:r>
          </a:p>
          <a:p>
            <a:r>
              <a:rPr lang="en-GB" sz="2400" b="1" i="1" dirty="0" smtClean="0"/>
              <a:t>(2021-2026)</a:t>
            </a:r>
            <a:endParaRPr lang="en-GB" sz="2400" b="1" i="1" dirty="0"/>
          </a:p>
        </p:txBody>
      </p:sp>
      <p:sp>
        <p:nvSpPr>
          <p:cNvPr id="18" name="Rectangle 17"/>
          <p:cNvSpPr/>
          <p:nvPr/>
        </p:nvSpPr>
        <p:spPr>
          <a:xfrm>
            <a:off x="-73304" y="5262253"/>
            <a:ext cx="25288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i="1" dirty="0" smtClean="0"/>
              <a:t>IMPLEMENTATION</a:t>
            </a:r>
            <a:endParaRPr lang="en-GB" sz="2400" i="1" dirty="0"/>
          </a:p>
        </p:txBody>
      </p:sp>
      <p:sp>
        <p:nvSpPr>
          <p:cNvPr id="19" name="Rectangle 18"/>
          <p:cNvSpPr/>
          <p:nvPr/>
        </p:nvSpPr>
        <p:spPr>
          <a:xfrm>
            <a:off x="2325756" y="2748377"/>
            <a:ext cx="2037522" cy="1802087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2561064" y="2946159"/>
            <a:ext cx="1636983" cy="7129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i="1" dirty="0" smtClean="0">
                <a:solidFill>
                  <a:schemeClr val="tx1"/>
                </a:solidFill>
              </a:rPr>
              <a:t>Performance Indicators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561064" y="3766103"/>
            <a:ext cx="1625173" cy="7129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i="1" dirty="0">
                <a:solidFill>
                  <a:schemeClr val="tx1"/>
                </a:solidFill>
              </a:rPr>
              <a:t>Strategic </a:t>
            </a:r>
            <a:r>
              <a:rPr lang="en-GB" sz="2000" i="1" dirty="0" smtClean="0">
                <a:solidFill>
                  <a:schemeClr val="tx1"/>
                </a:solidFill>
              </a:rPr>
              <a:t>Targets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453772" y="2748377"/>
            <a:ext cx="2037522" cy="1802088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8581788" y="2748377"/>
            <a:ext cx="2003939" cy="180208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5662184" y="2902650"/>
            <a:ext cx="1636983" cy="7129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i="1" dirty="0" smtClean="0">
                <a:solidFill>
                  <a:schemeClr val="tx1"/>
                </a:solidFill>
              </a:rPr>
              <a:t>Performance Indicators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656097" y="3766103"/>
            <a:ext cx="1625173" cy="7129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i="1" dirty="0">
                <a:solidFill>
                  <a:schemeClr val="tx1"/>
                </a:solidFill>
              </a:rPr>
              <a:t>Strategic </a:t>
            </a:r>
            <a:r>
              <a:rPr lang="en-GB" sz="2000" i="1" dirty="0" smtClean="0">
                <a:solidFill>
                  <a:schemeClr val="tx1"/>
                </a:solidFill>
              </a:rPr>
              <a:t>Targets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8787961" y="2911242"/>
            <a:ext cx="1636983" cy="7129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i="1" dirty="0" smtClean="0">
                <a:solidFill>
                  <a:schemeClr val="tx1"/>
                </a:solidFill>
              </a:rPr>
              <a:t>Performance Indicators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787961" y="3740832"/>
            <a:ext cx="1625173" cy="7129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i="1" dirty="0">
                <a:solidFill>
                  <a:schemeClr val="tx1"/>
                </a:solidFill>
              </a:rPr>
              <a:t>Strategic </a:t>
            </a:r>
            <a:r>
              <a:rPr lang="en-GB" sz="2000" i="1" dirty="0" smtClean="0">
                <a:solidFill>
                  <a:schemeClr val="tx1"/>
                </a:solidFill>
              </a:rPr>
              <a:t>Targets</a:t>
            </a:r>
            <a:endParaRPr lang="en-GB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41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Drafting group (30</a:t>
            </a:r>
            <a:r>
              <a:rPr lang="en-US" baseline="30000" dirty="0" smtClean="0"/>
              <a:t>th</a:t>
            </a:r>
            <a:r>
              <a:rPr lang="en-US" dirty="0" smtClean="0"/>
              <a:t> – 31</a:t>
            </a:r>
            <a:r>
              <a:rPr lang="en-US" baseline="30000" dirty="0" smtClean="0"/>
              <a:t>st</a:t>
            </a:r>
            <a:r>
              <a:rPr lang="en-US" dirty="0"/>
              <a:t> </a:t>
            </a:r>
            <a:r>
              <a:rPr lang="en-US" dirty="0" smtClean="0"/>
              <a:t>January 2019)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077238"/>
            <a:ext cx="10573010" cy="4897677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GB" dirty="0"/>
              <a:t>Strengthen the support </a:t>
            </a:r>
            <a:r>
              <a:rPr lang="en-GB" dirty="0" smtClean="0"/>
              <a:t>to </a:t>
            </a:r>
            <a:r>
              <a:rPr lang="en-GB" dirty="0"/>
              <a:t>safe and efficient navigation </a:t>
            </a:r>
            <a:r>
              <a:rPr lang="en-GB" dirty="0" smtClean="0"/>
              <a:t>(current </a:t>
            </a:r>
            <a:r>
              <a:rPr lang="en-GB" dirty="0"/>
              <a:t>and emerging requirements</a:t>
            </a:r>
            <a:r>
              <a:rPr lang="en-GB" dirty="0" smtClean="0"/>
              <a:t>)</a:t>
            </a:r>
          </a:p>
          <a:p>
            <a:pPr lvl="1">
              <a:lnSpc>
                <a:spcPct val="120000"/>
              </a:lnSpc>
            </a:pPr>
            <a:r>
              <a:rPr lang="en-GB" dirty="0" smtClean="0"/>
              <a:t>Relevant standards and data assurance</a:t>
            </a:r>
          </a:p>
          <a:p>
            <a:pPr lvl="1">
              <a:lnSpc>
                <a:spcPct val="120000"/>
              </a:lnSpc>
            </a:pPr>
            <a:r>
              <a:rPr lang="en-GB" dirty="0" smtClean="0"/>
              <a:t>Improved coverage of MSI provided by coastal States</a:t>
            </a:r>
          </a:p>
          <a:p>
            <a:pPr>
              <a:lnSpc>
                <a:spcPct val="120000"/>
              </a:lnSpc>
            </a:pPr>
            <a:r>
              <a:rPr lang="en-GB" dirty="0"/>
              <a:t>Enhance the use of marine environment geospatial data for societal benefits </a:t>
            </a:r>
            <a:endParaRPr lang="en-GB" dirty="0" smtClean="0"/>
          </a:p>
          <a:p>
            <a:pPr lvl="1">
              <a:lnSpc>
                <a:spcPct val="120000"/>
              </a:lnSpc>
            </a:pPr>
            <a:r>
              <a:rPr lang="en-GB" dirty="0" smtClean="0"/>
              <a:t>Adoption of S-1XX standards by other organizations</a:t>
            </a:r>
          </a:p>
          <a:p>
            <a:pPr lvl="1">
              <a:lnSpc>
                <a:spcPct val="120000"/>
              </a:lnSpc>
            </a:pPr>
            <a:r>
              <a:rPr lang="en-GB" dirty="0" smtClean="0"/>
              <a:t>New tools and methods to accelerate and increase data coverage (e.g. CSB, SDB …)</a:t>
            </a:r>
          </a:p>
          <a:p>
            <a:pPr lvl="1">
              <a:lnSpc>
                <a:spcPct val="120000"/>
              </a:lnSpc>
            </a:pPr>
            <a:r>
              <a:rPr lang="en-GB" dirty="0" smtClean="0"/>
              <a:t>Digital platform supporting and promoting regional and international cooperation in MSDI</a:t>
            </a:r>
            <a:endParaRPr lang="en-GB" dirty="0"/>
          </a:p>
          <a:p>
            <a:pPr>
              <a:lnSpc>
                <a:spcPct val="120000"/>
              </a:lnSpc>
            </a:pPr>
            <a:r>
              <a:rPr lang="en-GB" dirty="0"/>
              <a:t>Promote IHO as a key partner on the Ocean </a:t>
            </a:r>
            <a:r>
              <a:rPr lang="en-GB" dirty="0" smtClean="0"/>
              <a:t>scene</a:t>
            </a:r>
          </a:p>
          <a:p>
            <a:pPr lvl="1">
              <a:lnSpc>
                <a:spcPct val="120000"/>
              </a:lnSpc>
            </a:pPr>
            <a:r>
              <a:rPr lang="en-GB" dirty="0" smtClean="0"/>
              <a:t>Seabed 2030 and DCDB in support to UN Decade of Ocean Sciences for Sustainable Development</a:t>
            </a:r>
          </a:p>
          <a:p>
            <a:pPr lvl="1">
              <a:lnSpc>
                <a:spcPct val="120000"/>
              </a:lnSpc>
            </a:pPr>
            <a:r>
              <a:rPr lang="en-GB" dirty="0" smtClean="0"/>
              <a:t>UN-GGIM principles</a:t>
            </a:r>
          </a:p>
          <a:p>
            <a:pPr lvl="1">
              <a:lnSpc>
                <a:spcPct val="120000"/>
              </a:lnSpc>
            </a:pPr>
            <a:r>
              <a:rPr lang="en-GB" dirty="0" smtClean="0"/>
              <a:t>Enhance IHO digital communication</a:t>
            </a:r>
            <a:endParaRPr lang="fr-FR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14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Management plan and time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5234"/>
            <a:ext cx="10515599" cy="437158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defRPr/>
            </a:pPr>
            <a:r>
              <a:rPr lang="en-GB" dirty="0" smtClean="0">
                <a:solidFill>
                  <a:srgbClr val="FF0000"/>
                </a:solidFill>
              </a:rPr>
              <a:t> 30-31 January 2019</a:t>
            </a:r>
            <a:r>
              <a:rPr lang="en-GB" dirty="0" smtClean="0">
                <a:solidFill>
                  <a:schemeClr val="bg2">
                    <a:lumMod val="50000"/>
                  </a:schemeClr>
                </a:solidFill>
              </a:rPr>
              <a:t> drafting group</a:t>
            </a:r>
            <a:endParaRPr lang="en-GB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tabLst>
                <a:tab pos="1876425" algn="l"/>
              </a:tabLst>
              <a:defRPr/>
            </a:pPr>
            <a:r>
              <a:rPr lang="en-GB" dirty="0">
                <a:solidFill>
                  <a:srgbClr val="FF0000"/>
                </a:solidFill>
              </a:rPr>
              <a:t>15 </a:t>
            </a:r>
            <a:r>
              <a:rPr lang="en-GB" dirty="0" smtClean="0">
                <a:solidFill>
                  <a:srgbClr val="FF0000"/>
                </a:solidFill>
              </a:rPr>
              <a:t>March (resp. 15 April) </a:t>
            </a:r>
            <a:r>
              <a:rPr lang="en-GB" dirty="0" smtClean="0">
                <a:solidFill>
                  <a:schemeClr val="bg2">
                    <a:lumMod val="50000"/>
                  </a:schemeClr>
                </a:solidFill>
              </a:rPr>
              <a:t>Draft </a:t>
            </a:r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Goals/Targets/Performance indicators transmitted to </a:t>
            </a:r>
            <a:r>
              <a:rPr lang="en-GB" dirty="0" smtClean="0">
                <a:solidFill>
                  <a:schemeClr val="bg2">
                    <a:lumMod val="50000"/>
                  </a:schemeClr>
                </a:solidFill>
              </a:rPr>
              <a:t>HSSC (resp. IRCC) chair </a:t>
            </a:r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for evaluation and comments</a:t>
            </a:r>
            <a:r>
              <a:rPr lang="en-GB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en-GB" i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defRPr/>
            </a:pPr>
            <a:r>
              <a:rPr lang="en-GB" dirty="0" smtClean="0">
                <a:solidFill>
                  <a:srgbClr val="FF0000"/>
                </a:solidFill>
              </a:rPr>
              <a:t>May-June</a:t>
            </a:r>
            <a:r>
              <a:rPr lang="en-GB" dirty="0"/>
              <a:t>	</a:t>
            </a:r>
            <a:r>
              <a:rPr lang="en-GB" dirty="0" smtClean="0">
                <a:solidFill>
                  <a:schemeClr val="bg2">
                    <a:lumMod val="50000"/>
                  </a:schemeClr>
                </a:solidFill>
              </a:rPr>
              <a:t>HSSC </a:t>
            </a:r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and IRCC provide feedback to SPRWG </a:t>
            </a:r>
            <a:endParaRPr lang="en-GB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tabLst>
                <a:tab pos="2325688" algn="l"/>
              </a:tabLst>
              <a:defRPr/>
            </a:pPr>
            <a:r>
              <a:rPr lang="en-GB" dirty="0" smtClean="0">
                <a:solidFill>
                  <a:srgbClr val="FF0000"/>
                </a:solidFill>
              </a:rPr>
              <a:t>July-August  </a:t>
            </a:r>
            <a:r>
              <a:rPr lang="en-GB" dirty="0" smtClean="0">
                <a:solidFill>
                  <a:schemeClr val="bg2">
                    <a:lumMod val="50000"/>
                  </a:schemeClr>
                </a:solidFill>
              </a:rPr>
              <a:t>SPRWG submits </a:t>
            </a:r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proposed IHO SP to Council</a:t>
            </a:r>
          </a:p>
          <a:p>
            <a:pPr>
              <a:lnSpc>
                <a:spcPct val="100000"/>
              </a:lnSpc>
              <a:tabLst>
                <a:tab pos="1876425" algn="l"/>
              </a:tabLst>
              <a:defRPr/>
            </a:pPr>
            <a:r>
              <a:rPr lang="en-GB" dirty="0" smtClean="0">
                <a:solidFill>
                  <a:srgbClr val="FF0000"/>
                </a:solidFill>
              </a:rPr>
              <a:t>October  </a:t>
            </a:r>
            <a:r>
              <a:rPr lang="en-GB" dirty="0" smtClean="0">
                <a:solidFill>
                  <a:schemeClr val="bg2">
                    <a:lumMod val="50000"/>
                  </a:schemeClr>
                </a:solidFill>
              </a:rPr>
              <a:t>C-3 </a:t>
            </a:r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reviews proposals on </a:t>
            </a:r>
            <a:r>
              <a:rPr lang="en-GB" dirty="0" smtClean="0">
                <a:solidFill>
                  <a:schemeClr val="bg2">
                    <a:lumMod val="50000"/>
                  </a:schemeClr>
                </a:solidFill>
              </a:rPr>
              <a:t>SP</a:t>
            </a:r>
            <a:endParaRPr lang="en-GB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tabLst>
                <a:tab pos="1876425" algn="l"/>
              </a:tabLst>
              <a:defRPr/>
            </a:pPr>
            <a:r>
              <a:rPr lang="en-GB" dirty="0" smtClean="0">
                <a:solidFill>
                  <a:srgbClr val="FF0000"/>
                </a:solidFill>
              </a:rPr>
              <a:t>November </a:t>
            </a:r>
            <a:r>
              <a:rPr lang="en-GB" dirty="0" smtClean="0">
                <a:solidFill>
                  <a:schemeClr val="bg2">
                    <a:lumMod val="50000"/>
                  </a:schemeClr>
                </a:solidFill>
              </a:rPr>
              <a:t>Council </a:t>
            </a:r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Report, including proposed SP, submitted to A-2</a:t>
            </a:r>
          </a:p>
          <a:p>
            <a:pPr>
              <a:lnSpc>
                <a:spcPct val="100000"/>
              </a:lnSpc>
              <a:defRPr/>
            </a:pPr>
            <a:r>
              <a:rPr lang="en-GB" dirty="0" smtClean="0">
                <a:solidFill>
                  <a:srgbClr val="FF0000"/>
                </a:solidFill>
              </a:rPr>
              <a:t>April </a:t>
            </a:r>
            <a:r>
              <a:rPr lang="en-GB" dirty="0">
                <a:solidFill>
                  <a:srgbClr val="FF0000"/>
                </a:solidFill>
              </a:rPr>
              <a:t>2020	</a:t>
            </a:r>
            <a:r>
              <a:rPr lang="en-GB" dirty="0" smtClean="0">
                <a:solidFill>
                  <a:schemeClr val="bg2">
                    <a:lumMod val="50000"/>
                  </a:schemeClr>
                </a:solidFill>
              </a:rPr>
              <a:t>2nd </a:t>
            </a:r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session </a:t>
            </a:r>
            <a:r>
              <a:rPr lang="en-GB" dirty="0" smtClean="0">
                <a:solidFill>
                  <a:schemeClr val="bg2">
                    <a:lumMod val="50000"/>
                  </a:schemeClr>
                </a:solidFill>
              </a:rPr>
              <a:t>of the Assembly (A-2)</a:t>
            </a:r>
            <a:endParaRPr lang="en-GB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defRPr/>
            </a:pPr>
            <a:endParaRPr lang="en-GB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92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HO_Presentations_template-Blank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HO presentations template" id="{02FEB0FD-5DB0-4DCA-8FD3-AD77DA5C0D37}" vid="{4295DFCE-4179-4A75-B3EC-50B8EFC8F0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IHO_Presentations_template-Blank</Template>
  <TotalTime>1021</TotalTime>
  <Words>526</Words>
  <Application>Microsoft Office PowerPoint</Application>
  <PresentationFormat>Personnalisé</PresentationFormat>
  <Paragraphs>74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IHO_Presentations_template-Blank</vt:lpstr>
      <vt:lpstr>16th Meeting of the  South West Pacific Hydrographic Commission  Strategic Plan Review Working Group</vt:lpstr>
      <vt:lpstr>Background</vt:lpstr>
      <vt:lpstr>Terms of reference &amp; membership</vt:lpstr>
      <vt:lpstr>Outcome of C-2</vt:lpstr>
      <vt:lpstr>Outcome of C-2</vt:lpstr>
      <vt:lpstr>Drafting group (30th – 31st January 2019)</vt:lpstr>
      <vt:lpstr>Management plan and time line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of JCOMM-5 to HSSC 9 6-10 November 2017,  Ottawa, Canada</dc:title>
  <dc:creator>Owner</dc:creator>
  <cp:lastModifiedBy>Bruno Frachon, SHOM</cp:lastModifiedBy>
  <cp:revision>51</cp:revision>
  <dcterms:created xsi:type="dcterms:W3CDTF">2017-10-26T13:07:26Z</dcterms:created>
  <dcterms:modified xsi:type="dcterms:W3CDTF">2019-02-13T11:31:43Z</dcterms:modified>
</cp:coreProperties>
</file>