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3" r:id="rId2"/>
    <p:sldId id="303" r:id="rId3"/>
    <p:sldId id="322" r:id="rId4"/>
    <p:sldId id="305" r:id="rId5"/>
    <p:sldId id="308" r:id="rId6"/>
    <p:sldId id="309" r:id="rId7"/>
    <p:sldId id="310" r:id="rId8"/>
    <p:sldId id="311" r:id="rId9"/>
    <p:sldId id="325" r:id="rId10"/>
    <p:sldId id="312" r:id="rId11"/>
    <p:sldId id="313" r:id="rId12"/>
    <p:sldId id="316" r:id="rId13"/>
    <p:sldId id="318" r:id="rId14"/>
    <p:sldId id="319" r:id="rId15"/>
    <p:sldId id="317" r:id="rId16"/>
    <p:sldId id="300" r:id="rId1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54"/>
    <a:srgbClr val="FFFFFF"/>
    <a:srgbClr val="66FFFF"/>
    <a:srgbClr val="98DBF0"/>
    <a:srgbClr val="0B183A"/>
    <a:srgbClr val="5BC5E7"/>
    <a:srgbClr val="053487"/>
    <a:srgbClr val="001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2" autoAdjust="0"/>
    <p:restoredTop sz="86379" autoAdjust="0"/>
  </p:normalViewPr>
  <p:slideViewPr>
    <p:cSldViewPr snapToGrid="0" snapToObjects="1">
      <p:cViewPr varScale="1">
        <p:scale>
          <a:sx n="65" d="100"/>
          <a:sy n="65" d="100"/>
        </p:scale>
        <p:origin x="760" y="4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347D81-AA83-4670-9168-02B1976025FF}" type="datetimeFigureOut">
              <a:rPr lang="fr-FR"/>
              <a:pPr>
                <a:defRPr/>
              </a:pPr>
              <a:t>15/02/2019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C2A97BD-C0CB-419D-A30B-ED007893849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2890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4AB54-B2A5-4C1A-8417-54834B789F7B}" type="datetimeFigureOut">
              <a:rPr lang="fr-FR"/>
              <a:pPr>
                <a:defRPr/>
              </a:pPr>
              <a:t>15/02/2019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1F2353-D020-49CA-B958-8FA289A25C4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2552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A4B635-B162-4981-B59E-FE12E26C3861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935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All INT charts already approved by the Region L ICC-WG</a:t>
            </a:r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4D281FA-97F2-4F65-93F5-3BABEE05C0BD}" type="slidenum">
              <a:rPr lang="fr-FR" altLang="fr-FR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4992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Beaucoup de cartouches dans les 48 nouvelles cellules</a:t>
            </a:r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D2D5A29-BE5E-4509-A2D0-E88F3B298804}" type="slidenum">
              <a:rPr lang="fr-FR" altLang="fr-FR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663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fr-FR" smtClean="0"/>
              <a:t>In French Polynesia : Maintenance operations have been limited in 2018 due to temporary funding issue</a:t>
            </a:r>
            <a:endParaRPr lang="fr-FR" alt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A47A8E4-CDAA-450B-B863-0DDB162DD416}" type="slidenum">
              <a:rPr lang="fr-FR" altLang="fr-FR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219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visuel -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  20"/>
          <p:cNvSpPr>
            <a:spLocks noGrp="1"/>
          </p:cNvSpPr>
          <p:nvPr>
            <p:ph type="pic" sz="quarter" idx="12"/>
          </p:nvPr>
        </p:nvSpPr>
        <p:spPr>
          <a:xfrm>
            <a:off x="0" y="3899647"/>
            <a:ext cx="9144000" cy="2958353"/>
          </a:xfrm>
          <a:prstGeom prst="rect">
            <a:avLst/>
          </a:prstGeom>
          <a:solidFill>
            <a:srgbClr val="0B183A">
              <a:alpha val="9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580324"/>
            <a:ext cx="9144000" cy="141090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899647"/>
            <a:ext cx="9144000" cy="680677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 bIns="360000">
            <a:noAutofit/>
          </a:bodyPr>
          <a:lstStyle>
            <a:lvl1pPr>
              <a:lnSpc>
                <a:spcPts val="5600"/>
              </a:lnSpc>
              <a:spcBef>
                <a:spcPts val="600"/>
              </a:spcBef>
              <a:defRPr sz="3600" b="0" i="0" cap="none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pour une image  14"/>
          <p:cNvSpPr>
            <a:spLocks noGrp="1"/>
          </p:cNvSpPr>
          <p:nvPr>
            <p:ph type="pic" sz="quarter" idx="11"/>
          </p:nvPr>
        </p:nvSpPr>
        <p:spPr>
          <a:xfrm>
            <a:off x="13446" y="5221564"/>
            <a:ext cx="3145211" cy="1539322"/>
          </a:xfrm>
          <a:prstGeom prst="rect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3498850" y="5991225"/>
            <a:ext cx="2133600" cy="3651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00" b="1">
                <a:solidFill>
                  <a:srgbClr val="002554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F777332-1D2D-4D8F-BC49-C30359D1F8BC}" type="datetime3">
              <a:rPr lang="fr-FR"/>
              <a:pPr>
                <a:defRPr/>
              </a:pPr>
              <a:t>15.02.19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381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7"/>
          </p:nvPr>
        </p:nvSpPr>
        <p:spPr>
          <a:xfrm>
            <a:off x="381000" y="3951288"/>
            <a:ext cx="8416261" cy="2179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381000" y="1600200"/>
            <a:ext cx="8416260" cy="21383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951A8B19-F539-4A62-BBD1-A3EC007FEC6D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64575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2 images horizont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374338" y="1600200"/>
            <a:ext cx="4010337" cy="21392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4774535" y="1600200"/>
            <a:ext cx="4022725" cy="21392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8"/>
          </p:nvPr>
        </p:nvSpPr>
        <p:spPr>
          <a:xfrm>
            <a:off x="381000" y="3951288"/>
            <a:ext cx="8416261" cy="2179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just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just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just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just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just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just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9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DB7AA4AB-A74D-40B6-B6E8-E91B030FC7F4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56348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avec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7"/>
          </p:nvPr>
        </p:nvSpPr>
        <p:spPr>
          <a:xfrm>
            <a:off x="381005" y="1600201"/>
            <a:ext cx="8416261" cy="1842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8"/>
          </p:nvPr>
        </p:nvSpPr>
        <p:spPr>
          <a:xfrm>
            <a:off x="373063" y="3799025"/>
            <a:ext cx="8424204" cy="23239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9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B7FDDE68-7665-4132-AC58-BEE61391EBA9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77845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avec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-1" y="998011"/>
            <a:ext cx="9142413" cy="5859988"/>
          </a:xfrm>
          <a:prstGeom prst="rect">
            <a:avLst/>
          </a:prstGeom>
          <a:blipFill rotWithShape="1">
            <a:blip r:embed="rId2" cstate="email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7"/>
          </p:nvPr>
        </p:nvSpPr>
        <p:spPr>
          <a:xfrm>
            <a:off x="0" y="3964794"/>
            <a:ext cx="9145588" cy="2150584"/>
          </a:xfrm>
          <a:prstGeom prst="rect">
            <a:avLst/>
          </a:prstGeom>
        </p:spPr>
        <p:txBody>
          <a:bodyPr>
            <a:normAutofit/>
          </a:bodyPr>
          <a:lstStyle>
            <a:lvl1pPr marL="263525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263525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tabLst>
                <a:tab pos="627063" algn="l"/>
              </a:tabLst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F8D6236F-1D43-4468-BA42-57F9BB12F6D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1656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 marL="0" indent="0" algn="ctr">
              <a:buNone/>
              <a:defRPr sz="1800" b="1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381000" y="955273"/>
            <a:ext cx="8416260" cy="45571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1" y="3400778"/>
            <a:ext cx="7253288" cy="1816352"/>
          </a:xfrm>
          <a:prstGeom prst="rect">
            <a:avLst/>
          </a:prstGeom>
          <a:noFill/>
          <a:ln w="12700" cmpd="sng">
            <a:solidFill>
              <a:schemeClr val="bg1"/>
            </a:solidFill>
          </a:ln>
          <a:effectLst/>
        </p:spPr>
        <p:txBody>
          <a:bodyPr lIns="468000" rIns="468000" anchor="ctr">
            <a:normAutofit/>
          </a:bodyPr>
          <a:lstStyle>
            <a:lvl1pPr marL="0" indent="0">
              <a:lnSpc>
                <a:spcPts val="2000"/>
              </a:lnSpc>
              <a:spcBef>
                <a:spcPts val="500"/>
              </a:spcBef>
              <a:buFontTx/>
              <a:buNone/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solidFill>
                  <a:schemeClr val="bg1"/>
                </a:solidFill>
                <a:latin typeface="Arial"/>
                <a:cs typeface="Arial"/>
              </a:defRPr>
            </a:lvl2pPr>
            <a:lvl3pPr marL="804863" indent="-184150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400" b="0">
                <a:solidFill>
                  <a:schemeClr val="bg1"/>
                </a:solidFill>
                <a:latin typeface="Arial"/>
                <a:cs typeface="Arial"/>
              </a:defRPr>
            </a:lvl3pPr>
            <a:lvl4pPr marL="1171575" indent="-184150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00000"/>
              <a:buFont typeface="Lucida Grande"/>
              <a:buChar char="X"/>
              <a:defRPr sz="1400" b="0">
                <a:solidFill>
                  <a:schemeClr val="bg1"/>
                </a:solidFill>
                <a:latin typeface="Arial"/>
                <a:cs typeface="Arial"/>
              </a:defRPr>
            </a:lvl4pPr>
            <a:lvl5pPr marL="1439863" indent="0">
              <a:lnSpc>
                <a:spcPts val="2000"/>
              </a:lnSpc>
              <a:spcBef>
                <a:spcPts val="500"/>
              </a:spcBef>
              <a:buFontTx/>
              <a:buNone/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8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D74C568C-F548-4BDC-AFD6-445E89A66689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1027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HOM_SIGNEseu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3551238"/>
            <a:ext cx="24288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2513013" y="2765425"/>
            <a:ext cx="41338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4900" b="1" smtClean="0">
                <a:solidFill>
                  <a:srgbClr val="002554"/>
                </a:solidFill>
                <a:latin typeface="Arial" charset="0"/>
                <a:cs typeface="Arial" charset="0"/>
              </a:rPr>
              <a:t>MERCI ! </a:t>
            </a:r>
          </a:p>
        </p:txBody>
      </p:sp>
    </p:spTree>
    <p:extLst>
      <p:ext uri="{BB962C8B-B14F-4D97-AF65-F5344CB8AC3E}">
        <p14:creationId xmlns:p14="http://schemas.microsoft.com/office/powerpoint/2010/main" val="4088492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bg>
      <p:bgPr>
        <a:solidFill>
          <a:srgbClr val="0B1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542925" y="3978275"/>
            <a:ext cx="80581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300" b="1" smtClean="0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t>Adresse postale</a:t>
            </a:r>
          </a:p>
          <a:p>
            <a:pPr algn="ctr" eaLnBrk="1" hangingPunct="1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13 rue du Chatellier </a:t>
            </a:r>
          </a:p>
          <a:p>
            <a:pPr algn="ctr" eaLnBrk="1" hangingPunct="1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CS 92803</a:t>
            </a:r>
          </a:p>
          <a:p>
            <a:pPr algn="ctr" eaLnBrk="1" hangingPunct="1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29228 Brest CEDEX 2</a:t>
            </a:r>
          </a:p>
          <a:p>
            <a:pPr algn="ctr" eaLnBrk="1" hangingPunct="1">
              <a:defRPr/>
            </a:pPr>
            <a:endParaRPr lang="fr-FR" altLang="fr-FR" sz="1300" b="1" smtClean="0">
              <a:solidFill>
                <a:srgbClr val="5BC5E7"/>
              </a:solidFill>
              <a:latin typeface="Open Sans" pitchFamily="34" charset="0"/>
              <a:cs typeface="Open Sans" pitchFamily="34" charset="0"/>
            </a:endParaRPr>
          </a:p>
          <a:p>
            <a:pPr algn="ctr" eaLnBrk="1" hangingPunct="1">
              <a:defRPr/>
            </a:pPr>
            <a:r>
              <a:rPr lang="fr-FR" altLang="fr-FR" sz="1300" b="1" smtClean="0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t>Internet</a:t>
            </a:r>
          </a:p>
          <a:p>
            <a:pPr algn="ctr" eaLnBrk="1" hangingPunct="1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www.shom.fr</a:t>
            </a:r>
          </a:p>
          <a:p>
            <a:pPr algn="ctr" eaLnBrk="1" hangingPunct="1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data.shom.fr</a:t>
            </a:r>
          </a:p>
          <a:p>
            <a:pPr algn="ctr" eaLnBrk="1" hangingPunct="1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diffusion.shom.fr</a:t>
            </a:r>
          </a:p>
          <a:p>
            <a:pPr algn="ctr" eaLnBrk="1" hangingPunct="1">
              <a:defRPr/>
            </a:pPr>
            <a:endParaRPr lang="fr-FR" altLang="fr-FR" sz="1300" b="1" smtClean="0">
              <a:solidFill>
                <a:srgbClr val="5BC5E7"/>
              </a:solidFill>
              <a:latin typeface="Open Sans" pitchFamily="34" charset="0"/>
              <a:cs typeface="Open Sans" pitchFamily="34" charset="0"/>
            </a:endParaRPr>
          </a:p>
          <a:p>
            <a:pPr algn="ctr" eaLnBrk="1" hangingPunct="1">
              <a:defRPr/>
            </a:pPr>
            <a:r>
              <a:rPr lang="fr-FR" altLang="fr-FR" sz="1300" b="1" smtClean="0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t>Renseignements</a:t>
            </a:r>
          </a:p>
          <a:p>
            <a:pPr algn="ctr" eaLnBrk="1" hangingPunct="1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Tel. +33 (0) 2 56 312 312</a:t>
            </a:r>
          </a:p>
        </p:txBody>
      </p:sp>
      <p:pic>
        <p:nvPicPr>
          <p:cNvPr id="3" name="Image 2" descr="SHOM_LOGO_WB_RV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6713" y="1430338"/>
            <a:ext cx="3005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247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à compléter">
    <p:bg>
      <p:bgPr>
        <a:solidFill>
          <a:srgbClr val="0B1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SHOM_LOGO_WB_RV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6713" y="1430338"/>
            <a:ext cx="3005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09588" y="3977746"/>
            <a:ext cx="8097837" cy="2462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300" b="1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0" indent="0" algn="ctr">
              <a:buFontTx/>
              <a:buNone/>
              <a:defRPr sz="13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914400" indent="0" algn="ctr">
              <a:buFontTx/>
              <a:buNone/>
              <a:defRPr sz="1400">
                <a:latin typeface="Arial"/>
                <a:cs typeface="Arial"/>
              </a:defRPr>
            </a:lvl3pPr>
            <a:lvl4pPr marL="1371600" indent="0" algn="ctr">
              <a:buFontTx/>
              <a:buNone/>
              <a:defRPr sz="1400">
                <a:latin typeface="Arial"/>
                <a:cs typeface="Arial"/>
              </a:defRPr>
            </a:lvl4pPr>
            <a:lvl5pPr marL="1828800" indent="0" algn="ctr">
              <a:buFontTx/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606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visuel - Logo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21" name="Espace réservé pour une image  20"/>
          <p:cNvSpPr>
            <a:spLocks noGrp="1"/>
          </p:cNvSpPr>
          <p:nvPr>
            <p:ph type="pic" sz="quarter" idx="12"/>
          </p:nvPr>
        </p:nvSpPr>
        <p:spPr>
          <a:xfrm>
            <a:off x="0" y="3410623"/>
            <a:ext cx="9144000" cy="3447377"/>
          </a:xfrm>
          <a:prstGeom prst="rect">
            <a:avLst/>
          </a:prstGeom>
          <a:solidFill>
            <a:srgbClr val="0B183A">
              <a:alpha val="9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580324"/>
            <a:ext cx="9144000" cy="141090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410623"/>
            <a:ext cx="9144000" cy="1169701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 bIns="360000">
            <a:noAutofit/>
          </a:bodyPr>
          <a:lstStyle>
            <a:lvl1pPr>
              <a:lnSpc>
                <a:spcPts val="5600"/>
              </a:lnSpc>
              <a:spcBef>
                <a:spcPts val="600"/>
              </a:spcBef>
              <a:defRPr sz="3600" b="0" i="0" cap="none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pour une image 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145211" cy="1539322"/>
          </a:xfrm>
          <a:prstGeom prst="rect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3498850" y="5991225"/>
            <a:ext cx="2133600" cy="3651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00" b="1">
                <a:solidFill>
                  <a:srgbClr val="002554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FE7A7B7-B085-4CA5-AC4F-94E55B098DD2}" type="datetime3">
              <a:rPr lang="fr-FR"/>
              <a:pPr>
                <a:defRPr/>
              </a:pPr>
              <a:t>15.02.19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7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  20"/>
          <p:cNvSpPr>
            <a:spLocks noGrp="1"/>
          </p:cNvSpPr>
          <p:nvPr>
            <p:ph type="pic" sz="quarter" idx="12"/>
          </p:nvPr>
        </p:nvSpPr>
        <p:spPr>
          <a:xfrm>
            <a:off x="0" y="3410623"/>
            <a:ext cx="9144000" cy="3447377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580324"/>
            <a:ext cx="9144000" cy="141090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410623"/>
            <a:ext cx="9144000" cy="1169701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 bIns="360000">
            <a:noAutofit/>
          </a:bodyPr>
          <a:lstStyle>
            <a:lvl1pPr>
              <a:lnSpc>
                <a:spcPts val="5600"/>
              </a:lnSpc>
              <a:spcBef>
                <a:spcPts val="600"/>
              </a:spcBef>
              <a:defRPr sz="3600" b="0" i="0" cap="none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pour une image  14"/>
          <p:cNvSpPr>
            <a:spLocks noGrp="1"/>
          </p:cNvSpPr>
          <p:nvPr>
            <p:ph type="pic" sz="quarter" idx="11"/>
          </p:nvPr>
        </p:nvSpPr>
        <p:spPr>
          <a:xfrm>
            <a:off x="2449479" y="362837"/>
            <a:ext cx="5591130" cy="2736398"/>
          </a:xfrm>
          <a:prstGeom prst="rect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3498850" y="5991225"/>
            <a:ext cx="2133600" cy="3651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00" b="1">
                <a:solidFill>
                  <a:srgbClr val="002554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A8120D6-74A6-457C-9168-0483B9FFB35C}" type="datetime3">
              <a:rPr lang="fr-FR"/>
              <a:pPr>
                <a:defRPr/>
              </a:pPr>
              <a:t>15.02.19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429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SHOM_LOGO_RV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238" y="0"/>
            <a:ext cx="14017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 descr="Capture d’écran 2016-10-11 à 18.14.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5150" y="6078538"/>
            <a:ext cx="7842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ChangeArrowheads="1"/>
          </p:cNvSpPr>
          <p:nvPr userDrawn="1"/>
        </p:nvSpPr>
        <p:spPr bwMode="auto">
          <a:xfrm>
            <a:off x="831850" y="395288"/>
            <a:ext cx="639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3600" b="1" smtClean="0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2222" y="1162756"/>
            <a:ext cx="671688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tabLst/>
              <a:defRPr sz="1300" b="1" i="0" cap="all">
                <a:solidFill>
                  <a:srgbClr val="002554"/>
                </a:solidFill>
                <a:latin typeface="Open Sans"/>
                <a:cs typeface="Open Sans"/>
              </a:defRPr>
            </a:lvl1pPr>
            <a:lvl2pPr marL="0" indent="450850">
              <a:lnSpc>
                <a:spcPts val="2000"/>
              </a:lnSpc>
              <a:spcBef>
                <a:spcPts val="0"/>
              </a:spcBef>
              <a:buFontTx/>
              <a:buNone/>
              <a:tabLst/>
              <a:defRPr sz="1000" b="0" i="0" cap="none">
                <a:latin typeface="Open Sans"/>
                <a:cs typeface="Open Sans"/>
              </a:defRPr>
            </a:lvl2pPr>
            <a:lvl3pPr marL="0" indent="0">
              <a:lnSpc>
                <a:spcPts val="2000"/>
              </a:lnSpc>
              <a:spcBef>
                <a:spcPts val="500"/>
              </a:spcBef>
              <a:buFontTx/>
              <a:buNone/>
              <a:tabLst/>
              <a:defRPr sz="1400" b="1" i="0" cap="all">
                <a:latin typeface="Arial"/>
                <a:cs typeface="Arial"/>
              </a:defRPr>
            </a:lvl3pPr>
            <a:lvl4pPr marL="0" indent="0">
              <a:lnSpc>
                <a:spcPts val="2000"/>
              </a:lnSpc>
              <a:spcBef>
                <a:spcPts val="500"/>
              </a:spcBef>
              <a:buFontTx/>
              <a:buNone/>
              <a:tabLst/>
              <a:defRPr sz="1400" b="1" i="0" cap="all">
                <a:latin typeface="Arial"/>
                <a:cs typeface="Arial"/>
              </a:defRPr>
            </a:lvl4pPr>
            <a:lvl5pPr marL="0" indent="0">
              <a:lnSpc>
                <a:spcPts val="2000"/>
              </a:lnSpc>
              <a:spcBef>
                <a:spcPts val="500"/>
              </a:spcBef>
              <a:buFontTx/>
              <a:buNone/>
              <a:tabLst/>
              <a:defRPr sz="1400" b="1" i="0" cap="all"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902798" y="1162050"/>
            <a:ext cx="64871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300" b="0" cap="all">
                <a:solidFill>
                  <a:srgbClr val="5BC5E7"/>
                </a:solidFill>
                <a:latin typeface="Open Sans Extrabold"/>
                <a:cs typeface="Open Sans Extrabold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8226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SHOM_SIGNEseu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275" y="725488"/>
            <a:ext cx="4764088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 descr="SHOM_LOGO_RV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238" y="0"/>
            <a:ext cx="14017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202" y="2137669"/>
            <a:ext cx="7772400" cy="1362075"/>
          </a:xfrm>
          <a:prstGeom prst="rect">
            <a:avLst/>
          </a:prstGeom>
        </p:spPr>
        <p:txBody>
          <a:bodyPr bIns="252000" anchor="b">
            <a:normAutofit/>
          </a:bodyPr>
          <a:lstStyle>
            <a:lvl1pPr algn="ctr">
              <a:defRPr sz="2600" b="1" i="0" cap="all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8202" y="3429001"/>
            <a:ext cx="7772400" cy="1270000"/>
          </a:xfrm>
          <a:prstGeom prst="rect">
            <a:avLst/>
          </a:prstGeom>
        </p:spPr>
        <p:txBody>
          <a:bodyPr tIns="252000" anchor="t">
            <a:normAutofit/>
          </a:bodyPr>
          <a:lstStyle>
            <a:lvl1pPr marL="0" indent="0" algn="ctr">
              <a:buNone/>
              <a:defRPr sz="1500" cap="all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4AC3B48C-E011-475A-AA4F-266D2E6D05A5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70550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1" y="1604714"/>
            <a:ext cx="841626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1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10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6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B17BFAF3-66C6-49FB-9176-FFAF7E5F68D9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7440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image verticale Texte sur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5588" cy="685800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 algn="ctr">
              <a:buNone/>
              <a:defRPr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>
              <a:alpha val="9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8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4B54AEE4-DDBC-45A8-9FE1-DBAB09E80B1A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26491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sz="half" idx="17"/>
          </p:nvPr>
        </p:nvSpPr>
        <p:spPr>
          <a:xfrm>
            <a:off x="4775593" y="1604714"/>
            <a:ext cx="402166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20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8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381000" y="1600200"/>
            <a:ext cx="4003675" cy="45259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30000"/>
              </a:lnSpc>
              <a:defRPr sz="24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5AC70DD7-E212-43CC-9EF7-6365B6E42423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16606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2 imag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381001" y="1600200"/>
            <a:ext cx="2730689" cy="21392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381001" y="4007556"/>
            <a:ext cx="2730690" cy="21177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8"/>
          </p:nvPr>
        </p:nvSpPr>
        <p:spPr>
          <a:xfrm>
            <a:off x="3657600" y="1604714"/>
            <a:ext cx="513966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500"/>
              </a:spcBef>
              <a:buFontTx/>
              <a:buNone/>
              <a:defRPr lang="fr-FR" sz="20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ct val="100000"/>
              </a:lnSpc>
              <a:spcBef>
                <a:spcPts val="500"/>
              </a:spcBef>
              <a:buFontTx/>
              <a:buNone/>
              <a:defRPr sz="1800" b="0">
                <a:latin typeface="Open Sans"/>
                <a:cs typeface="Open Sans"/>
              </a:defRPr>
            </a:lvl2pPr>
            <a:lvl3pPr marL="536575" indent="-179388" algn="l">
              <a:lnSpc>
                <a:spcPct val="100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600" b="0">
                <a:latin typeface="Open Sans"/>
                <a:cs typeface="Open Sans"/>
              </a:defRPr>
            </a:lvl3pPr>
            <a:lvl4pPr marL="809625" indent="-177800" algn="l">
              <a:lnSpc>
                <a:spcPct val="1000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ct val="1000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ct val="1000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ct val="1000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30000"/>
              </a:lnSpc>
              <a:defRPr sz="24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70000"/>
              </a:lnSpc>
              <a:buNone/>
              <a:defRPr sz="16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9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978336C3-2FE8-4C1E-8650-BFE94B3E1FE0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COP 2017-2020</a:t>
            </a:r>
          </a:p>
        </p:txBody>
      </p:sp>
    </p:spTree>
    <p:extLst>
      <p:ext uri="{BB962C8B-B14F-4D97-AF65-F5344CB8AC3E}">
        <p14:creationId xmlns:p14="http://schemas.microsoft.com/office/powerpoint/2010/main" val="228201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  <p:sldLayoutId id="2147484455" r:id="rId17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0.png"/><Relationship Id="rId7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pour une image  18"/>
          <p:cNvSpPr>
            <a:spLocks noGrp="1"/>
          </p:cNvSpPr>
          <p:nvPr>
            <p:ph type="pic" sz="quarter" idx="12"/>
          </p:nvPr>
        </p:nvSpPr>
        <p:spPr bwMode="auto">
          <a:xfrm>
            <a:off x="0" y="4729163"/>
            <a:ext cx="9144000" cy="2128837"/>
          </a:xfrm>
          <a:solidFill>
            <a:srgbClr val="0B183A">
              <a:alpha val="9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0" y="5843588"/>
            <a:ext cx="9144000" cy="1222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b="1" smtClean="0">
                <a:latin typeface="Open Sans" pitchFamily="34" charset="0"/>
                <a:cs typeface="Arial" panose="020B0604020202020204" pitchFamily="34" charset="0"/>
              </a:rPr>
              <a:t>Alofi - Niue</a:t>
            </a:r>
            <a:endParaRPr lang="fr-FR" altLang="fr-FR" smtClean="0">
              <a:latin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8436" name="Espace réservé de la date 5"/>
          <p:cNvSpPr>
            <a:spLocks noGrp="1"/>
          </p:cNvSpPr>
          <p:nvPr>
            <p:ph type="dt" sz="quarter" idx="13"/>
          </p:nvPr>
        </p:nvSpPr>
        <p:spPr bwMode="auto">
          <a:xfrm>
            <a:off x="3505200" y="6362700"/>
            <a:ext cx="2133600" cy="3651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solidFill>
                  <a:srgbClr val="002554"/>
                </a:solidFill>
                <a:latin typeface="Arial" panose="020B0604020202020204" pitchFamily="34" charset="0"/>
              </a:rPr>
              <a:t>13-15 February 2019</a:t>
            </a:r>
          </a:p>
        </p:txBody>
      </p:sp>
      <p:pic>
        <p:nvPicPr>
          <p:cNvPr id="18437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925" y="5064125"/>
            <a:ext cx="14398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itre 3"/>
          <p:cNvSpPr>
            <a:spLocks noGrp="1"/>
          </p:cNvSpPr>
          <p:nvPr>
            <p:ph type="ctrTitle"/>
          </p:nvPr>
        </p:nvSpPr>
        <p:spPr bwMode="auto">
          <a:xfrm>
            <a:off x="0" y="2259013"/>
            <a:ext cx="9144000" cy="2144712"/>
          </a:xfrm>
          <a:solidFill>
            <a:srgbClr val="FFFFFF">
              <a:alpha val="34117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z="3200" b="1" smtClean="0">
                <a:solidFill>
                  <a:srgbClr val="002554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16</a:t>
            </a:r>
            <a:r>
              <a:rPr lang="en-US" altLang="fr-FR" sz="3200" b="1" baseline="30000" smtClean="0">
                <a:solidFill>
                  <a:srgbClr val="002554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</a:t>
            </a:r>
            <a:r>
              <a:rPr lang="en-US" altLang="fr-FR" sz="3200" b="1" smtClean="0">
                <a:solidFill>
                  <a:srgbClr val="002554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South West Pacific </a:t>
            </a:r>
            <a:br>
              <a:rPr lang="en-US" altLang="fr-FR" sz="3200" b="1" smtClean="0">
                <a:solidFill>
                  <a:srgbClr val="002554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</a:br>
            <a:r>
              <a:rPr lang="en-US" altLang="fr-FR" sz="3200" b="1" smtClean="0">
                <a:solidFill>
                  <a:srgbClr val="002554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Hydrographic Commission Conference</a:t>
            </a:r>
            <a:br>
              <a:rPr lang="en-US" altLang="fr-FR" sz="3200" b="1" smtClean="0">
                <a:solidFill>
                  <a:srgbClr val="002554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</a:br>
            <a:r>
              <a:rPr lang="fr-FR" altLang="fr-FR" b="1" smtClean="0">
                <a:solidFill>
                  <a:srgbClr val="002554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France National Report</a:t>
            </a:r>
            <a:endParaRPr lang="fr-FR" altLang="fr-FR" smtClean="0">
              <a:solidFill>
                <a:srgbClr val="002554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18439" name="Imag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800" y="84138"/>
            <a:ext cx="2765425" cy="225583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9" descr="O:\RESSOURCES\ACTIVITES_GOP\2018\KAREMBE\Capture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100013"/>
            <a:ext cx="2376487" cy="226218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11" descr="O:\RESSOURCES\ACTIVITES_GOP\2018\KAREMBE\DSC048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4805363"/>
            <a:ext cx="28829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O:\RESSOURCES\ACTIVITES_GOP\2018\Nicolas Job\Vedette en drone et cartes marines\REF201809070006.Nicolas_Jo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675" y="285750"/>
            <a:ext cx="3233738" cy="189071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763" y="4887913"/>
            <a:ext cx="17589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Charting</a:t>
            </a:r>
            <a:r>
              <a:rPr lang="fr-FR" dirty="0" smtClean="0"/>
              <a:t> – </a:t>
            </a:r>
            <a:r>
              <a:rPr lang="fr-FR" dirty="0" err="1" smtClean="0"/>
              <a:t>region</a:t>
            </a:r>
            <a:r>
              <a:rPr lang="fr-FR" dirty="0" smtClean="0"/>
              <a:t> L</a:t>
            </a:r>
            <a:endParaRPr lang="fr-FR" cap="none" dirty="0"/>
          </a:p>
        </p:txBody>
      </p:sp>
      <p:sp>
        <p:nvSpPr>
          <p:cNvPr id="27653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7F9FC05-9F33-4819-8283-68432C54E5DD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/>
              <a:t>10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268288" y="1195388"/>
            <a:ext cx="85137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INT charts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>
                <a:latin typeface="Open Sans" pitchFamily="34" charset="0"/>
                <a:cs typeface="Open Sans" pitchFamily="34" charset="0"/>
              </a:rPr>
              <a:t>3</a:t>
            </a: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 new INT charts produced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fr-FR" dirty="0" smtClean="0">
                <a:latin typeface="Open Sans" pitchFamily="34" charset="0"/>
                <a:cs typeface="Open Sans" pitchFamily="34" charset="0"/>
              </a:rPr>
              <a:t>	(2 publications INT6840-6841 &amp; 1 new edition INT6882)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>
                <a:latin typeface="Open Sans" pitchFamily="34" charset="0"/>
                <a:cs typeface="Open Sans" pitchFamily="34" charset="0"/>
              </a:rPr>
              <a:t>2</a:t>
            </a: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 new INT charts planned in 2019-2020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fr-FR" sz="2000" b="1" dirty="0">
                <a:latin typeface="Open Sans" pitchFamily="34" charset="0"/>
                <a:cs typeface="Open Sans" pitchFamily="34" charset="0"/>
              </a:rPr>
              <a:t>	</a:t>
            </a:r>
            <a:r>
              <a:rPr lang="en-US" altLang="fr-FR" dirty="0" smtClean="0">
                <a:latin typeface="Open Sans" pitchFamily="34" charset="0"/>
                <a:cs typeface="Open Sans" pitchFamily="34" charset="0"/>
              </a:rPr>
              <a:t>(INT6843 &amp; INT6844)</a:t>
            </a:r>
          </a:p>
        </p:txBody>
      </p:sp>
      <p:pic>
        <p:nvPicPr>
          <p:cNvPr id="27655" name="Picture 44" descr="SWPC Logo_digitsed_040120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963" y="2946400"/>
            <a:ext cx="369728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5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Charting</a:t>
            </a:r>
            <a:r>
              <a:rPr lang="fr-FR" dirty="0" smtClean="0"/>
              <a:t> – </a:t>
            </a:r>
            <a:r>
              <a:rPr lang="fr-FR" dirty="0" err="1" smtClean="0"/>
              <a:t>region</a:t>
            </a:r>
            <a:r>
              <a:rPr lang="fr-FR" dirty="0" smtClean="0"/>
              <a:t> L</a:t>
            </a:r>
            <a:endParaRPr lang="fr-FR" cap="none" dirty="0"/>
          </a:p>
        </p:txBody>
      </p:sp>
      <p:sp>
        <p:nvSpPr>
          <p:cNvPr id="28677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839630C-A003-4797-970C-C767ECAA006F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/>
              <a:t>11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268288" y="1319213"/>
            <a:ext cx="85137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ENC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48 new cells published since the last conference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=&gt; Full </a:t>
            </a:r>
            <a:r>
              <a:rPr lang="en-US" altLang="fr-FR" sz="2000" b="1" dirty="0">
                <a:latin typeface="Open Sans" pitchFamily="34" charset="0"/>
                <a:cs typeface="Open Sans" pitchFamily="34" charset="0"/>
              </a:rPr>
              <a:t>coverage of New Caledonia waters achieved in </a:t>
            </a: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2018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fr-FR" sz="2000" b="1" dirty="0" smtClean="0">
              <a:latin typeface="Open Sans" pitchFamily="34" charset="0"/>
              <a:cs typeface="Open Sans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52 new cells planned in 2019</a:t>
            </a:r>
          </a:p>
        </p:txBody>
      </p:sp>
      <p:pic>
        <p:nvPicPr>
          <p:cNvPr id="28679" name="Picture 44" descr="SWPC Logo_digitsed_040120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3852863"/>
            <a:ext cx="28797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Imag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438" y="3848100"/>
            <a:ext cx="28797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Imag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88" y="3886200"/>
            <a:ext cx="28765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9699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observation</a:t>
            </a:r>
            <a:endParaRPr lang="fr-FR" cap="none" dirty="0"/>
          </a:p>
        </p:txBody>
      </p:sp>
      <p:sp>
        <p:nvSpPr>
          <p:cNvPr id="29701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D195F8D-D885-46C9-919D-A9FFC61A42DF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/>
              <a:t>12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1600" b="1">
                <a:latin typeface="Open Sans" pitchFamily="34" charset="0"/>
              </a:rPr>
              <a:t>Maintenance of the existing tide gauges operated by Shom on yearly basis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1600" b="1">
                <a:latin typeface="Open Sans" pitchFamily="34" charset="0"/>
              </a:rPr>
              <a:t>Funding remains a challenge, but now sorted for next 3-5 years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1600" b="1">
                <a:latin typeface="Open Sans" pitchFamily="34" charset="0"/>
              </a:rPr>
              <a:t>Contribute to PTWS, monitoring of sea level rise &amp; storm surge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fr-FR" sz="1400">
              <a:latin typeface="Open Sans" pitchFamily="34" charset="0"/>
            </a:endParaRPr>
          </a:p>
        </p:txBody>
      </p:sp>
      <p:pic>
        <p:nvPicPr>
          <p:cNvPr id="29703" name="Picture 44" descr="SWPC Logo_digitsed_040120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2" descr="data-shom_tide_Lifo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238" y="3167063"/>
            <a:ext cx="4211637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Imag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2679700"/>
            <a:ext cx="228123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Imag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5" y="4495800"/>
            <a:ext cx="29432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Image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913" y="2719388"/>
            <a:ext cx="21542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79963" y="5514975"/>
            <a:ext cx="4067175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6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http://data.shom.fr/#donnees/refmar</a:t>
            </a:r>
            <a:endParaRPr lang="fr-FR" sz="1600" b="1" dirty="0">
              <a:solidFill>
                <a:schemeClr val="tx2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3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Marine </a:t>
            </a:r>
            <a:r>
              <a:rPr lang="fr-FR" dirty="0" err="1" smtClean="0"/>
              <a:t>disaster</a:t>
            </a:r>
            <a:endParaRPr lang="fr-FR" cap="none" dirty="0"/>
          </a:p>
        </p:txBody>
      </p:sp>
      <p:sp>
        <p:nvSpPr>
          <p:cNvPr id="30725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9C820B1-A34C-4492-BBF0-4670699A9D7F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/>
              <a:t>13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Prevention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Permanent Sea Level stations contribute to the PTWS</a:t>
            </a:r>
          </a:p>
        </p:txBody>
      </p:sp>
      <p:pic>
        <p:nvPicPr>
          <p:cNvPr id="30727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ZoneTexte 18"/>
          <p:cNvSpPr txBox="1">
            <a:spLocks noChangeArrowheads="1"/>
          </p:cNvSpPr>
          <p:nvPr/>
        </p:nvSpPr>
        <p:spPr bwMode="auto">
          <a:xfrm>
            <a:off x="268288" y="2127250"/>
            <a:ext cx="5730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 i="1">
                <a:latin typeface="Open Sans" pitchFamily="34" charset="0"/>
              </a:rPr>
              <a:t>New Caledonia</a:t>
            </a:r>
          </a:p>
          <a:p>
            <a:pPr eaLnBrk="1" hangingPunct="1"/>
            <a:r>
              <a:rPr lang="en-US" altLang="fr-FR" sz="1600" i="1">
                <a:latin typeface="Open Sans" pitchFamily="34" charset="0"/>
              </a:rPr>
              <a:t>29</a:t>
            </a:r>
            <a:r>
              <a:rPr lang="en-US" altLang="fr-FR" sz="1600" i="1" baseline="30000">
                <a:latin typeface="Open Sans" pitchFamily="34" charset="0"/>
              </a:rPr>
              <a:t>th</a:t>
            </a:r>
            <a:r>
              <a:rPr lang="en-US" altLang="fr-FR" sz="1600" i="1">
                <a:latin typeface="Open Sans" pitchFamily="34" charset="0"/>
              </a:rPr>
              <a:t> august 2018 : Earthquake Magnitude 6.6  </a:t>
            </a:r>
          </a:p>
          <a:p>
            <a:pPr eaLnBrk="1" hangingPunct="1"/>
            <a:r>
              <a:rPr lang="en-US" altLang="fr-FR" sz="1600" i="1">
                <a:latin typeface="Open Sans" pitchFamily="34" charset="0"/>
              </a:rPr>
              <a:t>5</a:t>
            </a:r>
            <a:r>
              <a:rPr lang="en-US" altLang="fr-FR" sz="1600" i="1" baseline="30000">
                <a:latin typeface="Open Sans" pitchFamily="34" charset="0"/>
              </a:rPr>
              <a:t>th</a:t>
            </a:r>
            <a:r>
              <a:rPr lang="en-US" altLang="fr-FR" sz="1600" i="1">
                <a:latin typeface="Open Sans" pitchFamily="34" charset="0"/>
              </a:rPr>
              <a:t> december 2018 : Earthquake Magnitude 7.7 – 10km depth </a:t>
            </a:r>
          </a:p>
          <a:p>
            <a:pPr eaLnBrk="1" hangingPunct="1"/>
            <a:endParaRPr lang="en-US" altLang="fr-FR" sz="1600" i="1">
              <a:latin typeface="Open Sans" pitchFamily="34" charset="0"/>
            </a:endParaRPr>
          </a:p>
          <a:p>
            <a:pPr eaLnBrk="1" hangingPunct="1"/>
            <a:r>
              <a:rPr lang="en-US" altLang="fr-FR" sz="1600" b="1" i="1">
                <a:latin typeface="Open Sans" pitchFamily="34" charset="0"/>
              </a:rPr>
              <a:t>SLS observations used for </a:t>
            </a:r>
          </a:p>
          <a:p>
            <a:pPr eaLnBrk="1" hangingPunct="1"/>
            <a:r>
              <a:rPr lang="en-US" altLang="fr-FR" sz="1600" b="1" i="1">
                <a:latin typeface="Open Sans" pitchFamily="34" charset="0"/>
              </a:rPr>
              <a:t>- real time risk assessment (tsunami de-alert)</a:t>
            </a:r>
          </a:p>
          <a:p>
            <a:pPr eaLnBrk="1" hangingPunct="1"/>
            <a:r>
              <a:rPr lang="en-US" altLang="fr-FR" sz="1600" b="1" i="1">
                <a:latin typeface="Open Sans" pitchFamily="34" charset="0"/>
              </a:rPr>
              <a:t>- post-event analysis and improve models</a:t>
            </a:r>
          </a:p>
        </p:txBody>
      </p:sp>
      <p:pic>
        <p:nvPicPr>
          <p:cNvPr id="30729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163" y="2127250"/>
            <a:ext cx="3017837" cy="16446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30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4051300"/>
            <a:ext cx="41068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775" y="3971925"/>
            <a:ext cx="3251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7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Marine </a:t>
            </a:r>
            <a:r>
              <a:rPr lang="fr-FR" dirty="0" err="1" smtClean="0"/>
              <a:t>disaster</a:t>
            </a:r>
            <a:endParaRPr lang="fr-FR" cap="none" dirty="0"/>
          </a:p>
        </p:txBody>
      </p:sp>
      <p:sp>
        <p:nvSpPr>
          <p:cNvPr id="31749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3002505-6106-4638-A3BD-8F665FC7830C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/>
              <a:t>14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endParaRPr lang="en-US" altLang="fr-FR" sz="2000" b="1" dirty="0" smtClean="0">
              <a:latin typeface="Open Sans" pitchFamily="34" charset="0"/>
              <a:cs typeface="Open Sans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Assistance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dirty="0" err="1" smtClean="0">
                <a:latin typeface="Open Sans" pitchFamily="34" charset="0"/>
                <a:cs typeface="Open Sans" pitchFamily="34" charset="0"/>
              </a:rPr>
              <a:t>Shom</a:t>
            </a:r>
            <a:r>
              <a:rPr lang="en-US" altLang="fr-FR" sz="2000" dirty="0" smtClean="0">
                <a:latin typeface="Open Sans" pitchFamily="34" charset="0"/>
                <a:cs typeface="Open Sans" pitchFamily="34" charset="0"/>
              </a:rPr>
              <a:t> can provide hydrographic support in case of emergency in the SWPHC region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dirty="0" smtClean="0">
                <a:latin typeface="Open Sans" pitchFamily="34" charset="0"/>
                <a:cs typeface="Open Sans" pitchFamily="34" charset="0"/>
              </a:rPr>
              <a:t>Rapid response hydrographic team available in </a:t>
            </a:r>
            <a:r>
              <a:rPr lang="en-US" altLang="fr-FR" sz="2000" dirty="0" err="1" smtClean="0">
                <a:latin typeface="Open Sans" pitchFamily="34" charset="0"/>
                <a:cs typeface="Open Sans" pitchFamily="34" charset="0"/>
              </a:rPr>
              <a:t>Nouméa</a:t>
            </a:r>
            <a:r>
              <a:rPr lang="en-US" altLang="fr-FR" sz="2000" dirty="0" smtClean="0">
                <a:latin typeface="Open Sans" pitchFamily="34" charset="0"/>
                <a:cs typeface="Open Sans" pitchFamily="34" charset="0"/>
              </a:rPr>
              <a:t> and </a:t>
            </a:r>
            <a:r>
              <a:rPr lang="en-US" altLang="fr-FR" sz="2000" dirty="0" err="1" smtClean="0">
                <a:latin typeface="Open Sans" pitchFamily="34" charset="0"/>
                <a:cs typeface="Open Sans" pitchFamily="34" charset="0"/>
              </a:rPr>
              <a:t>Papeete</a:t>
            </a:r>
            <a:endParaRPr lang="en-US" altLang="fr-FR" sz="2000" dirty="0" smtClean="0">
              <a:latin typeface="Open Sans" pitchFamily="34" charset="0"/>
              <a:cs typeface="Open Sans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dirty="0" err="1" smtClean="0">
                <a:latin typeface="Open Sans" pitchFamily="34" charset="0"/>
                <a:cs typeface="Open Sans" pitchFamily="34" charset="0"/>
              </a:rPr>
              <a:t>Shom</a:t>
            </a:r>
            <a:r>
              <a:rPr lang="en-US" altLang="fr-FR" sz="2000" dirty="0" smtClean="0">
                <a:latin typeface="Open Sans" pitchFamily="34" charset="0"/>
                <a:cs typeface="Open Sans" pitchFamily="34" charset="0"/>
              </a:rPr>
              <a:t> </a:t>
            </a:r>
            <a:r>
              <a:rPr lang="en-US" altLang="fr-FR" sz="2000" dirty="0" err="1" smtClean="0">
                <a:latin typeface="Open Sans" pitchFamily="34" charset="0"/>
                <a:cs typeface="Open Sans" pitchFamily="34" charset="0"/>
              </a:rPr>
              <a:t>PoC</a:t>
            </a:r>
            <a:r>
              <a:rPr lang="en-US" altLang="fr-FR" sz="2000" dirty="0" smtClean="0">
                <a:latin typeface="Open Sans" pitchFamily="34" charset="0"/>
                <a:cs typeface="Open Sans" pitchFamily="34" charset="0"/>
              </a:rPr>
              <a:t>: head of the maritime safety information division, 24/7 by fax +33 298 221 665 or email coord.navarea2@shom.fr.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fr-FR" sz="2000" b="1" dirty="0" smtClean="0"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31751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2771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4447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Msdi</a:t>
            </a:r>
            <a:r>
              <a:rPr lang="fr-FR" dirty="0" smtClean="0"/>
              <a:t> </a:t>
            </a:r>
            <a:r>
              <a:rPr lang="fr-FR" dirty="0" err="1" smtClean="0"/>
              <a:t>developments</a:t>
            </a:r>
            <a:endParaRPr lang="fr-FR" dirty="0"/>
          </a:p>
        </p:txBody>
      </p:sp>
      <p:sp>
        <p:nvSpPr>
          <p:cNvPr id="32773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74C2B63-5328-4E13-B254-0643296FD770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/>
              <a:t>15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22537" name="Espace réservé du contenu 5"/>
          <p:cNvSpPr txBox="1">
            <a:spLocks/>
          </p:cNvSpPr>
          <p:nvPr/>
        </p:nvSpPr>
        <p:spPr bwMode="auto">
          <a:xfrm>
            <a:off x="5033963" y="1201738"/>
            <a:ext cx="4098925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536575" indent="-1793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809625" indent="-1778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990600" indent="-968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14478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19050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23622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28194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500"/>
              </a:spcBef>
              <a:defRPr/>
            </a:pPr>
            <a:r>
              <a:rPr lang="en-US" altLang="fr-FR" sz="2400" b="1" dirty="0" err="1" smtClean="0">
                <a:latin typeface="Open Sans" pitchFamily="34" charset="0"/>
                <a:cs typeface="Open Sans" pitchFamily="34" charset="0"/>
              </a:rPr>
              <a:t>Shom’s</a:t>
            </a:r>
            <a:r>
              <a:rPr lang="en-US" altLang="fr-FR" sz="2400" b="1" dirty="0" smtClean="0">
                <a:latin typeface="Open Sans" pitchFamily="34" charset="0"/>
                <a:cs typeface="Open Sans" pitchFamily="34" charset="0"/>
              </a:rPr>
              <a:t> portals</a:t>
            </a:r>
          </a:p>
          <a:p>
            <a:pPr algn="ctr">
              <a:spcBef>
                <a:spcPts val="500"/>
              </a:spcBef>
              <a:defRPr/>
            </a:pPr>
            <a:r>
              <a:rPr lang="en-US" altLang="fr-FR" sz="2400" b="1" dirty="0" smtClean="0">
                <a:solidFill>
                  <a:srgbClr val="5BC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cs typeface="Open Sans" pitchFamily="34" charset="0"/>
              </a:rPr>
              <a:t>Data.shom.fr</a:t>
            </a:r>
          </a:p>
          <a:p>
            <a:pPr algn="ctr">
              <a:spcBef>
                <a:spcPts val="500"/>
              </a:spcBef>
              <a:defRPr/>
            </a:pPr>
            <a:r>
              <a:rPr lang="en-US" altLang="fr-FR" sz="2400" b="1" dirty="0" smtClean="0">
                <a:solidFill>
                  <a:srgbClr val="5BC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cs typeface="Open Sans" pitchFamily="34" charset="0"/>
              </a:rPr>
              <a:t>Diffusion.shom.fr</a:t>
            </a:r>
          </a:p>
          <a:p>
            <a:pPr algn="ctr">
              <a:spcBef>
                <a:spcPts val="500"/>
              </a:spcBef>
              <a:defRPr/>
            </a:pPr>
            <a:r>
              <a:rPr lang="en-US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cs typeface="Open Sans" pitchFamily="34" charset="0"/>
              </a:rPr>
              <a:t>&amp;</a:t>
            </a:r>
          </a:p>
          <a:p>
            <a:pPr algn="ctr">
              <a:spcBef>
                <a:spcPts val="500"/>
              </a:spcBef>
              <a:defRPr/>
            </a:pPr>
            <a:r>
              <a:rPr lang="en-US" altLang="fr-FR" sz="2400" b="1" dirty="0">
                <a:solidFill>
                  <a:srgbClr val="5BC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cs typeface="Open Sans" pitchFamily="34" charset="0"/>
              </a:rPr>
              <a:t>limitesmaritimes.gouv.fr</a:t>
            </a:r>
          </a:p>
          <a:p>
            <a:pPr algn="ctr">
              <a:spcBef>
                <a:spcPts val="500"/>
              </a:spcBef>
              <a:defRPr/>
            </a:pPr>
            <a:endParaRPr lang="en-US" altLang="fr-FR" sz="2400" b="1" dirty="0" smtClean="0"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32775" name="Imag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1243013"/>
            <a:ext cx="43195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975" y="4086225"/>
            <a:ext cx="43195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1"/>
          <p:cNvSpPr>
            <a:spLocks noChangeArrowheads="1"/>
          </p:cNvSpPr>
          <p:nvPr/>
        </p:nvSpPr>
        <p:spPr bwMode="auto">
          <a:xfrm>
            <a:off x="234950" y="3927475"/>
            <a:ext cx="39973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fr-FR">
                <a:latin typeface="Open Sans" pitchFamily="34" charset="0"/>
              </a:rPr>
              <a:t>Distributed under Creative Commons « CC-BY-SA 4.0 » licence</a:t>
            </a:r>
            <a:endParaRPr lang="fr-FR" altLang="fr-FR">
              <a:latin typeface="Open Sans" pitchFamily="34" charset="0"/>
            </a:endParaRPr>
          </a:p>
        </p:txBody>
      </p:sp>
      <p:sp>
        <p:nvSpPr>
          <p:cNvPr id="19" name="Espace réservé du contenu 5"/>
          <p:cNvSpPr txBox="1">
            <a:spLocks/>
          </p:cNvSpPr>
          <p:nvPr/>
        </p:nvSpPr>
        <p:spPr bwMode="auto">
          <a:xfrm>
            <a:off x="311150" y="5259388"/>
            <a:ext cx="39957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536575" indent="-1793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809625" indent="-1778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990600" indent="-968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14478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19050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23622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28194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500"/>
              </a:spcBef>
              <a:defRPr/>
            </a:pPr>
            <a:r>
              <a:rPr lang="en-US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cs typeface="Open Sans" pitchFamily="34" charset="0"/>
              </a:rPr>
              <a:t>Regularly updated with new data and products  !</a:t>
            </a:r>
          </a:p>
          <a:p>
            <a:pPr algn="ctr">
              <a:spcBef>
                <a:spcPts val="500"/>
              </a:spcBef>
              <a:defRPr/>
            </a:pPr>
            <a:endParaRPr lang="en-US" alt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new </a:t>
            </a:r>
            <a:r>
              <a:rPr lang="fr-FR" dirty="0" err="1" smtClean="0"/>
              <a:t>surveys</a:t>
            </a:r>
            <a:r>
              <a:rPr lang="fr-FR" dirty="0" smtClean="0"/>
              <a:t> – </a:t>
            </a:r>
            <a:r>
              <a:rPr lang="fr-FR" cap="none" dirty="0" smtClean="0"/>
              <a:t>New Caledonia </a:t>
            </a:r>
            <a:endParaRPr lang="fr-FR" cap="none" dirty="0"/>
          </a:p>
        </p:txBody>
      </p:sp>
      <p:sp>
        <p:nvSpPr>
          <p:cNvPr id="19461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19F42B4-D1E0-4BE6-B7E3-E26D1B2E5EDB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/>
              <a:t>2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268288" y="1052513"/>
            <a:ext cx="85137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1600">
                <a:latin typeface="Open Sans" pitchFamily="34" charset="0"/>
              </a:rPr>
              <a:t>Survey scheme overseen by the </a:t>
            </a:r>
            <a:r>
              <a:rPr lang="en-US" altLang="fr-FR" sz="1600" b="1">
                <a:latin typeface="Open Sans" pitchFamily="34" charset="0"/>
              </a:rPr>
              <a:t>hydrographic commission of New Caledonia</a:t>
            </a:r>
            <a:r>
              <a:rPr lang="en-US" altLang="fr-FR" sz="1600">
                <a:latin typeface="Open Sans" pitchFamily="34" charset="0"/>
              </a:rPr>
              <a:t> and executed by Shom’s Pacific survey unit (GOP)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1600" b="1">
                <a:latin typeface="Open Sans" pitchFamily="34" charset="0"/>
              </a:rPr>
              <a:t>Main focus : opening new routes in unsurveyed areas </a:t>
            </a:r>
            <a:r>
              <a:rPr lang="en-US" altLang="fr-FR" sz="1600">
                <a:latin typeface="Open Sans" pitchFamily="34" charset="0"/>
              </a:rPr>
              <a:t>+ </a:t>
            </a:r>
            <a:r>
              <a:rPr lang="en-US" altLang="fr-FR" sz="1600" b="1">
                <a:latin typeface="Open Sans" pitchFamily="34" charset="0"/>
              </a:rPr>
              <a:t>control surveys </a:t>
            </a:r>
            <a:r>
              <a:rPr lang="en-US" altLang="fr-FR" sz="1600">
                <a:latin typeface="Open Sans" pitchFamily="34" charset="0"/>
              </a:rPr>
              <a:t>in support to maritime surveillance, commercial and cruise activities</a:t>
            </a:r>
            <a:endParaRPr lang="en-US" altLang="fr-FR" sz="1600" b="1">
              <a:latin typeface="Open Sans" pitchFamily="34" charset="0"/>
            </a:endParaRPr>
          </a:p>
        </p:txBody>
      </p:sp>
      <p:sp>
        <p:nvSpPr>
          <p:cNvPr id="19463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13 February 2019</a:t>
            </a:r>
          </a:p>
        </p:txBody>
      </p:sp>
      <p:pic>
        <p:nvPicPr>
          <p:cNvPr id="19464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2743200"/>
            <a:ext cx="52705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4" descr="SWPC Logo_digitsed_040120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5349875" y="2622550"/>
            <a:ext cx="3560763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1600" b="1">
                <a:latin typeface="Open Sans" pitchFamily="34" charset="0"/>
              </a:rPr>
              <a:t>Beach survey </a:t>
            </a:r>
            <a:r>
              <a:rPr lang="fr-FR" altLang="fr-FR" sz="1600">
                <a:latin typeface="Open Sans" pitchFamily="34" charset="0"/>
              </a:rPr>
              <a:t>in support to </a:t>
            </a:r>
            <a:r>
              <a:rPr lang="fr-FR" altLang="fr-FR" sz="1600" b="1">
                <a:latin typeface="Open Sans" pitchFamily="34" charset="0"/>
              </a:rPr>
              <a:t>Croix du Sud 2018 multinational exercise </a:t>
            </a:r>
            <a:r>
              <a:rPr lang="fr-FR" altLang="fr-FR" sz="1400">
                <a:latin typeface="Open Sans" pitchFamily="34" charset="0"/>
              </a:rPr>
              <a:t>(short notice)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1600" b="1">
                <a:latin typeface="Open Sans" pitchFamily="34" charset="0"/>
              </a:rPr>
              <a:t>Hydrographic support after Kea Trader grounding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1600" b="1">
                <a:latin typeface="Open Sans" pitchFamily="34" charset="0"/>
              </a:rPr>
              <a:t>Maintenance of Sea Level Stations (SLS)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fr-FR" sz="1600">
              <a:latin typeface="Open San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69163" y="5284788"/>
            <a:ext cx="325437" cy="228600"/>
          </a:xfrm>
          <a:prstGeom prst="rect">
            <a:avLst/>
          </a:prstGeom>
          <a:solidFill>
            <a:srgbClr val="FFFF99"/>
          </a:solidFill>
          <a:ln>
            <a:solidFill>
              <a:srgbClr val="00255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483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new </a:t>
            </a:r>
            <a:r>
              <a:rPr lang="fr-FR" dirty="0" err="1" smtClean="0"/>
              <a:t>surveys</a:t>
            </a:r>
            <a:r>
              <a:rPr lang="fr-FR" dirty="0" smtClean="0"/>
              <a:t> – </a:t>
            </a:r>
            <a:r>
              <a:rPr lang="fr-FR" cap="none" dirty="0" smtClean="0"/>
              <a:t>New Caledonia</a:t>
            </a:r>
            <a:endParaRPr lang="fr-FR" cap="none" dirty="0"/>
          </a:p>
        </p:txBody>
      </p:sp>
      <p:sp>
        <p:nvSpPr>
          <p:cNvPr id="20485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E69820A-5F12-4FFB-948A-083A07C3A5C1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/>
              <a:t>3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fr-FR" sz="1600" b="1">
              <a:latin typeface="Open Sans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fr-FR" sz="1600" b="1">
                <a:latin typeface="Open Sans" pitchFamily="34" charset="0"/>
              </a:rPr>
              <a:t>Support to maritime surveillance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1600">
                <a:latin typeface="Open Sans" pitchFamily="34" charset="0"/>
              </a:rPr>
              <a:t>New tracks : Grand Lagon Nord, Chesterfield, East Coast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1600">
                <a:latin typeface="Open Sans" pitchFamily="34" charset="0"/>
              </a:rPr>
              <a:t>Use of external surveys for AML production</a:t>
            </a:r>
          </a:p>
          <a:p>
            <a:pPr eaLnBrk="1" hangingPunct="1">
              <a:lnSpc>
                <a:spcPct val="150000"/>
              </a:lnSpc>
            </a:pPr>
            <a:endParaRPr lang="en-US" altLang="fr-FR" sz="1600" b="1">
              <a:latin typeface="Open Sans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fr-FR" sz="1600" b="1">
                <a:latin typeface="Open Sans" pitchFamily="34" charset="0"/>
              </a:rPr>
              <a:t>Support to commercial shipping</a:t>
            </a:r>
            <a:endParaRPr lang="en-US" altLang="fr-FR" sz="1600">
              <a:latin typeface="Open Sans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fr-FR" sz="1600">
                <a:latin typeface="Open Sans" pitchFamily="34" charset="0"/>
              </a:rPr>
              <a:t>Karembé : new allowable draught (+3 m, from 10 to 13 m)</a:t>
            </a:r>
          </a:p>
          <a:p>
            <a:pPr eaLnBrk="1" hangingPunct="1">
              <a:lnSpc>
                <a:spcPct val="150000"/>
              </a:lnSpc>
            </a:pPr>
            <a:endParaRPr lang="en-US" altLang="fr-FR" sz="1600">
              <a:latin typeface="Open Sans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fr-FR" sz="1600">
                <a:latin typeface="Open Sans" pitchFamily="34" charset="0"/>
              </a:rPr>
              <a:t>Control surveys in Nouméa harbour (incl. cruise ships)</a:t>
            </a:r>
            <a:endParaRPr lang="en-US" altLang="fr-FR">
              <a:latin typeface="Open Sans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fr-FR" b="1">
              <a:latin typeface="Open Sans" pitchFamily="34" charset="0"/>
            </a:endParaRPr>
          </a:p>
        </p:txBody>
      </p:sp>
      <p:pic>
        <p:nvPicPr>
          <p:cNvPr id="20487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13 February 2019</a:t>
            </a:r>
          </a:p>
        </p:txBody>
      </p: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0" y="1154113"/>
            <a:ext cx="307975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9" descr="O:\RESSOURCES\ACTIVITES_GOP\2018\KAREMBE\Capture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3521075"/>
            <a:ext cx="2801937" cy="266858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9" descr="O:\RESSOURCES\ACTIVITES_GOP\2018\KAREMBE\IMG_49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813" y="5210175"/>
            <a:ext cx="146843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4687888"/>
            <a:ext cx="2746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8" descr="O:\RESSOURCES\ACTIVITES_GOP\2018\Chester\comm validee\avue3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694238"/>
            <a:ext cx="2365375" cy="116205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new </a:t>
            </a:r>
            <a:r>
              <a:rPr lang="fr-FR" dirty="0" err="1" smtClean="0"/>
              <a:t>surveys</a:t>
            </a:r>
            <a:r>
              <a:rPr lang="fr-FR" dirty="0" smtClean="0"/>
              <a:t> – </a:t>
            </a:r>
            <a:r>
              <a:rPr lang="fr-FR" cap="none" dirty="0"/>
              <a:t>F</a:t>
            </a:r>
            <a:r>
              <a:rPr lang="fr-FR" cap="none" dirty="0" smtClean="0"/>
              <a:t>rench Polynesia</a:t>
            </a:r>
            <a:endParaRPr lang="fr-FR" cap="none" dirty="0"/>
          </a:p>
        </p:txBody>
      </p:sp>
      <p:sp>
        <p:nvSpPr>
          <p:cNvPr id="21509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9B215B0-D5D2-4B5B-BC34-62DC15E5F7D1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/>
              <a:t>4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600" dirty="0" smtClean="0">
                <a:latin typeface="Open Sans" pitchFamily="34" charset="0"/>
              </a:rPr>
              <a:t>Survey scheme validated by the </a:t>
            </a:r>
            <a:r>
              <a:rPr lang="en-US" altLang="fr-FR" sz="1600" b="1" dirty="0" smtClean="0">
                <a:latin typeface="Open Sans" pitchFamily="34" charset="0"/>
              </a:rPr>
              <a:t>sub-committee for hydrography of French Polynesia </a:t>
            </a:r>
            <a:r>
              <a:rPr lang="en-US" altLang="fr-FR" sz="1600" dirty="0">
                <a:latin typeface="Open Sans" pitchFamily="34" charset="0"/>
                <a:cs typeface="Open Sans" pitchFamily="34" charset="0"/>
              </a:rPr>
              <a:t>and executed by </a:t>
            </a:r>
            <a:r>
              <a:rPr lang="en-US" altLang="fr-FR" sz="1600" dirty="0" err="1">
                <a:latin typeface="Open Sans" pitchFamily="34" charset="0"/>
                <a:cs typeface="Open Sans" pitchFamily="34" charset="0"/>
              </a:rPr>
              <a:t>Shom’s</a:t>
            </a:r>
            <a:r>
              <a:rPr lang="en-US" altLang="fr-FR" sz="1600" dirty="0">
                <a:latin typeface="Open Sans" pitchFamily="34" charset="0"/>
                <a:cs typeface="Open Sans" pitchFamily="34" charset="0"/>
              </a:rPr>
              <a:t> Pacific survey unit (GOP)</a:t>
            </a:r>
            <a:endParaRPr lang="en-US" altLang="fr-FR" sz="1600" b="1" dirty="0" smtClean="0">
              <a:latin typeface="Open Sans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600" dirty="0" smtClean="0">
                <a:latin typeface="Open Sans" pitchFamily="34" charset="0"/>
              </a:rPr>
              <a:t>New tracks in the lagoon of </a:t>
            </a:r>
            <a:r>
              <a:rPr lang="en-US" altLang="fr-FR" sz="1600" b="1" dirty="0" smtClean="0">
                <a:latin typeface="Open Sans" pitchFamily="34" charset="0"/>
              </a:rPr>
              <a:t>Rangiroa</a:t>
            </a:r>
            <a:r>
              <a:rPr lang="en-US" altLang="fr-FR" sz="1600" dirty="0" smtClean="0">
                <a:latin typeface="Open Sans" pitchFamily="34" charset="0"/>
              </a:rPr>
              <a:t> (in support of maritime surveillance)</a:t>
            </a:r>
          </a:p>
          <a:p>
            <a:pPr marL="538321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600" b="1" dirty="0" err="1" smtClean="0">
                <a:latin typeface="Open Sans" pitchFamily="34" charset="0"/>
              </a:rPr>
              <a:t>Spatiopreparation</a:t>
            </a:r>
            <a:r>
              <a:rPr lang="en-US" altLang="fr-FR" sz="1600" b="1" dirty="0" smtClean="0">
                <a:latin typeface="Open Sans" pitchFamily="34" charset="0"/>
              </a:rPr>
              <a:t> </a:t>
            </a:r>
            <a:r>
              <a:rPr lang="en-US" altLang="fr-FR" sz="1600" dirty="0" smtClean="0">
                <a:latin typeface="Open Sans" pitchFamily="34" charset="0"/>
              </a:rPr>
              <a:t>(field survey in support to SDB) &amp; </a:t>
            </a:r>
            <a:r>
              <a:rPr lang="en-US" altLang="fr-FR" sz="1600" b="1" dirty="0" smtClean="0">
                <a:latin typeface="Open Sans" pitchFamily="34" charset="0"/>
              </a:rPr>
              <a:t>Stereopreparation </a:t>
            </a:r>
            <a:r>
              <a:rPr lang="en-US" altLang="fr-FR" sz="1600" dirty="0" smtClean="0">
                <a:latin typeface="Open Sans" pitchFamily="34" charset="0"/>
              </a:rPr>
              <a:t>(field survey for exploitation of aerial images) </a:t>
            </a:r>
            <a:r>
              <a:rPr lang="en-US" altLang="fr-FR" sz="1600" b="1" dirty="0" smtClean="0">
                <a:latin typeface="Open Sans" pitchFamily="34" charset="0"/>
              </a:rPr>
              <a:t>in </a:t>
            </a:r>
            <a:r>
              <a:rPr lang="en-US" altLang="fr-FR" sz="1600" b="1" dirty="0" err="1" smtClean="0">
                <a:latin typeface="Open Sans" pitchFamily="34" charset="0"/>
              </a:rPr>
              <a:t>Fangataufa</a:t>
            </a:r>
            <a:r>
              <a:rPr lang="en-US" altLang="fr-FR" sz="1600" b="1" dirty="0" smtClean="0">
                <a:latin typeface="Open Sans" pitchFamily="34" charset="0"/>
              </a:rPr>
              <a:t>, Maupihaa and Rangiroa</a:t>
            </a:r>
          </a:p>
          <a:p>
            <a:pPr marL="538321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600" b="1" dirty="0" smtClean="0">
                <a:latin typeface="Open Sans" pitchFamily="34" charset="0"/>
              </a:rPr>
              <a:t>Maintenance of Sea Level Stations (SLS)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fr-FR" sz="2000" b="1" dirty="0" smtClean="0">
              <a:latin typeface="Open Sans" pitchFamily="34" charset="0"/>
            </a:endParaRPr>
          </a:p>
        </p:txBody>
      </p:sp>
      <p:pic>
        <p:nvPicPr>
          <p:cNvPr id="21511" name="Imag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2940050"/>
            <a:ext cx="5208587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4" descr="SWPC Logo_digitsed_040120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269163" y="4935538"/>
            <a:ext cx="325437" cy="228600"/>
          </a:xfrm>
          <a:prstGeom prst="rect">
            <a:avLst/>
          </a:prstGeom>
          <a:solidFill>
            <a:srgbClr val="FFFF99"/>
          </a:solidFill>
          <a:ln>
            <a:solidFill>
              <a:srgbClr val="00255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1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357188"/>
            <a:ext cx="7253288" cy="50165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fr-FR" sz="2200" dirty="0" err="1" smtClean="0"/>
              <a:t>Status</a:t>
            </a:r>
            <a:r>
              <a:rPr lang="fr-FR" sz="2200" dirty="0" smtClean="0"/>
              <a:t> of </a:t>
            </a:r>
            <a:r>
              <a:rPr lang="fr-FR" sz="2200" dirty="0" err="1" smtClean="0"/>
              <a:t>hydrographic</a:t>
            </a:r>
            <a:r>
              <a:rPr lang="fr-FR" sz="2200" dirty="0" smtClean="0"/>
              <a:t> </a:t>
            </a:r>
            <a:r>
              <a:rPr lang="fr-FR" sz="2200" dirty="0" err="1" smtClean="0"/>
              <a:t>surveys</a:t>
            </a:r>
            <a:r>
              <a:rPr lang="fr-FR" sz="2200" dirty="0" smtClean="0"/>
              <a:t> </a:t>
            </a:r>
            <a:br>
              <a:rPr lang="fr-FR" sz="2200" dirty="0" smtClean="0"/>
            </a:br>
            <a:r>
              <a:rPr lang="fr-FR" sz="2200" dirty="0" smtClean="0"/>
              <a:t>&amp; </a:t>
            </a:r>
            <a:r>
              <a:rPr lang="fr-FR" sz="2200" dirty="0" err="1" smtClean="0"/>
              <a:t>survey</a:t>
            </a:r>
            <a:r>
              <a:rPr lang="fr-FR" sz="2200" dirty="0" smtClean="0"/>
              <a:t> plan 2019-2021</a:t>
            </a:r>
            <a:endParaRPr lang="fr-FR" sz="2200" dirty="0"/>
          </a:p>
        </p:txBody>
      </p:sp>
      <p:sp>
        <p:nvSpPr>
          <p:cNvPr id="22533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07CDD63-8D89-4BFD-87D0-D3884A96342D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/>
              <a:t>5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pic>
        <p:nvPicPr>
          <p:cNvPr id="22534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" y="5797550"/>
            <a:ext cx="10795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3205163" y="1122363"/>
          <a:ext cx="5800725" cy="1008062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451815"/>
                <a:gridCol w="987536"/>
                <a:gridCol w="726896"/>
                <a:gridCol w="726896"/>
                <a:gridCol w="726896"/>
                <a:gridCol w="726896"/>
                <a:gridCol w="726896"/>
                <a:gridCol w="726896"/>
              </a:tblGrid>
              <a:tr h="288018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Survey </a:t>
                      </a:r>
                      <a:r>
                        <a:rPr lang="fr-FR" sz="1100" b="1" dirty="0" err="1">
                          <a:solidFill>
                            <a:srgbClr val="0B183A"/>
                          </a:solidFill>
                          <a:effectLst/>
                        </a:rPr>
                        <a:t>status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err="1">
                          <a:solidFill>
                            <a:srgbClr val="0B183A"/>
                          </a:solidFill>
                          <a:effectLst/>
                        </a:rPr>
                        <a:t>Depth</a:t>
                      </a: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 &lt; 200m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err="1">
                          <a:solidFill>
                            <a:srgbClr val="0B183A"/>
                          </a:solidFill>
                          <a:effectLst/>
                        </a:rPr>
                        <a:t>Depth</a:t>
                      </a: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 &gt; 200m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8018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A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B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C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A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B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C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</a:tr>
              <a:tr h="43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L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Nouvelle Calédonie 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0000"/>
                          </a:solidFill>
                          <a:effectLst/>
                          <a:latin typeface="Open Sans" panose="020B0606030504020204"/>
                          <a:ea typeface="MS Mincho"/>
                          <a:cs typeface="Open Sans" panose="020B0606030504020204"/>
                        </a:rPr>
                        <a:t>7.9</a:t>
                      </a:r>
                      <a:endParaRPr lang="fr-FR" sz="1100">
                        <a:effectLst/>
                        <a:latin typeface="Open Sans" panose="020B0606030504020204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0000"/>
                          </a:solidFill>
                          <a:effectLst/>
                          <a:latin typeface="Open Sans" panose="020B0606030504020204"/>
                          <a:ea typeface="MS Mincho"/>
                          <a:cs typeface="Open Sans" panose="020B0606030504020204"/>
                        </a:rPr>
                        <a:t>20.6</a:t>
                      </a:r>
                      <a:endParaRPr lang="fr-FR" sz="1100">
                        <a:effectLst/>
                        <a:latin typeface="Open Sans" panose="020B0606030504020204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0000"/>
                          </a:solidFill>
                          <a:effectLst/>
                          <a:latin typeface="Open Sans" panose="020B0606030504020204"/>
                          <a:ea typeface="MS Mincho"/>
                          <a:cs typeface="Open Sans" panose="020B0606030504020204"/>
                        </a:rPr>
                        <a:t>71.5</a:t>
                      </a:r>
                      <a:endParaRPr lang="fr-FR" sz="1100">
                        <a:effectLst/>
                        <a:latin typeface="Open Sans" panose="020B0606030504020204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0000"/>
                          </a:solidFill>
                          <a:effectLst/>
                          <a:latin typeface="Open Sans" panose="020B0606030504020204"/>
                          <a:ea typeface="MS Mincho"/>
                          <a:cs typeface="Open Sans" panose="020B0606030504020204"/>
                        </a:rPr>
                        <a:t>15.5</a:t>
                      </a:r>
                      <a:endParaRPr lang="fr-FR" sz="1100">
                        <a:effectLst/>
                        <a:latin typeface="Open Sans" panose="020B0606030504020204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0000"/>
                          </a:solidFill>
                          <a:effectLst/>
                          <a:latin typeface="Open Sans" panose="020B0606030504020204"/>
                          <a:ea typeface="MS Mincho"/>
                          <a:cs typeface="Open Sans" panose="020B0606030504020204"/>
                        </a:rPr>
                        <a:t>2.6</a:t>
                      </a:r>
                      <a:endParaRPr lang="fr-FR" sz="1100">
                        <a:effectLst/>
                        <a:latin typeface="Open Sans" panose="020B0606030504020204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  <a:latin typeface="Open Sans" panose="020B0606030504020204"/>
                          <a:ea typeface="MS Mincho"/>
                          <a:cs typeface="Open Sans" panose="020B0606030504020204"/>
                        </a:rPr>
                        <a:t>81.9</a:t>
                      </a:r>
                      <a:endParaRPr lang="fr-FR" sz="1100" dirty="0">
                        <a:effectLst/>
                        <a:latin typeface="Open Sans" panose="020B0606030504020204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</a:tr>
            </a:tbl>
          </a:graphicData>
        </a:graphic>
      </p:graphicFrame>
      <p:sp>
        <p:nvSpPr>
          <p:cNvPr id="22566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 b="1">
                <a:latin typeface="Open Sans" pitchFamily="34" charset="0"/>
              </a:rPr>
              <a:t>New Caledonia</a:t>
            </a:r>
          </a:p>
        </p:txBody>
      </p:sp>
      <p:pic>
        <p:nvPicPr>
          <p:cNvPr id="22567" name="Imag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300" y="2322513"/>
            <a:ext cx="46799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Imag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950" y="2760663"/>
            <a:ext cx="5476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17488" y="2332038"/>
            <a:ext cx="39433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fr-FR" sz="1600" b="1" dirty="0" smtClean="0">
                <a:latin typeface="Open San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Prioritized survey works defined by the hydrographic commission of New Caledonia: </a:t>
            </a:r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altLang="fr-FR" sz="1600" dirty="0" smtClean="0">
                <a:latin typeface="Open San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New-Caledonia Hydrographic master plan (updated annually)</a:t>
            </a:r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altLang="fr-FR" sz="1600" dirty="0" smtClean="0">
                <a:latin typeface="Open San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Shom’s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2017-2020 national hydrographic survey programme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N/O </a:t>
            </a:r>
            <a:r>
              <a:rPr lang="en-GB" sz="1600" b="1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L’Atalante</a:t>
            </a:r>
            <a:r>
              <a:rPr lang="en-GB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will be deployed in the area in 2019</a:t>
            </a:r>
            <a:endParaRPr lang="en-US" altLang="fr-FR" sz="1600" b="1" dirty="0" smtClean="0">
              <a:latin typeface="Open San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570" name="Rectangle 2"/>
          <p:cNvSpPr>
            <a:spLocks noChangeArrowheads="1"/>
          </p:cNvSpPr>
          <p:nvPr/>
        </p:nvSpPr>
        <p:spPr bwMode="auto">
          <a:xfrm>
            <a:off x="1500188" y="5900738"/>
            <a:ext cx="6061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1200" i="1">
                <a:latin typeface="Open Sans" pitchFamily="34" charset="0"/>
              </a:rPr>
              <a:t>http://www.shom.fr/fileadmin/data-www/01-LE_SHOM/01-PRESENTATION_GENERALE/06-LE_PROGRAMME_ANNUEL/PNH_2017-2020_WEB_BD.pdf</a:t>
            </a:r>
            <a:endParaRPr lang="fr-FR" altLang="fr-FR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5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357188"/>
            <a:ext cx="7253288" cy="50165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fr-FR" sz="2200" dirty="0" err="1" smtClean="0"/>
              <a:t>Status</a:t>
            </a:r>
            <a:r>
              <a:rPr lang="fr-FR" sz="2200" dirty="0" smtClean="0"/>
              <a:t> of </a:t>
            </a:r>
            <a:r>
              <a:rPr lang="fr-FR" sz="2200" dirty="0" err="1" smtClean="0"/>
              <a:t>hydrographic</a:t>
            </a:r>
            <a:r>
              <a:rPr lang="fr-FR" sz="2200" dirty="0" smtClean="0"/>
              <a:t> </a:t>
            </a:r>
            <a:r>
              <a:rPr lang="fr-FR" sz="2200" dirty="0" err="1" smtClean="0"/>
              <a:t>surveys</a:t>
            </a:r>
            <a:r>
              <a:rPr lang="fr-FR" sz="2200" dirty="0" smtClean="0"/>
              <a:t> </a:t>
            </a:r>
            <a:br>
              <a:rPr lang="fr-FR" sz="2200" dirty="0" smtClean="0"/>
            </a:br>
            <a:r>
              <a:rPr lang="fr-FR" sz="2200" dirty="0" smtClean="0"/>
              <a:t>&amp; survey plan 2019-2021</a:t>
            </a:r>
            <a:endParaRPr lang="fr-FR" sz="2200" dirty="0"/>
          </a:p>
        </p:txBody>
      </p:sp>
      <p:sp>
        <p:nvSpPr>
          <p:cNvPr id="23557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C89435F-54FD-409F-A3B0-821CD0121C27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/>
              <a:t>6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pic>
        <p:nvPicPr>
          <p:cNvPr id="23558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" y="5797550"/>
            <a:ext cx="10795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3175000" y="1169988"/>
          <a:ext cx="5840413" cy="1008062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454907"/>
                <a:gridCol w="994293"/>
                <a:gridCol w="731869"/>
                <a:gridCol w="731869"/>
                <a:gridCol w="731869"/>
                <a:gridCol w="731869"/>
                <a:gridCol w="731869"/>
                <a:gridCol w="731869"/>
              </a:tblGrid>
              <a:tr h="288018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Survey </a:t>
                      </a:r>
                      <a:r>
                        <a:rPr lang="fr-FR" sz="1100" b="1" dirty="0" err="1">
                          <a:solidFill>
                            <a:srgbClr val="0B183A"/>
                          </a:solidFill>
                          <a:effectLst/>
                        </a:rPr>
                        <a:t>status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3" marR="9523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err="1">
                          <a:solidFill>
                            <a:srgbClr val="0B183A"/>
                          </a:solidFill>
                          <a:effectLst/>
                        </a:rPr>
                        <a:t>Depth</a:t>
                      </a: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 &lt; 200m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3" marR="9523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err="1">
                          <a:solidFill>
                            <a:srgbClr val="0B183A"/>
                          </a:solidFill>
                          <a:effectLst/>
                        </a:rPr>
                        <a:t>Depth</a:t>
                      </a: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 &gt; 200m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3" marR="9523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8018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A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3" marR="9523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B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3" marR="9523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B183A"/>
                          </a:solidFill>
                          <a:effectLst/>
                        </a:rPr>
                        <a:t>C</a:t>
                      </a:r>
                      <a:endParaRPr lang="fr-FR" sz="1100" b="1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3" marR="9523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B183A"/>
                          </a:solidFill>
                          <a:effectLst/>
                        </a:rPr>
                        <a:t>A</a:t>
                      </a:r>
                      <a:endParaRPr lang="fr-FR" sz="1100" b="1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3" marR="9523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B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3" marR="9523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C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3" marR="9523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</a:tr>
              <a:tr h="43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L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3" marR="9523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Polynésie française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3" marR="9523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Open Sans"/>
                          <a:ea typeface="MS Mincho"/>
                          <a:cs typeface="Open Sans"/>
                        </a:rPr>
                        <a:t>7.5</a:t>
                      </a:r>
                      <a:endParaRPr lang="fr-FR" sz="1100" dirty="0">
                        <a:effectLst/>
                        <a:latin typeface="Open San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Open Sans"/>
                          <a:ea typeface="MS Mincho"/>
                          <a:cs typeface="Open Sans"/>
                        </a:rPr>
                        <a:t>16.2</a:t>
                      </a:r>
                      <a:endParaRPr lang="fr-FR" sz="1100" dirty="0">
                        <a:effectLst/>
                        <a:latin typeface="Open San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Open Sans"/>
                          <a:ea typeface="MS Mincho"/>
                          <a:cs typeface="Open Sans"/>
                        </a:rPr>
                        <a:t>76.3</a:t>
                      </a:r>
                      <a:endParaRPr lang="fr-FR" sz="1100" dirty="0">
                        <a:effectLst/>
                        <a:latin typeface="Open San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Open Sans"/>
                          <a:ea typeface="MS Mincho"/>
                          <a:cs typeface="Open Sans"/>
                        </a:rPr>
                        <a:t>13.3</a:t>
                      </a:r>
                      <a:endParaRPr lang="fr-FR" sz="1100" dirty="0">
                        <a:effectLst/>
                        <a:latin typeface="Open San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Open Sans"/>
                          <a:ea typeface="MS Mincho"/>
                          <a:cs typeface="Open Sans"/>
                        </a:rPr>
                        <a:t>4.8</a:t>
                      </a:r>
                      <a:endParaRPr lang="fr-FR" sz="1100" dirty="0">
                        <a:effectLst/>
                        <a:latin typeface="Open San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Open Sans"/>
                          <a:ea typeface="MS Mincho"/>
                          <a:cs typeface="Open Sans"/>
                        </a:rPr>
                        <a:t>81.9</a:t>
                      </a:r>
                      <a:endParaRPr lang="fr-FR" sz="1100" dirty="0">
                        <a:effectLst/>
                        <a:latin typeface="Open San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</a:tr>
            </a:tbl>
          </a:graphicData>
        </a:graphic>
      </p:graphicFrame>
      <p:sp>
        <p:nvSpPr>
          <p:cNvPr id="23590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 b="1">
                <a:latin typeface="Open Sans" pitchFamily="34" charset="0"/>
              </a:rPr>
              <a:t>French Polynesia</a:t>
            </a:r>
          </a:p>
        </p:txBody>
      </p:sp>
      <p:pic>
        <p:nvPicPr>
          <p:cNvPr id="23591" name="Imag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4363" y="3103563"/>
            <a:ext cx="5476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17488" y="2393950"/>
            <a:ext cx="401478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fr-FR" sz="1400" b="1" dirty="0" smtClean="0">
                <a:latin typeface="Open San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Prioritized survey works defined by the sub-committee for hydrography of French Polynesia: </a:t>
            </a:r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altLang="fr-FR" sz="1400" dirty="0" smtClean="0">
                <a:latin typeface="Open San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French Polynesia hydrographic master plan (updated annually)</a:t>
            </a:r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altLang="fr-FR" sz="1400" dirty="0" smtClean="0">
                <a:latin typeface="Open San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Shom’s</a:t>
            </a: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2017-2020 national hydrographic survey programme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Airborne </a:t>
            </a:r>
            <a:r>
              <a:rPr lang="en-GB" sz="14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Lidar</a:t>
            </a:r>
            <a:r>
              <a:rPr lang="en-GB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survey project (tbc)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N/O </a:t>
            </a:r>
            <a:r>
              <a:rPr lang="en-GB" sz="1400" b="1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L’Atalante</a:t>
            </a:r>
            <a:r>
              <a:rPr lang="en-GB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will be deployed in the area in 2019</a:t>
            </a:r>
            <a:endParaRPr lang="en-US" altLang="fr-FR" sz="1400" b="1" dirty="0" smtClean="0">
              <a:latin typeface="Open San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593" name="Imag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675" y="2781300"/>
            <a:ext cx="3802063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4" name="Rectangle 13"/>
          <p:cNvSpPr>
            <a:spLocks noChangeArrowheads="1"/>
          </p:cNvSpPr>
          <p:nvPr/>
        </p:nvSpPr>
        <p:spPr bwMode="auto">
          <a:xfrm>
            <a:off x="1500188" y="6024563"/>
            <a:ext cx="6061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1200" i="1">
                <a:latin typeface="Open Sans" pitchFamily="34" charset="0"/>
              </a:rPr>
              <a:t>http://www.shom.fr/fileadmin/data-www/01-LE_SHOM/01-PRESENTATION_GENERALE/06-LE_PROGRAMME_ANNUEL/PNH_2017-2020_WEB_BD.pdf</a:t>
            </a:r>
            <a:endParaRPr lang="fr-FR" altLang="fr-FR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357188"/>
            <a:ext cx="7253288" cy="50165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fr-FR" sz="2200" dirty="0" err="1" smtClean="0"/>
              <a:t>Status</a:t>
            </a:r>
            <a:r>
              <a:rPr lang="fr-FR" sz="2200" dirty="0" smtClean="0"/>
              <a:t> of </a:t>
            </a:r>
            <a:r>
              <a:rPr lang="fr-FR" sz="2200" dirty="0" err="1" smtClean="0"/>
              <a:t>hydrographic</a:t>
            </a:r>
            <a:r>
              <a:rPr lang="fr-FR" sz="2200" dirty="0" smtClean="0"/>
              <a:t> </a:t>
            </a:r>
            <a:r>
              <a:rPr lang="fr-FR" sz="2200" dirty="0" err="1" smtClean="0"/>
              <a:t>surveys</a:t>
            </a:r>
            <a:r>
              <a:rPr lang="fr-FR" sz="2200" dirty="0" smtClean="0"/>
              <a:t> </a:t>
            </a:r>
            <a:br>
              <a:rPr lang="fr-FR" sz="2200" dirty="0" smtClean="0"/>
            </a:br>
            <a:r>
              <a:rPr lang="fr-FR" sz="2200" dirty="0" smtClean="0"/>
              <a:t>&amp; survey plan 2019-2021</a:t>
            </a:r>
            <a:endParaRPr lang="fr-FR" sz="2200" dirty="0"/>
          </a:p>
        </p:txBody>
      </p:sp>
      <p:sp>
        <p:nvSpPr>
          <p:cNvPr id="24581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F8F8CB9-52B3-4250-964D-4F1B565A855E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/>
              <a:t>7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pic>
        <p:nvPicPr>
          <p:cNvPr id="24582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" y="5797550"/>
            <a:ext cx="10795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3184525" y="1154113"/>
          <a:ext cx="5821363" cy="1008062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453423"/>
                <a:gridCol w="991050"/>
                <a:gridCol w="729482"/>
                <a:gridCol w="729482"/>
                <a:gridCol w="729482"/>
                <a:gridCol w="729482"/>
                <a:gridCol w="729482"/>
                <a:gridCol w="729482"/>
              </a:tblGrid>
              <a:tr h="288018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Survey </a:t>
                      </a:r>
                      <a:r>
                        <a:rPr lang="fr-FR" sz="1100" b="1" dirty="0" err="1">
                          <a:solidFill>
                            <a:srgbClr val="0B183A"/>
                          </a:solidFill>
                          <a:effectLst/>
                        </a:rPr>
                        <a:t>status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err="1">
                          <a:solidFill>
                            <a:srgbClr val="0B183A"/>
                          </a:solidFill>
                          <a:effectLst/>
                        </a:rPr>
                        <a:t>Depth</a:t>
                      </a: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 &lt; 200m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err="1">
                          <a:solidFill>
                            <a:srgbClr val="0B183A"/>
                          </a:solidFill>
                          <a:effectLst/>
                        </a:rPr>
                        <a:t>Depth</a:t>
                      </a: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 &gt; 200m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8018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A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B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B183A"/>
                          </a:solidFill>
                          <a:effectLst/>
                        </a:rPr>
                        <a:t>C</a:t>
                      </a:r>
                      <a:endParaRPr lang="fr-FR" sz="1100" b="1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B183A"/>
                          </a:solidFill>
                          <a:effectLst/>
                        </a:rPr>
                        <a:t>A</a:t>
                      </a:r>
                      <a:endParaRPr lang="fr-FR" sz="1100" b="1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B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C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</a:tr>
              <a:tr h="43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L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B183A"/>
                          </a:solidFill>
                          <a:effectLst/>
                        </a:rPr>
                        <a:t>Wallis et Futuna </a:t>
                      </a:r>
                      <a:endParaRPr lang="fr-FR" sz="1100" b="1" dirty="0">
                        <a:solidFill>
                          <a:srgbClr val="0B183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6" marR="9526" marT="9528" marB="9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  <a:latin typeface="Open Sans"/>
                          <a:ea typeface="MS Mincho"/>
                          <a:cs typeface="Open Sans"/>
                        </a:rPr>
                        <a:t>7.9</a:t>
                      </a:r>
                      <a:endParaRPr lang="fr-FR" sz="1100" dirty="0">
                        <a:effectLst/>
                        <a:latin typeface="Open San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  <a:latin typeface="Open Sans"/>
                          <a:ea typeface="MS Mincho"/>
                          <a:cs typeface="Open Sans"/>
                        </a:rPr>
                        <a:t>20.6</a:t>
                      </a:r>
                      <a:endParaRPr lang="fr-FR" sz="1100" dirty="0">
                        <a:effectLst/>
                        <a:latin typeface="Open San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  <a:latin typeface="Open Sans"/>
                          <a:ea typeface="MS Mincho"/>
                          <a:cs typeface="Open Sans"/>
                        </a:rPr>
                        <a:t>71.5</a:t>
                      </a:r>
                      <a:endParaRPr lang="fr-FR" sz="1100" dirty="0">
                        <a:effectLst/>
                        <a:latin typeface="Open San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  <a:latin typeface="Open Sans"/>
                          <a:ea typeface="MS Mincho"/>
                          <a:cs typeface="Open Sans"/>
                        </a:rPr>
                        <a:t>15.5</a:t>
                      </a:r>
                      <a:endParaRPr lang="fr-FR" sz="1100" dirty="0">
                        <a:effectLst/>
                        <a:latin typeface="Open San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  <a:latin typeface="Open Sans"/>
                          <a:ea typeface="MS Mincho"/>
                          <a:cs typeface="Open Sans"/>
                        </a:rPr>
                        <a:t>2.6</a:t>
                      </a:r>
                      <a:endParaRPr lang="fr-FR" sz="1100" dirty="0">
                        <a:effectLst/>
                        <a:latin typeface="Open San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  <a:latin typeface="Open Sans"/>
                          <a:ea typeface="MS Mincho"/>
                          <a:cs typeface="Open Sans"/>
                        </a:rPr>
                        <a:t>81.9</a:t>
                      </a:r>
                      <a:endParaRPr lang="fr-FR" sz="1100" dirty="0">
                        <a:effectLst/>
                        <a:latin typeface="Open San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BF0"/>
                    </a:solidFill>
                  </a:tcPr>
                </a:tc>
              </a:tr>
            </a:tbl>
          </a:graphicData>
        </a:graphic>
      </p:graphicFrame>
      <p:sp>
        <p:nvSpPr>
          <p:cNvPr id="24614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 b="1">
                <a:latin typeface="Open Sans" pitchFamily="34" charset="0"/>
              </a:rPr>
              <a:t>Wallis &amp; Futuna</a:t>
            </a:r>
          </a:p>
        </p:txBody>
      </p:sp>
      <p:sp>
        <p:nvSpPr>
          <p:cNvPr id="24615" name="Rectangle 2"/>
          <p:cNvSpPr>
            <a:spLocks noChangeArrowheads="1"/>
          </p:cNvSpPr>
          <p:nvPr/>
        </p:nvSpPr>
        <p:spPr bwMode="auto">
          <a:xfrm>
            <a:off x="217488" y="2517775"/>
            <a:ext cx="431323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fr-FR" sz="1600" b="1">
                <a:latin typeface="Open Sans" pitchFamily="34" charset="0"/>
              </a:rPr>
              <a:t>Survey works in lagoon waters (using deployable equipment) and opportunity surveys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fr-FR" sz="1600" b="1">
                <a:latin typeface="Open Sans" pitchFamily="34" charset="0"/>
              </a:rPr>
              <a:t>See Shom’s 2017-2020 national hydrographic survey programme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1600" b="1">
                <a:latin typeface="Open Sans" pitchFamily="34" charset="0"/>
              </a:rPr>
              <a:t>N/O L’Atalante will be deployed in the area in 2019</a:t>
            </a:r>
          </a:p>
        </p:txBody>
      </p:sp>
      <p:pic>
        <p:nvPicPr>
          <p:cNvPr id="24616" name="Imag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688" y="2578100"/>
            <a:ext cx="4500562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7" name="Imag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950" y="2760663"/>
            <a:ext cx="5476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8" name="Rectangle 13"/>
          <p:cNvSpPr>
            <a:spLocks noChangeArrowheads="1"/>
          </p:cNvSpPr>
          <p:nvPr/>
        </p:nvSpPr>
        <p:spPr bwMode="auto">
          <a:xfrm>
            <a:off x="1500188" y="6024563"/>
            <a:ext cx="6061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1200" i="1">
                <a:latin typeface="Open Sans" pitchFamily="34" charset="0"/>
              </a:rPr>
              <a:t>http://www.shom.fr/fileadmin/data-www/01-LE_SHOM/01-PRESENTATION_GENERALE/06-LE_PROGRAMME_ANNUEL/PNH_2017-2020_WEB_BD.pdf</a:t>
            </a:r>
            <a:endParaRPr lang="fr-FR" altLang="fr-FR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GOP </a:t>
            </a:r>
            <a:r>
              <a:rPr lang="fr-FR" dirty="0" err="1" smtClean="0"/>
              <a:t>improved</a:t>
            </a:r>
            <a:r>
              <a:rPr lang="fr-FR" dirty="0" smtClean="0"/>
              <a:t> </a:t>
            </a:r>
            <a:r>
              <a:rPr lang="fr-FR" dirty="0" err="1" smtClean="0"/>
              <a:t>survey</a:t>
            </a:r>
            <a:r>
              <a:rPr lang="fr-FR" dirty="0" smtClean="0"/>
              <a:t> </a:t>
            </a:r>
            <a:r>
              <a:rPr lang="fr-FR" dirty="0" err="1" smtClean="0"/>
              <a:t>capability</a:t>
            </a:r>
            <a:endParaRPr lang="fr-FR" cap="none" dirty="0"/>
          </a:p>
        </p:txBody>
      </p:sp>
      <p:sp>
        <p:nvSpPr>
          <p:cNvPr id="25605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9F13F51-96ED-4E96-842B-1F72F4528E45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/>
              <a:t>8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fr-FR" sz="1600" b="1" dirty="0" smtClean="0">
                <a:latin typeface="Open Sans" pitchFamily="34" charset="0"/>
                <a:cs typeface="Open Sans" pitchFamily="34" charset="0"/>
              </a:rPr>
              <a:t>NEW MULTIBEAM ECHOSOUNDER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600" b="1" dirty="0" smtClean="0">
                <a:latin typeface="Open Sans" pitchFamily="34" charset="0"/>
                <a:cs typeface="Open Sans" pitchFamily="34" charset="0"/>
              </a:rPr>
              <a:t>Deployable MBES (Kongsberg 2040P)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600" b="1" dirty="0">
                <a:latin typeface="Open Sans" pitchFamily="34" charset="0"/>
                <a:cs typeface="Open Sans" pitchFamily="34" charset="0"/>
              </a:rPr>
              <a:t>800 soundings/ping (High density – dual swath)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600" b="1" dirty="0" smtClean="0">
                <a:latin typeface="Open Sans" pitchFamily="34" charset="0"/>
                <a:cs typeface="Open Sans" pitchFamily="34" charset="0"/>
              </a:rPr>
              <a:t>Depth range : 1-400 meters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600" b="1" dirty="0" smtClean="0">
                <a:latin typeface="Open Sans" pitchFamily="34" charset="0"/>
                <a:cs typeface="Open Sans" pitchFamily="34" charset="0"/>
              </a:rPr>
              <a:t>1 MBES installed on hull: </a:t>
            </a:r>
            <a:r>
              <a:rPr lang="en-US" altLang="fr-FR" sz="1600" b="1" i="1" dirty="0" smtClean="0">
                <a:latin typeface="Open Sans" pitchFamily="34" charset="0"/>
                <a:cs typeface="Open Sans" pitchFamily="34" charset="0"/>
              </a:rPr>
              <a:t>Louis-</a:t>
            </a:r>
            <a:r>
              <a:rPr lang="en-US" altLang="fr-FR" sz="1600" b="1" i="1" dirty="0" err="1" smtClean="0">
                <a:latin typeface="Open Sans" pitchFamily="34" charset="0"/>
                <a:cs typeface="Open Sans" pitchFamily="34" charset="0"/>
              </a:rPr>
              <a:t>Hénin</a:t>
            </a:r>
            <a:r>
              <a:rPr lang="en-US" altLang="fr-FR" sz="1600" b="1" dirty="0" smtClean="0">
                <a:latin typeface="Open Sans" pitchFamily="34" charset="0"/>
                <a:cs typeface="Open Sans" pitchFamily="34" charset="0"/>
              </a:rPr>
              <a:t> (NC- December 2018)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600" b="1" dirty="0" smtClean="0">
                <a:latin typeface="Open Sans" pitchFamily="34" charset="0"/>
                <a:cs typeface="Open Sans" pitchFamily="34" charset="0"/>
              </a:rPr>
              <a:t>2 MBES installed on pole: </a:t>
            </a:r>
            <a:r>
              <a:rPr lang="en-US" altLang="fr-FR" sz="1600" b="1" i="1" dirty="0" err="1" smtClean="0">
                <a:latin typeface="Open Sans" pitchFamily="34" charset="0"/>
                <a:cs typeface="Open Sans" pitchFamily="34" charset="0"/>
              </a:rPr>
              <a:t>Chambeyron</a:t>
            </a:r>
            <a:r>
              <a:rPr lang="en-US" altLang="fr-FR" sz="1600" b="1" dirty="0" smtClean="0">
                <a:latin typeface="Open Sans" pitchFamily="34" charset="0"/>
                <a:cs typeface="Open Sans" pitchFamily="34" charset="0"/>
              </a:rPr>
              <a:t> (NC- February 2018) &amp; </a:t>
            </a:r>
            <a:r>
              <a:rPr lang="en-US" altLang="fr-FR" sz="1600" b="1" i="1" dirty="0" smtClean="0">
                <a:latin typeface="Open Sans" pitchFamily="34" charset="0"/>
                <a:cs typeface="Open Sans" pitchFamily="34" charset="0"/>
              </a:rPr>
              <a:t>BHPF.1</a:t>
            </a:r>
            <a:r>
              <a:rPr lang="en-US" altLang="fr-FR" sz="1600" b="1" dirty="0" smtClean="0">
                <a:latin typeface="Open Sans" pitchFamily="34" charset="0"/>
                <a:cs typeface="Open Sans" pitchFamily="34" charset="0"/>
              </a:rPr>
              <a:t> (PF - 2019)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fr-FR" sz="2000" b="1" dirty="0" smtClean="0"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25607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Image 13" descr="D:\CARIS-Projects\EM2040P_Chambeyron_SAT_Fev2018\Rapports\ALBUM_GOP_2018_CHY_CHY_base_SM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1913" y="3465513"/>
            <a:ext cx="1901825" cy="264636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Image 14" descr="SMF_Louis-Henin_03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988" y="4789488"/>
            <a:ext cx="26479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1" descr="O:\RESSOURCES\ACTIVITES_GOP\2018\Nicolas Job\Vedette en drone et cartes marines\REF201809070006.Nicolas_Jo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3792538"/>
            <a:ext cx="36068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4" descr="D:\4_LEGLEAU_2017-2019\kea trader\P718029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988" y="3600450"/>
            <a:ext cx="264795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Image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713" y="1285875"/>
            <a:ext cx="2268537" cy="165576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Image 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713" y="641350"/>
            <a:ext cx="1579562" cy="128905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7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GOP </a:t>
            </a:r>
            <a:r>
              <a:rPr lang="fr-FR" dirty="0" err="1" smtClean="0"/>
              <a:t>improved</a:t>
            </a:r>
            <a:r>
              <a:rPr lang="fr-FR" dirty="0" smtClean="0"/>
              <a:t> </a:t>
            </a:r>
            <a:r>
              <a:rPr lang="fr-FR" dirty="0" err="1" smtClean="0"/>
              <a:t>survey</a:t>
            </a:r>
            <a:r>
              <a:rPr lang="fr-FR" dirty="0" smtClean="0"/>
              <a:t> </a:t>
            </a:r>
            <a:r>
              <a:rPr lang="fr-FR" dirty="0" err="1" smtClean="0"/>
              <a:t>capability</a:t>
            </a:r>
            <a:endParaRPr lang="fr-FR" cap="none" dirty="0"/>
          </a:p>
        </p:txBody>
      </p:sp>
      <p:sp>
        <p:nvSpPr>
          <p:cNvPr id="26629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40EEB8F-AF5B-489D-B895-93357231C8C5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/>
              <a:t>9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fr-FR" sz="1600" b="1" dirty="0" smtClean="0">
                <a:latin typeface="Open Sans" pitchFamily="34" charset="0"/>
                <a:cs typeface="Open Sans" pitchFamily="34" charset="0"/>
              </a:rPr>
              <a:t>NEW MULTIBEAM ECHOSOUNDER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600" dirty="0" smtClean="0">
                <a:latin typeface="Open Sans" pitchFamily="34" charset="0"/>
                <a:cs typeface="Open Sans" pitchFamily="34" charset="0"/>
              </a:rPr>
              <a:t>Improved </a:t>
            </a:r>
            <a:r>
              <a:rPr lang="en-US" altLang="fr-FR" sz="1600" b="1" dirty="0" smtClean="0">
                <a:latin typeface="Open Sans" pitchFamily="34" charset="0"/>
                <a:cs typeface="Open Sans" pitchFamily="34" charset="0"/>
              </a:rPr>
              <a:t>efficiency</a:t>
            </a:r>
            <a:r>
              <a:rPr lang="en-US" altLang="fr-FR" sz="1600" dirty="0" smtClean="0">
                <a:latin typeface="Open Sans" pitchFamily="34" charset="0"/>
                <a:cs typeface="Open Sans" pitchFamily="34" charset="0"/>
              </a:rPr>
              <a:t> compared to </a:t>
            </a:r>
            <a:r>
              <a:rPr lang="en-US" altLang="fr-FR" sz="1600" dirty="0" err="1" smtClean="0">
                <a:latin typeface="Open Sans" pitchFamily="34" charset="0"/>
                <a:cs typeface="Open Sans" pitchFamily="34" charset="0"/>
              </a:rPr>
              <a:t>singlebeam</a:t>
            </a:r>
            <a:r>
              <a:rPr lang="en-US" altLang="fr-FR" sz="1600" dirty="0" smtClean="0">
                <a:latin typeface="Open Sans" pitchFamily="34" charset="0"/>
                <a:cs typeface="Open Sans" pitchFamily="34" charset="0"/>
              </a:rPr>
              <a:t> + </a:t>
            </a:r>
            <a:r>
              <a:rPr lang="en-US" altLang="fr-FR" sz="1600" dirty="0" err="1" smtClean="0">
                <a:latin typeface="Open Sans" pitchFamily="34" charset="0"/>
                <a:cs typeface="Open Sans" pitchFamily="34" charset="0"/>
              </a:rPr>
              <a:t>sidescan</a:t>
            </a:r>
            <a:r>
              <a:rPr lang="en-US" altLang="fr-FR" sz="1600" dirty="0" smtClean="0">
                <a:latin typeface="Open Sans" pitchFamily="34" charset="0"/>
                <a:cs typeface="Open Sans" pitchFamily="34" charset="0"/>
              </a:rPr>
              <a:t> sonar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fr-FR" sz="1600" dirty="0" smtClean="0">
                <a:latin typeface="Open Sans" pitchFamily="34" charset="0"/>
                <a:cs typeface="Open Sans" pitchFamily="34" charset="0"/>
              </a:rPr>
              <a:t>	(data collection and </a:t>
            </a:r>
            <a:r>
              <a:rPr lang="en-US" altLang="fr-FR" sz="1600" dirty="0" err="1" smtClean="0">
                <a:latin typeface="Open Sans" pitchFamily="34" charset="0"/>
                <a:cs typeface="Open Sans" pitchFamily="34" charset="0"/>
              </a:rPr>
              <a:t>postprocessing</a:t>
            </a:r>
            <a:r>
              <a:rPr lang="en-US" altLang="fr-FR" sz="1600" dirty="0" smtClean="0">
                <a:latin typeface="Open Sans" pitchFamily="34" charset="0"/>
                <a:cs typeface="Open Sans" pitchFamily="34" charset="0"/>
              </a:rPr>
              <a:t>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600" dirty="0" smtClean="0">
                <a:latin typeface="Open Sans" pitchFamily="34" charset="0"/>
                <a:cs typeface="Open Sans" pitchFamily="34" charset="0"/>
              </a:rPr>
              <a:t>Improved </a:t>
            </a:r>
            <a:r>
              <a:rPr lang="en-US" altLang="fr-FR" sz="1600" b="1" dirty="0" smtClean="0">
                <a:latin typeface="Open Sans" pitchFamily="34" charset="0"/>
                <a:cs typeface="Open Sans" pitchFamily="34" charset="0"/>
              </a:rPr>
              <a:t>accuracy, </a:t>
            </a:r>
            <a:r>
              <a:rPr lang="en-US" altLang="fr-FR" sz="1600" dirty="0" smtClean="0">
                <a:latin typeface="Open Sans" pitchFamily="34" charset="0"/>
                <a:cs typeface="Open Sans" pitchFamily="34" charset="0"/>
              </a:rPr>
              <a:t>especially for fairways in coral reef environment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fr-FR" sz="1600" dirty="0">
                <a:latin typeface="Open Sans" pitchFamily="34" charset="0"/>
                <a:cs typeface="Open Sans" pitchFamily="34" charset="0"/>
              </a:rPr>
              <a:t> </a:t>
            </a:r>
            <a:r>
              <a:rPr lang="en-US" altLang="fr-FR" sz="1600" dirty="0" smtClean="0">
                <a:latin typeface="Open Sans" pitchFamily="34" charset="0"/>
                <a:cs typeface="Open Sans" pitchFamily="34" charset="0"/>
              </a:rPr>
              <a:t>e.g. Karembé access channel : </a:t>
            </a:r>
            <a:r>
              <a:rPr lang="en-US" altLang="fr-FR" sz="1600" dirty="0">
                <a:latin typeface="Open Sans" pitchFamily="34" charset="0"/>
              </a:rPr>
              <a:t>new allowable draught (+3 m, from 10 to 13 m</a:t>
            </a:r>
            <a:r>
              <a:rPr lang="en-US" altLang="fr-FR" sz="1600" dirty="0" smtClean="0">
                <a:latin typeface="Open Sans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fr-FR" sz="1600" dirty="0" smtClean="0">
                <a:latin typeface="Open Sans" pitchFamily="34" charset="0"/>
              </a:rPr>
              <a:t>All passes and fairways can be reassessed – huge impact for safety, local economy and commercial</a:t>
            </a:r>
            <a:r>
              <a:rPr lang="en-US" altLang="fr-FR" sz="1600" dirty="0">
                <a:latin typeface="Open Sans" pitchFamily="34" charset="0"/>
              </a:rPr>
              <a:t> </a:t>
            </a:r>
            <a:r>
              <a:rPr lang="en-US" altLang="fr-FR" sz="1600" dirty="0" smtClean="0">
                <a:latin typeface="Open Sans" pitchFamily="34" charset="0"/>
              </a:rPr>
              <a:t>shipping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fr-FR" sz="1600" dirty="0" smtClean="0">
              <a:latin typeface="Open Sans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fr-FR" sz="1600" dirty="0" smtClean="0">
              <a:latin typeface="Open Sans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fr-FR" dirty="0">
                <a:latin typeface="Open Sans" pitchFamily="34" charset="0"/>
              </a:rPr>
              <a:t>	</a:t>
            </a:r>
            <a:r>
              <a:rPr lang="en-US" altLang="fr-FR" dirty="0" smtClean="0">
                <a:latin typeface="Open Sans" pitchFamily="34" charset="0"/>
              </a:rPr>
              <a:t> </a:t>
            </a:r>
            <a:endParaRPr lang="en-US" altLang="fr-FR" dirty="0">
              <a:latin typeface="Open Sans" pitchFamily="34" charset="0"/>
            </a:endParaRPr>
          </a:p>
        </p:txBody>
      </p:sp>
      <p:pic>
        <p:nvPicPr>
          <p:cNvPr id="26631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 descr="O:\RESSOURCES\ACTIVITES_GOP\2018\KAREMBE\Cap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25" y="3794125"/>
            <a:ext cx="3054350" cy="290988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00" y="4097338"/>
            <a:ext cx="37496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M_MODELE_PPT_civile">
  <a:themeElements>
    <a:clrScheme name="Le Shom">
      <a:dk1>
        <a:srgbClr val="0B173B"/>
      </a:dk1>
      <a:lt1>
        <a:srgbClr val="FFFFFF"/>
      </a:lt1>
      <a:dk2>
        <a:srgbClr val="0B173B"/>
      </a:dk2>
      <a:lt2>
        <a:srgbClr val="FFFFFF"/>
      </a:lt2>
      <a:accent1>
        <a:srgbClr val="D3480C"/>
      </a:accent1>
      <a:accent2>
        <a:srgbClr val="C52E33"/>
      </a:accent2>
      <a:accent3>
        <a:srgbClr val="C9DB72"/>
      </a:accent3>
      <a:accent4>
        <a:srgbClr val="ECDBAF"/>
      </a:accent4>
      <a:accent5>
        <a:srgbClr val="EAC7B9"/>
      </a:accent5>
      <a:accent6>
        <a:srgbClr val="75A321"/>
      </a:accent6>
      <a:hlink>
        <a:srgbClr val="A0D5E4"/>
      </a:hlink>
      <a:folHlink>
        <a:srgbClr val="3D3C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</TotalTime>
  <Words>767</Words>
  <Application>Microsoft Office PowerPoint</Application>
  <PresentationFormat>On-screen Show (4:3)</PresentationFormat>
  <Paragraphs>177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Arial</vt:lpstr>
      <vt:lpstr>Open Sans</vt:lpstr>
      <vt:lpstr>Open Sans Extrabold</vt:lpstr>
      <vt:lpstr>Times New Roman</vt:lpstr>
      <vt:lpstr>MS Mincho</vt:lpstr>
      <vt:lpstr>SHOM_MODELE_PPT_civile</vt:lpstr>
      <vt:lpstr>16th South West Pacific  Hydrographic Commission Conference France National Report</vt:lpstr>
      <vt:lpstr>new surveys – New Caledonia </vt:lpstr>
      <vt:lpstr>new surveys – New Caledonia</vt:lpstr>
      <vt:lpstr>new surveys – French Polynesia</vt:lpstr>
      <vt:lpstr>Status of hydrographic surveys  &amp; survey plan 2019-2021</vt:lpstr>
      <vt:lpstr>Status of hydrographic surveys  &amp; survey plan 2019-2021</vt:lpstr>
      <vt:lpstr>Status of hydrographic surveys  &amp; survey plan 2019-2021</vt:lpstr>
      <vt:lpstr>GOP improved survey capability</vt:lpstr>
      <vt:lpstr>GOP improved survey capability</vt:lpstr>
      <vt:lpstr>Charting – region L</vt:lpstr>
      <vt:lpstr>Charting – region L</vt:lpstr>
      <vt:lpstr>Sea level observation</vt:lpstr>
      <vt:lpstr>Marine disaster</vt:lpstr>
      <vt:lpstr>Marine disaster</vt:lpstr>
      <vt:lpstr>Msdi developments</vt:lpstr>
      <vt:lpstr>PowerPoint Presentation</vt:lpstr>
    </vt:vector>
  </TitlesOfParts>
  <Company>SHOM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faire</dc:title>
  <dc:creator>Bruno Frachon, SHOM</dc:creator>
  <cp:lastModifiedBy>Alberto Costa Neves</cp:lastModifiedBy>
  <cp:revision>198</cp:revision>
  <dcterms:created xsi:type="dcterms:W3CDTF">2017-01-17T20:41:41Z</dcterms:created>
  <dcterms:modified xsi:type="dcterms:W3CDTF">2019-02-15T21:30:53Z</dcterms:modified>
</cp:coreProperties>
</file>