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76" r:id="rId2"/>
    <p:sldId id="303" r:id="rId3"/>
    <p:sldId id="304" r:id="rId4"/>
    <p:sldId id="305" r:id="rId5"/>
    <p:sldId id="309" r:id="rId6"/>
    <p:sldId id="308" r:id="rId7"/>
    <p:sldId id="310" r:id="rId8"/>
    <p:sldId id="313" r:id="rId9"/>
    <p:sldId id="314" r:id="rId10"/>
    <p:sldId id="315" r:id="rId11"/>
    <p:sldId id="316" r:id="rId12"/>
    <p:sldId id="320" r:id="rId13"/>
    <p:sldId id="317" r:id="rId14"/>
    <p:sldId id="330" r:id="rId15"/>
    <p:sldId id="326" r:id="rId16"/>
    <p:sldId id="328" r:id="rId17"/>
    <p:sldId id="325" r:id="rId18"/>
  </p:sldIdLst>
  <p:sldSz cx="9144000" cy="6858000" type="screen4x3"/>
  <p:notesSz cx="6858000" cy="9144000"/>
  <p:custShowLst>
    <p:custShow name="Custom Show 1" id="0">
      <p:sldLst>
        <p:sld r:id="rId6"/>
      </p:sldLst>
    </p:custShow>
  </p:custShow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29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3" autoAdjust="0"/>
    <p:restoredTop sz="96279" autoAdjust="0"/>
  </p:normalViewPr>
  <p:slideViewPr>
    <p:cSldViewPr snapToGrid="0">
      <p:cViewPr varScale="1">
        <p:scale>
          <a:sx n="71" d="100"/>
          <a:sy n="71" d="100"/>
        </p:scale>
        <p:origin x="90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E4783-A0EC-4B3B-8EE4-223117B6D42D}" type="datetimeFigureOut">
              <a:rPr lang="en-US" smtClean="0"/>
              <a:t>15/02/2019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8AD69-243F-49DD-859F-5B489833EF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02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47AC2-82DB-408C-8C05-1213FF952A1B}" type="datetimeFigureOut">
              <a:rPr lang="en-US" smtClean="0"/>
              <a:t>15/02/2019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87245-7901-4BB2-9270-7F8D605A6D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07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rtl="0" fontAlgn="base">
              <a:buFontTx/>
              <a:buNone/>
            </a:pP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293778-ED4D-497D-A893-730548E85138}" type="slidenum">
              <a:rPr lang="en-US" altLang="en-US" smtClean="0"/>
              <a:pPr/>
              <a:t>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657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1963"/>
            <a:ext cx="7772400" cy="2387600"/>
          </a:xfrm>
        </p:spPr>
        <p:txBody>
          <a:bodyPr anchor="b"/>
          <a:lstStyle>
            <a:lvl1pPr algn="l">
              <a:defRPr sz="6000">
                <a:solidFill>
                  <a:srgbClr val="054698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480" y="4226878"/>
            <a:ext cx="6858000" cy="924242"/>
          </a:xfrm>
        </p:spPr>
        <p:txBody>
          <a:bodyPr/>
          <a:lstStyle>
            <a:lvl1pPr marL="0" indent="0" algn="l">
              <a:buNone/>
              <a:defRPr sz="2400" i="1">
                <a:solidFill>
                  <a:srgbClr val="054698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15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26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6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894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1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9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12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056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17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67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H12531_1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8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1"/>
            <a:ext cx="9144000" cy="78604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44958" y="78923"/>
            <a:ext cx="7886700" cy="73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9100" y="1059602"/>
            <a:ext cx="8096250" cy="501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334897"/>
            <a:ext cx="9144000" cy="238896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0" y="768203"/>
            <a:ext cx="9144000" cy="119750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9" name="Picture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7355" y="5923417"/>
            <a:ext cx="924192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3870" y="5923417"/>
            <a:ext cx="8229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072" y="5923417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4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5469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54698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54698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54698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54698"/>
          </a:solidFill>
          <a:latin typeface="Calibri" pitchFamily="34" charset="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54698"/>
          </a:solidFill>
          <a:latin typeface="+mn-lt"/>
          <a:ea typeface="+mn-ea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54698"/>
          </a:solidFill>
          <a:latin typeface="+mn-lt"/>
          <a:ea typeface="+mn-ea"/>
          <a:cs typeface="+mn-cs"/>
        </a:defRPr>
      </a:lvl2pPr>
      <a:lvl3pPr marL="1142971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54698"/>
          </a:solidFill>
          <a:latin typeface="+mn-lt"/>
          <a:ea typeface="+mn-ea"/>
          <a:cs typeface="+mn-cs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54698"/>
          </a:solidFill>
          <a:latin typeface="+mn-lt"/>
          <a:ea typeface="+mn-ea"/>
          <a:cs typeface="+mn-cs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54698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s://nauticalcharts.noaa.gov/publications/coast-pilot/index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si.nga.mil/NGAPortal/MSI.portal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ngdc.noaa.gov/viewers/iho_dcdb/" TargetMode="External"/><Relationship Id="rId2" Type="http://schemas.openxmlformats.org/officeDocument/2006/relationships/hyperlink" Target="https://seabed2030.gebco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hyperlink" Target="https://www.nco.ncep.noaa.gov/pmb/products/estofs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desandcurrents.noaa.gov/" TargetMode="External"/><Relationship Id="rId5" Type="http://schemas.openxmlformats.org/officeDocument/2006/relationships/hyperlink" Target="https://www.ndbc.noaa.gov/dart.shtml" TargetMode="Externa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idesandcurrents.noaa.gov/ofs/cbofs/cbofs.htm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26030" y="956935"/>
            <a:ext cx="8383713" cy="215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5469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377"/>
            <a:r>
              <a:rPr lang="en-US" altLang="en-US" sz="3200" dirty="0" smtClean="0">
                <a:latin typeface="Arial Black" panose="020B0A04020102020204" pitchFamily="34" charset="0"/>
              </a:rPr>
              <a:t>South-West Pacific</a:t>
            </a:r>
          </a:p>
          <a:p>
            <a:pPr defTabSz="914377"/>
            <a:r>
              <a:rPr lang="en-US" altLang="en-US" sz="3200" dirty="0" smtClean="0">
                <a:latin typeface="Arial Black" panose="020B0A04020102020204" pitchFamily="34" charset="0"/>
              </a:rPr>
              <a:t>Hydrographic Commission</a:t>
            </a:r>
          </a:p>
          <a:p>
            <a:pPr defTabSz="914377"/>
            <a:endParaRPr lang="en-US" altLang="en-US" sz="3200" b="1" dirty="0" smtClean="0"/>
          </a:p>
          <a:p>
            <a:pPr defTabSz="914377"/>
            <a:r>
              <a:rPr lang="en-US" altLang="en-US" sz="3200" b="1" dirty="0" smtClean="0"/>
              <a:t>United States of America National Report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783943" y="3343297"/>
            <a:ext cx="5586388" cy="121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000" b="1" i="1" dirty="0" smtClean="0"/>
              <a:t>National Oceanic and Atmospheric Administration</a:t>
            </a:r>
          </a:p>
          <a:p>
            <a:pPr marL="0" indent="0" algn="ctr" defTabSz="914377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000" b="1" i="1" dirty="0" smtClean="0"/>
              <a:t>Naval Meteorology and Oceanography Command</a:t>
            </a:r>
          </a:p>
          <a:p>
            <a:pPr marL="0" indent="0" algn="ctr" defTabSz="914377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000" b="1" i="1" dirty="0" smtClean="0"/>
              <a:t>National Geospatial-Intelligence Agency</a:t>
            </a:r>
          </a:p>
          <a:p>
            <a:pPr marL="0" indent="0" defTabSz="914377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sz="2400" b="1" i="1" dirty="0"/>
          </a:p>
        </p:txBody>
      </p:sp>
      <p:pic>
        <p:nvPicPr>
          <p:cNvPr id="5" name="Picture 44" descr="SWPC Logo_digitsed_040120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0331" y="1017139"/>
            <a:ext cx="1675994" cy="160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226030" y="4849799"/>
            <a:ext cx="5373386" cy="52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Rear Admiral Shepard M. Smith, NOAA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26030" y="5559552"/>
            <a:ext cx="5373386" cy="63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1800" b="1" i="1" dirty="0" smtClean="0"/>
              <a:t>16</a:t>
            </a:r>
            <a:r>
              <a:rPr lang="en-US" sz="1800" b="1" i="1" baseline="30000" dirty="0" smtClean="0"/>
              <a:t>th</a:t>
            </a:r>
            <a:r>
              <a:rPr lang="en-US" sz="1800" b="1" i="1" dirty="0" smtClean="0"/>
              <a:t> Conference  -  Alofi, Niue</a:t>
            </a:r>
          </a:p>
          <a:p>
            <a:pPr marL="0" indent="0" defTabSz="914377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1800" b="1" i="1" dirty="0" smtClean="0"/>
              <a:t>February 2019</a:t>
            </a:r>
          </a:p>
        </p:txBody>
      </p:sp>
    </p:spTree>
    <p:extLst>
      <p:ext uri="{BB962C8B-B14F-4D97-AF65-F5344CB8AC3E}">
        <p14:creationId xmlns:p14="http://schemas.microsoft.com/office/powerpoint/2010/main" val="3531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and Publication Updates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79" y="1094821"/>
            <a:ext cx="2142224" cy="2784584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8686" y="2676475"/>
            <a:ext cx="2146248" cy="2778761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517" y="1100644"/>
            <a:ext cx="2143177" cy="2778761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277" y="2676475"/>
            <a:ext cx="2147668" cy="2784584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14261" y="5557065"/>
            <a:ext cx="7575389" cy="748841"/>
          </a:xfrm>
        </p:spPr>
        <p:txBody>
          <a:bodyPr anchor="ctr"/>
          <a:lstStyle/>
          <a:p>
            <a:pPr marL="0" indent="0">
              <a:buNone/>
            </a:pPr>
            <a:r>
              <a:rPr lang="en-US" sz="1600" dirty="0" smtClean="0">
                <a:hlinkClick r:id="rId6"/>
              </a:rPr>
              <a:t>https</a:t>
            </a:r>
            <a:r>
              <a:rPr lang="en-US" sz="1600" dirty="0">
                <a:hlinkClick r:id="rId6"/>
              </a:rPr>
              <a:t>://</a:t>
            </a:r>
            <a:r>
              <a:rPr lang="en-US" sz="1600" dirty="0" smtClean="0">
                <a:hlinkClick r:id="rId6"/>
              </a:rPr>
              <a:t>msi.nga.mil/NGAPortal/MSI.portal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>
                <a:hlinkClick r:id="rId7"/>
              </a:rPr>
              <a:t>https://nauticalcharts.noaa.gov/publications/coast-pilot/index.html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9459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Building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2399" y="809032"/>
            <a:ext cx="8874792" cy="5620342"/>
          </a:xfrm>
        </p:spPr>
        <p:txBody>
          <a:bodyPr anchor="ctr"/>
          <a:lstStyle/>
          <a:p>
            <a:r>
              <a:rPr lang="en-US" sz="2400" dirty="0" smtClean="0"/>
              <a:t>Cat-A S-5 programs</a:t>
            </a:r>
          </a:p>
          <a:p>
            <a:pPr lvl="1"/>
            <a:r>
              <a:rPr lang="en-US" dirty="0" smtClean="0"/>
              <a:t>University of New Hampshire</a:t>
            </a:r>
          </a:p>
          <a:p>
            <a:pPr lvl="1"/>
            <a:r>
              <a:rPr lang="en-US" dirty="0" smtClean="0"/>
              <a:t>University of Southern Mississippi</a:t>
            </a:r>
          </a:p>
          <a:p>
            <a:r>
              <a:rPr lang="en-US" sz="2400" dirty="0"/>
              <a:t>Cat-B </a:t>
            </a:r>
            <a:r>
              <a:rPr lang="en-US" sz="2400" dirty="0" smtClean="0"/>
              <a:t>programs</a:t>
            </a:r>
          </a:p>
          <a:p>
            <a:pPr lvl="1"/>
            <a:r>
              <a:rPr lang="en-US" dirty="0" smtClean="0"/>
              <a:t>NGA S-8</a:t>
            </a:r>
          </a:p>
          <a:p>
            <a:pPr lvl="1"/>
            <a:r>
              <a:rPr lang="en-US" dirty="0" smtClean="0"/>
              <a:t>Navy S-5</a:t>
            </a:r>
          </a:p>
          <a:p>
            <a:pPr lvl="1"/>
            <a:r>
              <a:rPr lang="en-US" dirty="0" smtClean="0"/>
              <a:t>NOAA S-8</a:t>
            </a:r>
            <a:endParaRPr lang="en-US" dirty="0"/>
          </a:p>
          <a:p>
            <a:pPr lvl="2"/>
            <a:r>
              <a:rPr lang="en-US" sz="2400" dirty="0" smtClean="0"/>
              <a:t>Includes </a:t>
            </a:r>
            <a:r>
              <a:rPr lang="en-US" sz="2400" dirty="0"/>
              <a:t>one opening for an international student</a:t>
            </a:r>
          </a:p>
          <a:p>
            <a:pPr lvl="2"/>
            <a:r>
              <a:rPr lang="en-US" sz="2400" dirty="0"/>
              <a:t>Contact </a:t>
            </a:r>
            <a:r>
              <a:rPr lang="en-US" sz="2400" dirty="0" smtClean="0"/>
              <a:t>Shachak.Peeri@noaa.gov</a:t>
            </a:r>
          </a:p>
          <a:p>
            <a:r>
              <a:rPr lang="en-US" sz="2400" dirty="0" smtClean="0"/>
              <a:t>Chart Adequacy Workshop 23-25 July 2019</a:t>
            </a:r>
          </a:p>
          <a:p>
            <a:pPr lvl="1"/>
            <a:r>
              <a:rPr lang="en-US" dirty="0" smtClean="0"/>
              <a:t>Two openings available, travel costs sponsored</a:t>
            </a:r>
          </a:p>
          <a:p>
            <a:pPr lvl="1"/>
            <a:r>
              <a:rPr lang="en-US" dirty="0" smtClean="0"/>
              <a:t>Announcement forthcoming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681" y="1017005"/>
            <a:ext cx="3616782" cy="2570672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55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Collaboration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719313" y="4822168"/>
            <a:ext cx="3308963" cy="931862"/>
          </a:xfrm>
        </p:spPr>
        <p:txBody>
          <a:bodyPr anchor="ctr"/>
          <a:lstStyle/>
          <a:p>
            <a:pPr marL="0" indent="0">
              <a:buNone/>
            </a:pPr>
            <a:r>
              <a:rPr lang="en-US" sz="1600" dirty="0">
                <a:hlinkClick r:id="rId2"/>
              </a:rPr>
              <a:t>https://seabed2030.gebco.net</a:t>
            </a:r>
            <a:r>
              <a:rPr lang="en-US" sz="1600" dirty="0" smtClean="0">
                <a:hlinkClick r:id="rId2"/>
              </a:rPr>
              <a:t>/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https://maps.ngdc.noaa.gov/viewers/iho_dcdb/</a:t>
            </a:r>
            <a:r>
              <a:rPr lang="en-US" sz="1600" dirty="0" smtClean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301" y="1266090"/>
            <a:ext cx="3339887" cy="3261027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07274" y="975156"/>
            <a:ext cx="5330884" cy="142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594" indent="-228594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1pPr>
            <a:lvl2pPr marL="685783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dirty="0" smtClean="0"/>
              <a:t>GEBCO</a:t>
            </a:r>
          </a:p>
          <a:p>
            <a:pPr defTabSz="914400"/>
            <a:r>
              <a:rPr lang="en-US" sz="2400" dirty="0" smtClean="0"/>
              <a:t>Seabed 2030</a:t>
            </a:r>
          </a:p>
          <a:p>
            <a:pPr defTabSz="914400"/>
            <a:r>
              <a:rPr lang="en-US" sz="2400" dirty="0" smtClean="0"/>
              <a:t>Crowdsourced Bathymetry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18" y="2404711"/>
            <a:ext cx="5342980" cy="3877121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42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024" y="3545457"/>
            <a:ext cx="4160877" cy="2299237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024" y="1080629"/>
            <a:ext cx="4160878" cy="2249296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26" y="1379175"/>
            <a:ext cx="4451280" cy="3974358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Resiliency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5227" y="5397883"/>
            <a:ext cx="4994744" cy="93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594" indent="-228594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1pPr>
            <a:lvl2pPr marL="685783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>
                <a:hlinkClick r:id="rId5"/>
              </a:rPr>
              <a:t>https://www.ndbc.noaa.gov/dart.shtml</a:t>
            </a:r>
            <a:endParaRPr lang="en-US" sz="1600" dirty="0" smtClean="0">
              <a:hlinkClick r:id="rId6"/>
            </a:endParaRPr>
          </a:p>
          <a:p>
            <a:pPr marL="0" indent="0" defTabSz="9144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 smtClean="0">
                <a:hlinkClick r:id="rId6"/>
              </a:rPr>
              <a:t>https</a:t>
            </a:r>
            <a:r>
              <a:rPr lang="en-US" sz="1600" dirty="0">
                <a:hlinkClick r:id="rId6"/>
              </a:rPr>
              <a:t>://</a:t>
            </a:r>
            <a:r>
              <a:rPr lang="en-US" sz="1600" dirty="0" smtClean="0">
                <a:hlinkClick r:id="rId6"/>
              </a:rPr>
              <a:t>tidesandcurrents.noaa.gov/</a:t>
            </a:r>
            <a:endParaRPr lang="en-US" sz="1600" dirty="0" smtClean="0"/>
          </a:p>
          <a:p>
            <a:pPr marL="0" indent="0" defTabSz="9144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 smtClean="0">
                <a:hlinkClick r:id="rId7"/>
              </a:rPr>
              <a:t>https</a:t>
            </a:r>
            <a:r>
              <a:rPr lang="en-US" sz="1600" dirty="0">
                <a:hlinkClick r:id="rId7"/>
              </a:rPr>
              <a:t>://www.nco.ncep.noaa.gov/pmb/products/estofs/</a:t>
            </a:r>
            <a:endParaRPr lang="en-US" sz="16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95635" y="982457"/>
            <a:ext cx="3420132" cy="39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594" indent="-228594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1pPr>
            <a:lvl2pPr marL="685783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Font typeface="Arial" panose="020B0604020202020204" pitchFamily="34" charset="0"/>
              <a:buNone/>
            </a:pPr>
            <a:r>
              <a:rPr lang="en-US" sz="2400" dirty="0" smtClean="0"/>
              <a:t>Tsunami Warning System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848768" y="1578602"/>
            <a:ext cx="4159012" cy="86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594" indent="-228594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1pPr>
            <a:lvl2pPr marL="685783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Font typeface="Arial" panose="020B0604020202020204" pitchFamily="34" charset="0"/>
              <a:buNone/>
            </a:pPr>
            <a:r>
              <a:rPr lang="en-US" sz="2400" b="1" dirty="0" smtClean="0">
                <a:ln w="1270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Extratropical Surge and Tide Operational Forecast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9072" y="3677376"/>
            <a:ext cx="2728288" cy="437425"/>
          </a:xfrm>
          <a:solidFill>
            <a:schemeClr val="bg1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sz="2400" dirty="0" smtClean="0"/>
              <a:t>Tide Gauge Network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224" y="1379174"/>
            <a:ext cx="4451282" cy="3974359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0590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AF34B341-5A3C-4540-B79D-BCF629943D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234" y="948214"/>
            <a:ext cx="3321483" cy="4962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Models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83042" y="4114800"/>
            <a:ext cx="5073961" cy="217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594" indent="-228594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1pPr>
            <a:lvl2pPr marL="685783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dirty="0" smtClean="0"/>
              <a:t>New Earth Gravity Model (EGM)</a:t>
            </a:r>
          </a:p>
          <a:p>
            <a:pPr lvl="1" defTabSz="914400"/>
            <a:r>
              <a:rPr lang="en-US" dirty="0" smtClean="0"/>
              <a:t>Planned release 2020</a:t>
            </a:r>
          </a:p>
          <a:p>
            <a:pPr defTabSz="914400"/>
            <a:r>
              <a:rPr lang="en-US" sz="2400" dirty="0" smtClean="0"/>
              <a:t>New </a:t>
            </a:r>
            <a:r>
              <a:rPr lang="en-US" sz="2400" dirty="0"/>
              <a:t>World Magnetic Model (WMM</a:t>
            </a:r>
            <a:r>
              <a:rPr lang="en-US" sz="2400" dirty="0" smtClean="0"/>
              <a:t>)</a:t>
            </a:r>
          </a:p>
          <a:p>
            <a:pPr lvl="1" defTabSz="914400"/>
            <a:r>
              <a:rPr lang="en-US" dirty="0" smtClean="0"/>
              <a:t>Recently released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220" y="1080488"/>
            <a:ext cx="2973344" cy="2893316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782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Developments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367" y="1026545"/>
            <a:ext cx="3006689" cy="3881770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2302" y="1282796"/>
            <a:ext cx="3856514" cy="91298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dirty="0" smtClean="0"/>
              <a:t>Surface Current Data for e-Navigation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92198" y="2441278"/>
            <a:ext cx="3996723" cy="343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594" indent="-228594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1pPr>
            <a:lvl2pPr marL="685783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dirty="0" smtClean="0"/>
              <a:t>NOAA converting real-time surface current forecasts into S-111 format for ENC application and display in future e-Navigation systems</a:t>
            </a:r>
          </a:p>
          <a:p>
            <a:pPr defTabSz="914400"/>
            <a:r>
              <a:rPr lang="en-US" sz="2400" dirty="0" smtClean="0"/>
              <a:t>Pilot project with Chesapeake Bay Operational Forecast System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921" y="1864016"/>
            <a:ext cx="2738895" cy="4009885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64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Developments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76594" y="1048961"/>
            <a:ext cx="6556579" cy="53554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dirty="0" smtClean="0"/>
              <a:t>Surface Current Data for e-Navigation</a:t>
            </a:r>
          </a:p>
        </p:txBody>
      </p:sp>
      <p:pic>
        <p:nvPicPr>
          <p:cNvPr id="7" name="Picture 2" descr="C:\Users\JAMESJ~1.MIL\AppData\Local\Temp\1\SNAGHTML4364bc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529" y="1558628"/>
            <a:ext cx="8764710" cy="430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71272" y="5919307"/>
            <a:ext cx="4891177" cy="4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594" indent="-228594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1pPr>
            <a:lvl2pPr marL="685783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tidesandcurrents.noaa.gov/ofs/cbofs/cbofs.html</a:t>
            </a:r>
            <a:r>
              <a:rPr lang="en-US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354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1705" y="0"/>
            <a:ext cx="10308565" cy="6874524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89780" y="4201065"/>
            <a:ext cx="4722963" cy="84494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2400" b="1" dirty="0" smtClean="0">
                <a:ln w="1270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NOAA Ship Hi’ialakai arriving in Pago Pago Harbor, American Samoa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377905" y="1035595"/>
            <a:ext cx="3446427" cy="105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5469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en-US" sz="4800" b="1" dirty="0" smtClean="0">
                <a:ln w="190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THANK YOU</a:t>
            </a:r>
            <a:endParaRPr lang="en-US" sz="4800" b="1" dirty="0">
              <a:ln w="19050">
                <a:solidFill>
                  <a:schemeClr val="accent5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Hydrographic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81" y="1086236"/>
            <a:ext cx="7393250" cy="5013023"/>
          </a:xfrm>
        </p:spPr>
        <p:txBody>
          <a:bodyPr/>
          <a:lstStyle/>
          <a:p>
            <a:r>
              <a:rPr lang="en-US" sz="2000" dirty="0" smtClean="0">
                <a:latin typeface="Arial Black" panose="020B0A04020102020204" pitchFamily="34" charset="0"/>
              </a:rPr>
              <a:t>NOAA</a:t>
            </a:r>
          </a:p>
          <a:p>
            <a:pPr lvl="1"/>
            <a:r>
              <a:rPr lang="en-US" sz="1800" dirty="0" smtClean="0"/>
              <a:t>Director of Coast Survey</a:t>
            </a:r>
          </a:p>
          <a:p>
            <a:pPr lvl="2"/>
            <a:r>
              <a:rPr lang="en-US" b="1" dirty="0" smtClean="0"/>
              <a:t>Rear Admiral Shepard M. Smith</a:t>
            </a:r>
          </a:p>
          <a:p>
            <a:r>
              <a:rPr lang="en-US" sz="2000" dirty="0" smtClean="0">
                <a:latin typeface="Arial Black" panose="020B0A04020102020204" pitchFamily="34" charset="0"/>
              </a:rPr>
              <a:t>NGA</a:t>
            </a:r>
          </a:p>
          <a:p>
            <a:pPr lvl="1"/>
            <a:r>
              <a:rPr lang="en-US" sz="2000" dirty="0" smtClean="0"/>
              <a:t>Senior GEOINT Authority, Maritime</a:t>
            </a:r>
          </a:p>
          <a:p>
            <a:pPr lvl="2"/>
            <a:r>
              <a:rPr lang="en-US" b="1" dirty="0" smtClean="0"/>
              <a:t>John Lowell</a:t>
            </a:r>
          </a:p>
          <a:p>
            <a:pPr lvl="1"/>
            <a:r>
              <a:rPr lang="en-US" sz="2000" dirty="0" smtClean="0"/>
              <a:t>Director of Maritime Safety Office</a:t>
            </a:r>
          </a:p>
          <a:p>
            <a:pPr lvl="2"/>
            <a:r>
              <a:rPr lang="en-US" b="1" dirty="0" smtClean="0"/>
              <a:t>Captain Richard Kennedy</a:t>
            </a:r>
          </a:p>
          <a:p>
            <a:r>
              <a:rPr lang="en-US" sz="2000" dirty="0" smtClean="0">
                <a:latin typeface="Arial Black" panose="020B0A04020102020204" pitchFamily="34" charset="0"/>
              </a:rPr>
              <a:t>Navy</a:t>
            </a:r>
          </a:p>
          <a:p>
            <a:pPr lvl="1"/>
            <a:r>
              <a:rPr lang="en-US" sz="2000" dirty="0" smtClean="0"/>
              <a:t>Commander Naval Meteorology and Oceanography Command, Oceanographer of the Navy, Hydrographer of the Navy, and Navigator of the Navy</a:t>
            </a:r>
          </a:p>
          <a:p>
            <a:pPr lvl="2"/>
            <a:r>
              <a:rPr lang="en-US" b="1" dirty="0" smtClean="0"/>
              <a:t>Rear Admiral John Okon</a:t>
            </a:r>
          </a:p>
          <a:p>
            <a:pPr lvl="1"/>
            <a:r>
              <a:rPr lang="en-US" sz="2000" dirty="0" smtClean="0"/>
              <a:t>Acting Deputy Hydrographer of the Navy</a:t>
            </a:r>
          </a:p>
          <a:p>
            <a:pPr lvl="2"/>
            <a:r>
              <a:rPr lang="en-US" b="1" dirty="0" smtClean="0"/>
              <a:t>Matthew Borbash</a:t>
            </a:r>
            <a:endParaRPr lang="en-US" b="1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7211" y="970456"/>
            <a:ext cx="1214059" cy="151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7210" y="2659161"/>
            <a:ext cx="1214060" cy="133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1972" y="4167772"/>
            <a:ext cx="1209298" cy="151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1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57" y="78923"/>
            <a:ext cx="8566130" cy="730108"/>
          </a:xfrm>
        </p:spPr>
        <p:txBody>
          <a:bodyPr/>
          <a:lstStyle/>
          <a:p>
            <a:r>
              <a:rPr lang="en-US" dirty="0" smtClean="0"/>
              <a:t>U.S. Pacific Maritime Areas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21" y="948906"/>
            <a:ext cx="8200920" cy="49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5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Charting Plan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80" y="1179848"/>
            <a:ext cx="7882891" cy="4481680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411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11" y="1050332"/>
            <a:ext cx="8261727" cy="4780369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Charting Plan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11" y="1050331"/>
            <a:ext cx="8261727" cy="4780370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19" y="4005335"/>
            <a:ext cx="1510475" cy="164347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427742" y="1137523"/>
            <a:ext cx="3153787" cy="105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5469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defTabSz="914400"/>
            <a:r>
              <a:rPr lang="en-US" sz="3600" b="1" dirty="0" smtClean="0">
                <a:ln w="190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Create an Orderly Layout</a:t>
            </a:r>
            <a:endParaRPr lang="en-US" sz="3600" b="1" dirty="0">
              <a:ln w="19050">
                <a:solidFill>
                  <a:schemeClr val="accent5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028" y="1278615"/>
            <a:ext cx="786319" cy="77412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0530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595" y="1214189"/>
            <a:ext cx="8848485" cy="4527612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595" y="1214188"/>
            <a:ext cx="8848485" cy="4527612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Charting Plan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772" y="3907682"/>
            <a:ext cx="1510475" cy="164347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336223" y="1331183"/>
            <a:ext cx="3306801" cy="110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5469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/>
            <a:r>
              <a:rPr lang="en-US" sz="3600" b="1" dirty="0" smtClean="0">
                <a:ln w="190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Create an</a:t>
            </a:r>
          </a:p>
          <a:p>
            <a:pPr defTabSz="914400"/>
            <a:r>
              <a:rPr lang="en-US" sz="3600" b="1" dirty="0" smtClean="0">
                <a:ln w="190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Orderly Layout</a:t>
            </a:r>
            <a:endParaRPr lang="en-US" sz="3600" b="1" dirty="0">
              <a:ln w="19050">
                <a:solidFill>
                  <a:schemeClr val="accent5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69" y="1473423"/>
            <a:ext cx="786319" cy="77412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3903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Source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82" y="1018364"/>
            <a:ext cx="8407151" cy="4779143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398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28" y="1026543"/>
            <a:ext cx="8552750" cy="4840334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Under Review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98279" y="1577471"/>
            <a:ext cx="2430258" cy="105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5469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KINGMAN</a:t>
            </a:r>
          </a:p>
          <a:p>
            <a:pPr algn="ctr" defTabSz="914400"/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REEF</a:t>
            </a:r>
            <a:endParaRPr lang="en-US" sz="32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761297" y="3877849"/>
            <a:ext cx="2430258" cy="105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5469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PALMYRA ATOLL</a:t>
            </a:r>
            <a:endParaRPr lang="en-US" sz="32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and Publication Updates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357" y="1035014"/>
            <a:ext cx="4591675" cy="4268528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27" y="2164480"/>
            <a:ext cx="4021046" cy="4102609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28503" y="929648"/>
            <a:ext cx="3557879" cy="1285337"/>
          </a:xfrm>
        </p:spPr>
        <p:txBody>
          <a:bodyPr/>
          <a:lstStyle/>
          <a:p>
            <a:r>
              <a:rPr lang="en-US" dirty="0" smtClean="0"/>
              <a:t>NGA continues to maintain 6 ENC cells for the Palau Islands</a:t>
            </a:r>
          </a:p>
        </p:txBody>
      </p:sp>
    </p:spTree>
    <p:extLst>
      <p:ext uri="{BB962C8B-B14F-4D97-AF65-F5344CB8AC3E}">
        <p14:creationId xmlns:p14="http://schemas.microsoft.com/office/powerpoint/2010/main" val="17764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ydroPPT_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droPPT_Theme" id="{C97C44BB-3CCB-4802-8D25-D1CE5BA5AA03}" vid="{3CCF5CDE-5504-4A43-ABE8-29CEFD36E1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5910</TotalTime>
  <Words>326</Words>
  <Application>Microsoft Office PowerPoint</Application>
  <PresentationFormat>On-screen Show (4:3)</PresentationFormat>
  <Paragraphs>82</Paragraphs>
  <Slides>17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1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HydroPPT_Theme</vt:lpstr>
      <vt:lpstr>PowerPoint Presentation</vt:lpstr>
      <vt:lpstr>U.S. Hydrographic Leadership</vt:lpstr>
      <vt:lpstr>U.S. Pacific Maritime Areas</vt:lpstr>
      <vt:lpstr>National Charting Plan</vt:lpstr>
      <vt:lpstr>National Charting Plan</vt:lpstr>
      <vt:lpstr>National Charting Plan</vt:lpstr>
      <vt:lpstr>External Source Data</vt:lpstr>
      <vt:lpstr>Data Under Review</vt:lpstr>
      <vt:lpstr>Chart and Publication Updates</vt:lpstr>
      <vt:lpstr>Chart and Publication Updates</vt:lpstr>
      <vt:lpstr>Capacity Building</vt:lpstr>
      <vt:lpstr>Global Collaboration</vt:lpstr>
      <vt:lpstr>Regional Resiliency</vt:lpstr>
      <vt:lpstr>Updated Models</vt:lpstr>
      <vt:lpstr>Future Developments</vt:lpstr>
      <vt:lpstr>Future Developments</vt:lpstr>
      <vt:lpstr>PowerPoint Presentation</vt:lpstr>
      <vt:lpstr>Custom Show 1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BDP Data Pitch NOS-HSD</dc:title>
  <dc:creator>Erin Weller</dc:creator>
  <cp:lastModifiedBy>Alberto Costa Neves</cp:lastModifiedBy>
  <cp:revision>278</cp:revision>
  <dcterms:created xsi:type="dcterms:W3CDTF">2018-05-10T13:30:06Z</dcterms:created>
  <dcterms:modified xsi:type="dcterms:W3CDTF">2019-02-15T22:04:32Z</dcterms:modified>
</cp:coreProperties>
</file>